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7" r:id="rId2"/>
    <p:sldId id="256" r:id="rId3"/>
    <p:sldId id="257" r:id="rId4"/>
    <p:sldId id="281" r:id="rId5"/>
    <p:sldId id="261" r:id="rId6"/>
    <p:sldId id="262" r:id="rId7"/>
    <p:sldId id="263" r:id="rId8"/>
    <p:sldId id="264" r:id="rId9"/>
    <p:sldId id="265" r:id="rId10"/>
    <p:sldId id="280" r:id="rId11"/>
    <p:sldId id="266" r:id="rId12"/>
    <p:sldId id="267" r:id="rId13"/>
    <p:sldId id="268" r:id="rId14"/>
    <p:sldId id="269" r:id="rId15"/>
    <p:sldId id="270" r:id="rId16"/>
    <p:sldId id="276" r:id="rId17"/>
    <p:sldId id="272" r:id="rId18"/>
    <p:sldId id="302" r:id="rId19"/>
    <p:sldId id="303" r:id="rId20"/>
    <p:sldId id="304" r:id="rId21"/>
    <p:sldId id="306" r:id="rId22"/>
    <p:sldId id="273" r:id="rId23"/>
    <p:sldId id="274" r:id="rId24"/>
    <p:sldId id="308" r:id="rId25"/>
    <p:sldId id="309" r:id="rId26"/>
    <p:sldId id="279" r:id="rId27"/>
    <p:sldId id="278" r:id="rId28"/>
    <p:sldId id="295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357"/>
    <a:srgbClr val="4C216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92" autoAdjust="0"/>
  </p:normalViewPr>
  <p:slideViewPr>
    <p:cSldViewPr>
      <p:cViewPr varScale="1">
        <p:scale>
          <a:sx n="70" d="100"/>
          <a:sy n="70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013C-1FA6-40A1-83A3-E132583D509D}" type="datetimeFigureOut">
              <a:rPr lang="es-BO" smtClean="0"/>
              <a:t>1/2/16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977C-962F-459C-8661-4A9EB27DBDFA}" type="slidenum">
              <a:rPr lang="es-BO" smtClean="0"/>
              <a:t>‹Nr.›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7643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977C-962F-459C-8661-4A9EB27DBDFA}" type="slidenum">
              <a:rPr lang="es-BO" smtClean="0"/>
              <a:t>26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5833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E9A5A-128A-43CE-8956-FBEFD34EF00B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0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B0109-5386-4B84-BA4E-18307CA764EE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4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E9B0F-0D73-4CD3-BBA8-01285F7B02FF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8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A1BEF-8508-4BC6-86E4-4C96552207C0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68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D573A-47DA-4A9E-B49C-8603AD2916B3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1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31C28-94C9-4355-A2F9-9B76BCF3E67C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8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DCD1F-78AD-4907-BF02-D5E029B759FA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7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9BF17-0FE2-46ED-9BDE-A3467849537B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4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1A438-AC1F-46B0-9599-976E349568A3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41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1E957-B6A5-4886-ABA5-7FB647DA082E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93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27503-F4E7-4C31-871C-D547563D458E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7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FE0AB-6337-4BED-8AF7-5155E9006B15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61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3AC2D-0786-43BB-9BF6-1B085B1A9702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99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38B6DD-8485-4D87-AE8C-5995194288D0}" type="slidenum">
              <a:rPr lang="pt-BR"/>
              <a:pPr/>
              <a:t>‹Nr.›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1.gif"/><Relationship Id="rId6" Type="http://schemas.openxmlformats.org/officeDocument/2006/relationships/image" Target="../media/image32.gif"/><Relationship Id="rId7" Type="http://schemas.openxmlformats.org/officeDocument/2006/relationships/image" Target="../media/image3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2" t="73052"/>
          <a:stretch/>
        </p:blipFill>
        <p:spPr bwMode="auto">
          <a:xfrm>
            <a:off x="3812146" y="2485882"/>
            <a:ext cx="5331853" cy="43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5980952" cy="104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39148">
            <a:off x="2927552" y="1763247"/>
            <a:ext cx="5763868" cy="636694"/>
          </a:xfrm>
        </p:spPr>
        <p:txBody>
          <a:bodyPr/>
          <a:lstStyle/>
          <a:p>
            <a:pPr algn="ctr"/>
            <a:r>
              <a:rPr lang="es-ES" sz="3600" b="1" dirty="0" smtClean="0">
                <a:ln>
                  <a:solidFill>
                    <a:srgbClr val="4C216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Encuentro de Princesas</a:t>
            </a:r>
            <a:endParaRPr lang="es-ES" sz="3600" b="1" dirty="0">
              <a:ln>
                <a:solidFill>
                  <a:srgbClr val="4C216D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gray">
          <a:xfrm>
            <a:off x="273134" y="2636912"/>
            <a:ext cx="3074730" cy="3683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7000" b="1" dirty="0" smtClean="0">
                <a:ln>
                  <a:solidFill>
                    <a:srgbClr val="3F0D3E"/>
                  </a:solidFill>
                </a:ln>
                <a:solidFill>
                  <a:srgbClr val="3F0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ice ITC" panose="04040403040A02020202" pitchFamily="82" charset="0"/>
              </a:rPr>
              <a:t>El  valor de una mujer</a:t>
            </a:r>
            <a:endParaRPr lang="es-ES" sz="7000" b="1" dirty="0">
              <a:ln>
                <a:solidFill>
                  <a:srgbClr val="3F0D3E"/>
                </a:solidFill>
              </a:ln>
              <a:solidFill>
                <a:srgbClr val="3F0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3" name="Imagen 2" descr="LogoOfici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" y="96912"/>
            <a:ext cx="1040904" cy="13878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07704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Asociación Venezolana Sur Occidental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317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grpSp>
          <p:nvGrpSpPr>
            <p:cNvPr id="8" name="Grupo 7"/>
            <p:cNvGrpSpPr/>
            <p:nvPr/>
          </p:nvGrpSpPr>
          <p:grpSpPr>
            <a:xfrm>
              <a:off x="-8576" y="-12880"/>
              <a:ext cx="9152576" cy="6884916"/>
              <a:chOff x="-8576" y="-12880"/>
              <a:chExt cx="9152576" cy="6884916"/>
            </a:xfrm>
          </p:grpSpPr>
          <p:pic>
            <p:nvPicPr>
              <p:cNvPr id="10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-8576" y="-12880"/>
                <a:ext cx="9152576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12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pic>
        <p:nvPicPr>
          <p:cNvPr id="12292" name="Picture 22" descr="clo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12" y="165730"/>
            <a:ext cx="3869776" cy="2903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7" descr="Cá e C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5" y="3400841"/>
            <a:ext cx="3631895" cy="271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29" descr="IMG_13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3"/>
          <a:stretch/>
        </p:blipFill>
        <p:spPr bwMode="auto">
          <a:xfrm>
            <a:off x="3203848" y="1485057"/>
            <a:ext cx="2725737" cy="3167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grpSp>
          <p:nvGrpSpPr>
            <p:cNvPr id="6" name="Grupo 5"/>
            <p:cNvGrpSpPr/>
            <p:nvPr/>
          </p:nvGrpSpPr>
          <p:grpSpPr>
            <a:xfrm>
              <a:off x="-8576" y="-12880"/>
              <a:ext cx="9152576" cy="6884916"/>
              <a:chOff x="-8576" y="-12880"/>
              <a:chExt cx="9152576" cy="6884916"/>
            </a:xfrm>
          </p:grpSpPr>
          <p:pic>
            <p:nvPicPr>
              <p:cNvPr id="8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-8576" y="-12880"/>
                <a:ext cx="9152576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10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8038" y="549275"/>
            <a:ext cx="6572274" cy="50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Vivimos en un mundo impersonal</a:t>
            </a:r>
          </a:p>
          <a:p>
            <a:pPr eaLnBrk="1" hangingPunct="1">
              <a:lnSpc>
                <a:spcPts val="3500"/>
              </a:lnSpc>
              <a:spcBef>
                <a:spcPts val="1800"/>
              </a:spcBef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las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estadísticas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somos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sólo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números: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Usuario</a:t>
            </a: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Contraseña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No. de Carnet de Identidad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de celular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de protocolo</a:t>
            </a: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en el sistema de salud</a:t>
            </a:r>
          </a:p>
          <a:p>
            <a:pPr marL="457200" indent="-457200" eaLnBrk="1" hangingPunct="1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de contribuyentes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NIT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lnSpc>
                <a:spcPts val="3500"/>
              </a:lnSpc>
              <a:spcBef>
                <a:spcPts val="1800"/>
              </a:spcBef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Hemos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perdido nuestro valor personal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grpSp>
          <p:nvGrpSpPr>
            <p:cNvPr id="7" name="Grupo 6"/>
            <p:cNvGrpSpPr/>
            <p:nvPr/>
          </p:nvGrpSpPr>
          <p:grpSpPr>
            <a:xfrm>
              <a:off x="-8576" y="-12880"/>
              <a:ext cx="9152576" cy="6884916"/>
              <a:chOff x="-8576" y="-12880"/>
              <a:chExt cx="9152576" cy="6884916"/>
            </a:xfrm>
          </p:grpSpPr>
          <p:pic>
            <p:nvPicPr>
              <p:cNvPr id="9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-8576" y="-12880"/>
                <a:ext cx="9152576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11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552" y="517024"/>
            <a:ext cx="7344494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s-ES" sz="28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Las personas se clasifican por:</a:t>
            </a:r>
            <a:endParaRPr lang="es-ES" sz="28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Profesión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Religión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Apariencia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Amigos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Conocidos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Vecinos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Clientes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Pacientes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Color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Conocimiento</a:t>
            </a:r>
          </a:p>
          <a:p>
            <a:pPr marL="457200" indent="-457200"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Estatus</a:t>
            </a:r>
          </a:p>
          <a:p>
            <a:pPr eaLnBrk="1" hangingPunct="1"/>
            <a:r>
              <a:rPr lang="es-ES" sz="28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Nos sentimos como cosas “clasificadas”</a:t>
            </a:r>
            <a:endParaRPr lang="pt-BR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4341" name="Picture 5" descr="rost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177924"/>
            <a:ext cx="5476982" cy="405217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grpSp>
          <p:nvGrpSpPr>
            <p:cNvPr id="7" name="Grupo 6"/>
            <p:cNvGrpSpPr/>
            <p:nvPr/>
          </p:nvGrpSpPr>
          <p:grpSpPr>
            <a:xfrm>
              <a:off x="-8576" y="-12880"/>
              <a:ext cx="9152576" cy="6884916"/>
              <a:chOff x="-8576" y="-12880"/>
              <a:chExt cx="9152576" cy="6884916"/>
            </a:xfrm>
          </p:grpSpPr>
          <p:pic>
            <p:nvPicPr>
              <p:cNvPr id="9" name="Imagem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72" t="13775" r="17888" b="13714"/>
              <a:stretch/>
            </p:blipFill>
            <p:spPr bwMode="auto">
              <a:xfrm>
                <a:off x="-8576" y="-12880"/>
                <a:ext cx="9152576" cy="688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30343"/>
                <a:ext cx="9144000" cy="741693"/>
              </a:xfrm>
              <a:prstGeom prst="rect">
                <a:avLst/>
              </a:prstGeom>
            </p:spPr>
          </p:pic>
          <p:pic>
            <p:nvPicPr>
              <p:cNvPr id="11" name="Imagem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352" t="73052"/>
              <a:stretch/>
            </p:blipFill>
            <p:spPr bwMode="auto">
              <a:xfrm>
                <a:off x="7199290" y="5263338"/>
                <a:ext cx="1944709" cy="159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20025" y="6358175"/>
              <a:ext cx="1543296" cy="3735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83464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0876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5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Wingdings 3" charset="2"/>
                <a:buNone/>
              </a:pPr>
              <a:endParaRPr lang="en-US" sz="1100" b="1" dirty="0">
                <a:ln>
                  <a:solidFill>
                    <a:srgbClr val="71186E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7772" y="1245351"/>
            <a:ext cx="3424188" cy="362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Las personas valoran: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Belleza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Sensualidad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ama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udacia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inero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503"/>
            <a:ext cx="4104456" cy="5864457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18786" y="2924944"/>
            <a:ext cx="41532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Mira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cuánta capacidad 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creatividad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tiene!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Qué elegante!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Habla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muy bien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una buena ama de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casa</a:t>
            </a:r>
            <a:endParaRPr lang="es-ES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22942"/>
          <a:stretch/>
        </p:blipFill>
        <p:spPr>
          <a:xfrm>
            <a:off x="497867" y="1066367"/>
            <a:ext cx="3888431" cy="178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7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 peligro de las comparaciones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860032" y="2924944"/>
            <a:ext cx="40324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Tiene un esposo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cortés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amable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Sus hijos son adorables!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una profesional exitosa!</a:t>
            </a:r>
            <a:endParaRPr lang="es-ES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Tiene un salario más alto que el mío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!</a:t>
            </a:r>
            <a:endParaRPr lang="es-ES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63688" y="4851157"/>
            <a:ext cx="44654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yo? No </a:t>
            </a:r>
            <a:r>
              <a:rPr lang="es-ES" sz="28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soy como ella ...</a:t>
            </a:r>
          </a:p>
          <a:p>
            <a:pPr eaLnBrk="1" hangingPunct="1"/>
            <a:r>
              <a:rPr lang="es-ES" sz="2800" b="1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tengo valor!</a:t>
            </a:r>
            <a:endParaRPr lang="pt-BR" sz="28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40" y="1052736"/>
            <a:ext cx="291414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23095" y="1365786"/>
            <a:ext cx="4523486" cy="414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Aft>
                <a:spcPts val="1800"/>
              </a:spcAft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aceptación incondicional de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uno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mismo sin ningún prejuicio destructivo.</a:t>
            </a:r>
          </a:p>
          <a:p>
            <a:pPr algn="ctr" eaLnBrk="1" hangingPunct="1">
              <a:lnSpc>
                <a:spcPts val="3500"/>
              </a:lnSpc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capacidad de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valorarse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de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tratar a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demás con</a:t>
            </a:r>
          </a:p>
          <a:p>
            <a:pPr algn="ctr" eaLnBrk="1" hangingPunct="1">
              <a:lnSpc>
                <a:spcPts val="3500"/>
              </a:lnSpc>
              <a:spcAft>
                <a:spcPts val="1800"/>
              </a:spcAft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dignidad, amor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 respeto.</a:t>
            </a:r>
          </a:p>
          <a:p>
            <a:pPr algn="ctr" eaLnBrk="1" hangingPunct="1">
              <a:lnSpc>
                <a:spcPts val="3500"/>
              </a:lnSpc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imagen personal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Autoestima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5341"/>
            <a:ext cx="3286125" cy="4381500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537" y="1124744"/>
            <a:ext cx="5935353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Sentimiento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superioridad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Sentimiento de inferioridad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Seguridad en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lo material</a:t>
            </a:r>
            <a:endParaRPr lang="es-ES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Actitud pasiva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Auto-compasión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Dificultad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 amar y aceptar a los demás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Afecta a las relaciones con el sexo opuesto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tolerancia a las relaciones abusivas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Obstaculiza la vida espiritual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falta de transparencia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Dificultad para expresar emociones</a:t>
            </a:r>
            <a:endParaRPr lang="pt-BR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8437" name="Picture 5" descr="mulher (5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1509257"/>
            <a:ext cx="2679327" cy="3359128"/>
          </a:xfr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Síntomas de una autoestima baja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576" y="1853038"/>
            <a:ext cx="3024336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eguridad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ceptación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ompetencia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ibertad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Valor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Optimismo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onfianza</a:t>
            </a:r>
            <a:endParaRPr lang="es-ES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eaLnBrk="1" hangingPunct="1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umildad</a:t>
            </a:r>
            <a:endParaRPr lang="pt-BR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3736"/>
          <a:stretch/>
        </p:blipFill>
        <p:spPr>
          <a:xfrm>
            <a:off x="3635896" y="1981310"/>
            <a:ext cx="5040561" cy="282567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0025" y="193440"/>
            <a:ext cx="8672455" cy="12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Síntomas de una autoestima saludable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26916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6857631" cy="557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2" y="438671"/>
            <a:ext cx="7838559" cy="523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 descr="textura (7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3" y="1206536"/>
            <a:ext cx="6970718" cy="4382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512" y="275888"/>
            <a:ext cx="7772400" cy="920864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una mujer?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1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3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3" name="Picture 4" descr="http://www.cultura.ufpa.br/dicas/arq/imag/smile/smile1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67" y="1499743"/>
            <a:ext cx="2525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www.cultura.ufpa.br/dicas/arq/imag/smile/smile1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44" y="3323527"/>
            <a:ext cx="44227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http://www.cultura.ufpa.br/dicas/arq/imag/smile/smile05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78" y="2902976"/>
            <a:ext cx="23653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La autoestima es dinámica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025" y="260648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todo, es lo que parece….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0" y="1222095"/>
            <a:ext cx="3456384" cy="488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62" y="1244995"/>
            <a:ext cx="4149913" cy="483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27224" y="1319240"/>
            <a:ext cx="264303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BO" sz="32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Precio</a:t>
            </a:r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pPr algn="ctr" eaLnBrk="1" hangingPunct="1"/>
            <a:r>
              <a:rPr lang="es-BO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 Pedro 1:18-20</a:t>
            </a:r>
            <a:endParaRPr lang="es-BO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5606" name="Picture 6" descr="129103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7601" r="5732"/>
          <a:stretch/>
        </p:blipFill>
        <p:spPr>
          <a:xfrm>
            <a:off x="490709" y="1101523"/>
            <a:ext cx="3262778" cy="4656109"/>
          </a:xfr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vales?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75869" y="2492896"/>
            <a:ext cx="48942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aseline="30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Como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bien saben, ustedes fueron rescatados de la vida absurda que heredaron de sus antepasados. El precio de su rescate no se pagó con cosas perecederas, como el oro o la plata,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sino </a:t>
            </a:r>
            <a:r>
              <a:rPr lang="es-ES" sz="24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 la preciosa sangre de Cristo, como de un cordero sin mancha y sin </a:t>
            </a:r>
            <a:r>
              <a:rPr lang="es-ES" sz="24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defecto”</a:t>
            </a:r>
            <a:endParaRPr lang="pt-BR" sz="24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vales?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7178" y="1684195"/>
            <a:ext cx="327666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3200" b="1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Conocimiento</a:t>
            </a: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</a:p>
          <a:p>
            <a:pPr algn="ctr" eaLnBrk="1" hangingPunct="1"/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 </a:t>
            </a:r>
            <a:r>
              <a:rPr lang="pt-BR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Pedro </a:t>
            </a: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1:18-20</a:t>
            </a:r>
            <a:endParaRPr lang="pt-BR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50818" y="3170457"/>
            <a:ext cx="300938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Él determina el número de las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estrellas y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todas ellas les pone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nombre.</a:t>
            </a:r>
            <a:r>
              <a:rPr lang="pt-BR" sz="26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</a:t>
            </a:r>
            <a:endParaRPr lang="pt-BR" sz="26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9687"/>
          <a:stretch/>
        </p:blipFill>
        <p:spPr>
          <a:xfrm>
            <a:off x="287756" y="1490310"/>
            <a:ext cx="4968552" cy="387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vales?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33364" y="1700808"/>
            <a:ext cx="327666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3200" b="1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Intimidad</a:t>
            </a: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</a:p>
          <a:p>
            <a:pPr algn="ctr" eaLnBrk="1" hangingPunct="1"/>
            <a:r>
              <a:rPr lang="pt-BR" sz="2600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Mateo</a:t>
            </a: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10:30</a:t>
            </a:r>
            <a:endParaRPr lang="pt-BR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67004" y="3228877"/>
            <a:ext cx="300938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“Pues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aun vuestros cabellos están todos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contados”</a:t>
            </a:r>
            <a:endParaRPr lang="pt-BR" sz="26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" name="Picture 6" descr="menmina famo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824" y="1342137"/>
            <a:ext cx="3099140" cy="4647896"/>
          </a:xfrm>
        </p:spPr>
      </p:pic>
    </p:spTree>
    <p:extLst>
      <p:ext uri="{BB962C8B-B14F-4D97-AF65-F5344CB8AC3E}">
        <p14:creationId xmlns:p14="http://schemas.microsoft.com/office/powerpoint/2010/main" val="236544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025" y="193441"/>
            <a:ext cx="8672455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vales?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71800" y="1340768"/>
            <a:ext cx="327666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3200" b="1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Intimidad</a:t>
            </a: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</a:p>
          <a:p>
            <a:pPr algn="ctr" eaLnBrk="1" hangingPunct="1"/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Salmo 139:15-16</a:t>
            </a:r>
            <a:endParaRPr lang="pt-BR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23728" y="2492896"/>
            <a:ext cx="4200144" cy="329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Mis huesos no te fueron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desconocido cuando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lo más recóndito era yo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formado, cuando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 lo más profundo de la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tierra era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yo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entretejido. Tus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ojos vieron mi cuerpo en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gestación: todo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estaba ya escrito en tu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libro; todos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mis días se estaban </a:t>
            </a:r>
            <a:r>
              <a:rPr lang="es-ES" sz="20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diseñados, aunque </a:t>
            </a:r>
            <a:r>
              <a:rPr lang="es-ES" sz="20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 existía uno solo de ellos.</a:t>
            </a:r>
            <a:endParaRPr lang="pt-BR" sz="20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54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4685" y="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3014147" y="3933056"/>
            <a:ext cx="3816350" cy="3602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BO" sz="4000" kern="10" spc="720" dirty="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4821" name="Picture 9" descr="mulher (66)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2305" r="2076" b="12762"/>
          <a:stretch/>
        </p:blipFill>
        <p:spPr>
          <a:xfrm>
            <a:off x="2339244" y="3158151"/>
            <a:ext cx="4536504" cy="2664296"/>
          </a:xfrm>
          <a:prstGeom prst="rect">
            <a:avLst/>
          </a:prstGeom>
          <a:ln w="88900" cap="sq" cmpd="thickThin">
            <a:solidFill>
              <a:srgbClr val="59135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23269" y="527151"/>
            <a:ext cx="327666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3200" b="1" dirty="0" err="1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Confianza</a:t>
            </a:r>
            <a:r>
              <a:rPr lang="pt-BR" sz="32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ctr" eaLnBrk="1" hangingPunct="1"/>
            <a:r>
              <a:rPr lang="pt-BR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 Pedro 5:7</a:t>
            </a:r>
            <a:endParaRPr lang="pt-BR" sz="24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096" y="1700808"/>
            <a:ext cx="7200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“Echando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toda vuestra ansiedad sobre é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porque él tiene cuidado de 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vosotros.”</a:t>
            </a:r>
            <a:endParaRPr lang="es-BO" sz="2600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13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pSp>
        <p:nvGrpSpPr>
          <p:cNvPr id="10" name="Grupo 9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2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4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7" name="WordArt 12"/>
          <p:cNvSpPr>
            <a:spLocks noChangeArrowheads="1" noChangeShapeType="1" noTextEdit="1"/>
          </p:cNvSpPr>
          <p:nvPr/>
        </p:nvSpPr>
        <p:spPr bwMode="auto">
          <a:xfrm>
            <a:off x="1042988" y="4365625"/>
            <a:ext cx="77041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BO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3798" name="Picture 13" descr="jovens (74)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3"/>
          <a:stretch/>
        </p:blipFill>
        <p:spPr>
          <a:xfrm>
            <a:off x="541105" y="338900"/>
            <a:ext cx="1654631" cy="2254693"/>
          </a:xfrm>
        </p:spPr>
      </p:pic>
      <p:pic>
        <p:nvPicPr>
          <p:cNvPr id="33799" name="Picture 18" descr="piercing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"/>
          <a:stretch/>
        </p:blipFill>
        <p:spPr bwMode="auto">
          <a:xfrm>
            <a:off x="7017552" y="343725"/>
            <a:ext cx="1657350" cy="22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27584" y="2852936"/>
            <a:ext cx="756084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“El </a:t>
            </a:r>
            <a:r>
              <a:rPr lang="es-ES" sz="2600" dirty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Señor se chasquea cuando su pueblo se tiene en estima demasiado baja. Desea que su heredad escogida se estime según el valor que él le ha atribuido. Dios la quería; de lo contrario no hubiera mandado a su Hijo a una empresa tan costosa para redimirla</a:t>
            </a:r>
            <a:r>
              <a:rPr lang="es-ES" sz="260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.”</a:t>
            </a:r>
          </a:p>
          <a:p>
            <a:pPr algn="ctr">
              <a:spcBef>
                <a:spcPts val="1800"/>
              </a:spcBef>
            </a:pPr>
            <a:r>
              <a:rPr lang="es-BO" sz="2000" b="1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Ellen White - DTG, p. 621</a:t>
            </a:r>
            <a:endParaRPr lang="es-BO" sz="2000" b="1" dirty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179988" y="593991"/>
            <a:ext cx="4856031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8721" y="-26916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/>
          <a:stretch/>
        </p:blipFill>
        <p:spPr>
          <a:xfrm>
            <a:off x="4427984" y="2644562"/>
            <a:ext cx="4245998" cy="283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46594"/>
            <a:ext cx="4245455" cy="283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66993" y="417336"/>
            <a:ext cx="4856031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200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¡Piensa diferente!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85318" y="5085184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Marcador de contenido 1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 t="10445" b="10445"/>
          <a:stretch>
            <a:fillRect/>
          </a:stretch>
        </p:blipFill>
        <p:spPr>
          <a:xfrm>
            <a:off x="1475656" y="1320053"/>
            <a:ext cx="5832648" cy="4269187"/>
          </a:xfr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1512" y="275888"/>
            <a:ext cx="7772400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una mujer?</a:t>
            </a:r>
            <a:endParaRPr lang="es-ES" b="1" kern="0" dirty="0" smtClean="0">
              <a:solidFill>
                <a:srgbClr val="591357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13" descr="metas-f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293" y="1511828"/>
            <a:ext cx="6192837" cy="396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1512" y="275888"/>
            <a:ext cx="7772400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 hombre?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16" descr="jovens (17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205038"/>
            <a:ext cx="1949450" cy="2952750"/>
          </a:xfrm>
        </p:spPr>
      </p:pic>
      <p:pic>
        <p:nvPicPr>
          <p:cNvPr id="7174" name="Picture 11" descr="jovens (15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2449" y="1864116"/>
            <a:ext cx="5470525" cy="359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1512" y="275888"/>
            <a:ext cx="7772400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una joven?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0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2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1512" y="275888"/>
            <a:ext cx="7772400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una anciana?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2"/>
          <a:stretch/>
        </p:blipFill>
        <p:spPr>
          <a:xfrm>
            <a:off x="1847388" y="1871283"/>
            <a:ext cx="5440648" cy="358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14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6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1" name="Picture 11" descr="Concilio de familias (31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r="7306" b="40565"/>
          <a:stretch>
            <a:fillRect/>
          </a:stretch>
        </p:blipFill>
        <p:spPr>
          <a:xfrm>
            <a:off x="6701644" y="1244337"/>
            <a:ext cx="1947447" cy="211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6" name="Picture 16" descr="DSC0084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2" r="79163" b="20265"/>
          <a:stretch>
            <a:fillRect/>
          </a:stretch>
        </p:blipFill>
        <p:spPr>
          <a:xfrm>
            <a:off x="645339" y="3450718"/>
            <a:ext cx="1747965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1" name="Picture 21" descr="DSC008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9" t="22914" r="26862" b="46967"/>
          <a:stretch>
            <a:fillRect/>
          </a:stretch>
        </p:blipFill>
        <p:spPr bwMode="auto">
          <a:xfrm>
            <a:off x="605716" y="1269633"/>
            <a:ext cx="1827212" cy="213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DSC008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4" r="20985" b="76308"/>
          <a:stretch>
            <a:fillRect/>
          </a:stretch>
        </p:blipFill>
        <p:spPr bwMode="auto">
          <a:xfrm>
            <a:off x="6463636" y="3429000"/>
            <a:ext cx="2423461" cy="217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3" descr="Concilio de familias (16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60" y="3429000"/>
            <a:ext cx="2809504" cy="210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5" descr="Concilio de familia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7146" y="1269633"/>
            <a:ext cx="2781132" cy="208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81512" y="275888"/>
            <a:ext cx="7772400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 niño?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9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1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Picture 5" descr="Familia Pinzon Al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8536" y="1371433"/>
            <a:ext cx="6438351" cy="432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1512" y="275888"/>
            <a:ext cx="7772400" cy="9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¿Cuánto vale una familia?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8576" y="-12880"/>
            <a:ext cx="9152576" cy="6884916"/>
            <a:chOff x="-8576" y="-12880"/>
            <a:chExt cx="9152576" cy="6884916"/>
          </a:xfrm>
        </p:grpSpPr>
        <p:pic>
          <p:nvPicPr>
            <p:cNvPr id="8" name="Imagem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2" t="13775" r="17888" b="13714"/>
            <a:stretch/>
          </p:blipFill>
          <p:spPr bwMode="auto">
            <a:xfrm>
              <a:off x="-8576" y="-12880"/>
              <a:ext cx="9152576" cy="68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0343"/>
              <a:ext cx="9144000" cy="741693"/>
            </a:xfrm>
            <a:prstGeom prst="rect">
              <a:avLst/>
            </a:prstGeom>
          </p:spPr>
        </p:pic>
        <p:pic>
          <p:nvPicPr>
            <p:cNvPr id="10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2" t="73052"/>
            <a:stretch/>
          </p:blipFill>
          <p:spPr bwMode="auto">
            <a:xfrm>
              <a:off x="7199290" y="5263338"/>
              <a:ext cx="1944709" cy="159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1512" y="1050128"/>
            <a:ext cx="7772400" cy="401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 kern="0" dirty="0" smtClean="0">
                <a:solidFill>
                  <a:srgbClr val="59135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Valoramos a quienes conocemos, aquellos que significan algo para nosotros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599</Words>
  <Application>Microsoft Macintosh PowerPoint</Application>
  <PresentationFormat>Presentación en pantalla (4:3)</PresentationFormat>
  <Paragraphs>104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Design padrão</vt:lpstr>
      <vt:lpstr>Encuentro de Princesas</vt:lpstr>
      <vt:lpstr>¿Cuánto vale una mujer?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IASBEAS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sonia.santos</dc:creator>
  <cp:lastModifiedBy>Milder Cordoba de Palacio</cp:lastModifiedBy>
  <cp:revision>73</cp:revision>
  <dcterms:created xsi:type="dcterms:W3CDTF">2005-08-28T18:25:41Z</dcterms:created>
  <dcterms:modified xsi:type="dcterms:W3CDTF">2016-02-01T13:22:53Z</dcterms:modified>
</cp:coreProperties>
</file>