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1" r:id="rId2"/>
    <p:sldId id="289" r:id="rId3"/>
    <p:sldId id="287" r:id="rId4"/>
    <p:sldId id="270" r:id="rId5"/>
    <p:sldId id="271" r:id="rId6"/>
    <p:sldId id="274" r:id="rId7"/>
    <p:sldId id="275" r:id="rId8"/>
    <p:sldId id="276" r:id="rId9"/>
    <p:sldId id="277" r:id="rId10"/>
    <p:sldId id="273" r:id="rId11"/>
    <p:sldId id="292" r:id="rId12"/>
    <p:sldId id="293" r:id="rId13"/>
    <p:sldId id="256" r:id="rId14"/>
    <p:sldId id="288" r:id="rId15"/>
    <p:sldId id="257" r:id="rId16"/>
    <p:sldId id="258" r:id="rId17"/>
    <p:sldId id="259" r:id="rId18"/>
    <p:sldId id="260" r:id="rId19"/>
    <p:sldId id="294" r:id="rId20"/>
    <p:sldId id="295" r:id="rId21"/>
    <p:sldId id="262" r:id="rId22"/>
    <p:sldId id="264" r:id="rId23"/>
    <p:sldId id="265" r:id="rId24"/>
    <p:sldId id="266" r:id="rId25"/>
    <p:sldId id="267" r:id="rId26"/>
    <p:sldId id="268" r:id="rId27"/>
    <p:sldId id="269" r:id="rId28"/>
    <p:sldId id="278" r:id="rId29"/>
    <p:sldId id="290" r:id="rId30"/>
    <p:sldId id="280" r:id="rId31"/>
    <p:sldId id="281" r:id="rId32"/>
    <p:sldId id="279" r:id="rId33"/>
    <p:sldId id="282" r:id="rId34"/>
    <p:sldId id="28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1357"/>
    <a:srgbClr val="3F0D3E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 varScale="1">
        <p:scale>
          <a:sx n="74" d="100"/>
          <a:sy n="74" d="100"/>
        </p:scale>
        <p:origin x="-2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493552-AED0-4675-8E80-CF693A9648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92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491DCB-F372-4B51-AA35-939765B53E3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46235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D6AAA9-CEDB-49A5-8651-74FBDD12D28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62535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9241ED-95E8-4207-B6B5-D7562958DF3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410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6FA377-EED3-43BA-B67B-A9CD251F618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23046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DEAB52-F6B1-4ED2-A650-038CA04F284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70091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8D0C4F-2024-4C3A-A42F-0E624E5105F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98214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93BD7-A203-46E8-AF9A-5D6E5D28A8B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9766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7414B9-85AE-46E6-8219-8E9C997343F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38946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5E2CA1-12E5-45EE-ADCB-CB13344C9E8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2461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5E2CA1-12E5-45EE-ADCB-CB13344C9E8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43613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B7199A-49A8-4BB4-95A8-C52CCF4ABF9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7584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383D69-25A3-45D4-A24F-F4A7149D44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33742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BD10CD-E561-4122-8C07-C1E45830FCE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71315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628B65-8FA6-4B91-8190-D3055001D4E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29766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CB425-F431-4D7C-9EAD-78AFAC2DB62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51313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D62A6A-8B54-458B-B9BE-74506F27F8B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9342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BBA236-DF98-46E2-8D2C-FDBD730B48E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08774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31F959-36FE-469F-B5EF-ADED1388EE0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3239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8C30DF-6046-429B-B4DD-9D20B271EE3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07937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E9A12F-1B72-4FE4-890D-771C071CFB3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91768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F6901B-1411-4A61-92A5-0559BB33E0C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69713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E06F0A-DFB3-4065-976F-96692DE0924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3113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6758C5-1E77-4075-9F19-4D117BECD9F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43592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2ECAA1-BCE2-45F5-AA6F-B83A2CB7ABB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13815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DFA405-509C-425D-975B-1C4E8795562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4265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AB2A8-227F-4B41-ABFE-C1FAFC1414E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7988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D1C1A8-C1F8-4106-BE68-CED0923594C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596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448455-E65A-4CFA-A6F1-2E084A11B49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7101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E056D0-9615-4227-B892-3F37AE9420A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0102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383814-9C0A-4DD7-A19C-1C3C346A0CD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0892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D6AAA9-CEDB-49A5-8651-74FBDD12D28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2009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6895E-2799-4EA3-A79C-0D342FCDF1A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A75A-C87C-4FA2-B66C-35CA1E5D1C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9F6B-1D78-40FA-9771-9CFE5608B7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F89E-2909-4A26-9863-F2A697D235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5737-AE70-4143-95BF-40AB841F5C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A6C1-ED07-4462-8B32-E13E26138C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7D8AB-2AB3-477E-9AC9-A4763DFF93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0876-6C60-40AB-9DC1-AF91A06A74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83590-350E-40B0-8946-BEF9C6A1CC8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2AE8A-912D-4776-8EEA-CC66FA9D1D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72F0-9963-4F8C-AB8C-4FE6D6D980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3B75F54-E85D-4A4A-956A-63603F9E47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32.pn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34.pn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6.jp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9" Type="http://schemas.openxmlformats.org/officeDocument/2006/relationships/image" Target="../media/image49.jpeg"/><Relationship Id="rId10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1.jpg"/><Relationship Id="rId7" Type="http://schemas.openxmlformats.org/officeDocument/2006/relationships/image" Target="../media/image52.jpeg"/><Relationship Id="rId8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9.jpe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3.jp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2" t="73052"/>
          <a:stretch/>
        </p:blipFill>
        <p:spPr bwMode="auto">
          <a:xfrm>
            <a:off x="4876800" y="2485882"/>
            <a:ext cx="4267199" cy="437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8" y="1752600"/>
            <a:ext cx="5980952" cy="104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39148">
            <a:off x="3368397" y="1810848"/>
            <a:ext cx="5763868" cy="636694"/>
          </a:xfrm>
        </p:spPr>
        <p:txBody>
          <a:bodyPr/>
          <a:lstStyle/>
          <a:p>
            <a:pPr algn="ctr"/>
            <a:r>
              <a:rPr lang="es-ES" sz="3600" b="1" dirty="0" smtClean="0">
                <a:ln>
                  <a:solidFill>
                    <a:srgbClr val="4C216D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Encuentro de Princesas</a:t>
            </a:r>
            <a:endParaRPr lang="es-ES" sz="3600" b="1" dirty="0">
              <a:ln>
                <a:solidFill>
                  <a:srgbClr val="4C216D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gray">
          <a:xfrm>
            <a:off x="0" y="2057400"/>
            <a:ext cx="5181600" cy="3683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6000" b="1" dirty="0" smtClean="0">
                <a:ln>
                  <a:solidFill>
                    <a:srgbClr val="3F0D3E"/>
                  </a:solidFill>
                </a:ln>
                <a:solidFill>
                  <a:srgbClr val="3F0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Tarjeta         de Presentación</a:t>
            </a:r>
            <a:endParaRPr lang="es-ES" sz="6000" b="1" dirty="0">
              <a:ln>
                <a:solidFill>
                  <a:srgbClr val="3F0D3E"/>
                </a:solidFill>
              </a:ln>
              <a:solidFill>
                <a:srgbClr val="3F0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pic>
        <p:nvPicPr>
          <p:cNvPr id="3" name="Imagen 2" descr="LogoOfici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886"/>
            <a:ext cx="1122836" cy="14971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28800" y="76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venir Black Oblique"/>
                <a:cs typeface="Avenir Black Oblique"/>
              </a:rPr>
              <a:t>Asociaci</a:t>
            </a:r>
            <a:r>
              <a:rPr lang="es-ES" dirty="0" smtClean="0">
                <a:solidFill>
                  <a:schemeClr val="bg1"/>
                </a:solidFill>
                <a:latin typeface="Avenir Black Oblique"/>
                <a:cs typeface="Avenir Black Oblique"/>
              </a:rPr>
              <a:t>ón Venezolana Sur Occidental</a:t>
            </a:r>
            <a:endParaRPr lang="es-ES" dirty="0">
              <a:solidFill>
                <a:schemeClr val="bg1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142310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2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1" name="Picture 13" descr="Close-up,Portrait,Expressão Facial,Sorriso com Dentes,Mulheres,Qmeninas,Adulto Jovem,Adulto,Europeu,Cabelo Curto,Beautiful,Fofo,Sorrindo,Divertimento,Sorrindo Afetadamente,Face Humana,Parte do Corpo Humano,Banheiro,Espelho,Chão de Cerâmica,Azulejo,Escova de Dentes,Pasta de Dentes,Dente Humano,Higiene,Higiene Dental,Equipamento Dentário,Limpando,Limpo,Saúde,Assistência à Saúde e Medicina,Manhã,Dia,Frescura,Vector,Quadrado,Penteado,Boca Humana,Mão Hum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201" y="2508477"/>
            <a:ext cx="2528828" cy="269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4" descr="banho,Bath,Lavando,Banheira,Banheiro,Beleza,Beautiful,Parte do Corpo Humano,Body,Bolha,Cuidado Com o Corpo,Limpo,Cosmético,Hidratante,Creme,Rotina,Divertimento,Fêmeas,feminilidade,Saúde,Assistência à Saúde e Medicina,Espuma,Se Cuidando Muito,Lazer,Satisfação,Planejamento,Ocupações Recreativas,Refresco,Relaxamento,Descansando,Salão de Beleza,Sauna,Shampoo,Ducha,Pele Humana,Liso,Alagado,Água,Bem-estar,Poço,Mulher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2186" y="2624503"/>
            <a:ext cx="3111052" cy="237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00178" y="1368877"/>
            <a:ext cx="254199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BO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Cepillarse los dientes</a:t>
            </a:r>
            <a:endParaRPr lang="es-BO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3180580" y="1368877"/>
            <a:ext cx="277426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BO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Ducharse todos los días</a:t>
            </a:r>
            <a:endParaRPr lang="es-BO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3326" name="Picture 19" descr="Refresco,Adolescência,Adolescente,Personal Hygeine,Cabelo Castanho,Aplicando,Desodorante,Qmeninas,Adulto Jovem,Adulto,Mulheres,Grupo de Adolescentes,Higiene,Privacidade,Individualidade,Cuidado Com o Corpo,Cuidado,Parte do Corpo Humano,Body,Saia,camisa,Marrom,Cabelo Humano,Perfumado,Fedorento,Perfume,Esparso,Limpo,cleanse,Vector,Ilustração e Pintura,Quadrinhos,Axila,Colocando,Merchandise"/>
          <p:cNvPicPr>
            <a:picLocks noChangeAspect="1" noChangeArrowheads="1"/>
          </p:cNvPicPr>
          <p:nvPr/>
        </p:nvPicPr>
        <p:blipFill rotWithShape="1">
          <a:blip r:embed="rId8" cstate="print"/>
          <a:srcRect l="16071"/>
          <a:stretch/>
        </p:blipFill>
        <p:spPr bwMode="auto">
          <a:xfrm>
            <a:off x="6345694" y="2362200"/>
            <a:ext cx="2464322" cy="293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Higiene Personal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430639" y="1341044"/>
            <a:ext cx="232840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BO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Usar desodorante</a:t>
            </a:r>
            <a:endParaRPr lang="es-BO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2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6306759" y="1631651"/>
            <a:ext cx="22031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BO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Depilarse</a:t>
            </a:r>
            <a:endParaRPr lang="es-BO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186267" y="1637986"/>
            <a:ext cx="254199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BO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Cepillarse el cabello</a:t>
            </a:r>
            <a:endParaRPr lang="es-BO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3323" name="Picture 15" descr="Fêmeas,Dor de Cabeça,Problemas,Colocando,Vestido,Preparação,Artigo de Sapataria,Rotina,Cabelo Louro,Modelo,Tristeza,Loja,Vestuário,Desarrumado,Caos,Aposento,Mulheres,Lendo,Magro,Decepção,Frustração,Expressão Facial,habiliment,Armário de Roupa,Surpresa,Negócios,raiment,Perfeição,Idílico,Fantasia,Olhando,clobber,Classic,Cordame,qualify,Banheiro,Beleza,Estação,Linha,Examinando,Discussão,gutted,Objeto Feito Pelo Homem,Variaçã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850" y="2635338"/>
            <a:ext cx="2795798" cy="320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4" name="Picture 16" descr="Raspando,Perna Humana,Mulheres,Fêmeas,Sozinho,Pessoas,Vector,Ilustração e Pintura,Azul,Azul Turquesa,Europeu,Branco,Banheiro,Banheiro,Saúde,Assistência à Saúde e Medicina,Beleza,Cuidado Com o Corpo,Tratando-se,eletrólise,Depilando,Removendo,Cabelo Humano,Tornozelo,Dedo do Pé,Lâmina de Barbear,Blade,Chão de Cerâmica,Azulejo,Espelho,Quadrado,Close-u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2884" y="2635338"/>
            <a:ext cx="2770948" cy="276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Higiene Personal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404168" y="1631651"/>
            <a:ext cx="21791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BO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Cambiarse de    ropa</a:t>
            </a:r>
            <a:endParaRPr lang="es-BO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1" name="Picture 17" descr="Pessoas,Sozinho,Mulheres,Fêmeas,Qmeninas,Cabelo Comprido,Cabelo Ruivo,Escova de Cabelo,Escovando,Cuidado Com o Corpo,Beleza,Vector,Ilustração e Pintur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8947" y="2502323"/>
            <a:ext cx="2236638" cy="288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79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17" grpId="0"/>
      <p:bldP spid="133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2" t="73052"/>
          <a:stretch/>
        </p:blipFill>
        <p:spPr bwMode="auto">
          <a:xfrm>
            <a:off x="4267200" y="2485882"/>
            <a:ext cx="4876799" cy="437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8" y="1828800"/>
            <a:ext cx="5980952" cy="104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39148">
            <a:off x="3368396" y="1963249"/>
            <a:ext cx="5763868" cy="636694"/>
          </a:xfrm>
        </p:spPr>
        <p:txBody>
          <a:bodyPr/>
          <a:lstStyle/>
          <a:p>
            <a:pPr algn="ctr"/>
            <a:r>
              <a:rPr lang="es-ES" sz="3600" b="1" dirty="0" smtClean="0">
                <a:ln>
                  <a:solidFill>
                    <a:srgbClr val="4C216D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Encuentro de Princesas</a:t>
            </a:r>
            <a:endParaRPr lang="es-ES" sz="3600" b="1" dirty="0">
              <a:ln>
                <a:solidFill>
                  <a:srgbClr val="4C216D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gray">
          <a:xfrm>
            <a:off x="0" y="2564581"/>
            <a:ext cx="4495800" cy="3683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8000" b="1" dirty="0" smtClean="0">
                <a:ln>
                  <a:solidFill>
                    <a:srgbClr val="3F0D3E"/>
                  </a:solidFill>
                </a:ln>
                <a:solidFill>
                  <a:srgbClr val="3F0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Piel               de Durazno</a:t>
            </a:r>
            <a:endParaRPr lang="es-ES" sz="8000" b="1" dirty="0">
              <a:ln>
                <a:solidFill>
                  <a:srgbClr val="3F0D3E"/>
                </a:solidFill>
              </a:ln>
              <a:solidFill>
                <a:srgbClr val="3F0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pic>
        <p:nvPicPr>
          <p:cNvPr id="3" name="Imagen 2" descr="LogoOfici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143000" cy="1524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76400" y="76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  <a:latin typeface="Avenir Black Oblique"/>
                <a:cs typeface="Avenir Black Oblique"/>
              </a:rPr>
              <a:t>Asociaci</a:t>
            </a:r>
            <a:r>
              <a:rPr lang="es-ES" dirty="0" smtClean="0">
                <a:solidFill>
                  <a:srgbClr val="000000"/>
                </a:solidFill>
                <a:latin typeface="Avenir Black Oblique"/>
                <a:cs typeface="Avenir Black Oblique"/>
              </a:rPr>
              <a:t>ón Venezolana Sur Occidental</a:t>
            </a:r>
            <a:endParaRPr lang="es-ES" dirty="0">
              <a:solidFill>
                <a:srgbClr val="000000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92413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6652" y="1905000"/>
            <a:ext cx="6400800" cy="838200"/>
          </a:xfrm>
        </p:spPr>
        <p:txBody>
          <a:bodyPr/>
          <a:lstStyle/>
          <a:p>
            <a:pPr marR="0" algn="ctr" eaLnBrk="1" hangingPunct="1"/>
            <a:r>
              <a:rPr lang="es-ES" dirty="0"/>
              <a:t>El cuidado de la piel y el cabello</a:t>
            </a:r>
            <a:r>
              <a:rPr lang="pt-BR" dirty="0" smtClean="0"/>
              <a:t>.</a:t>
            </a:r>
          </a:p>
          <a:p>
            <a:pPr marR="0" algn="ctr" eaLnBrk="1" hangingPunct="1"/>
            <a:endParaRPr lang="en-US" dirty="0" smtClean="0"/>
          </a:p>
        </p:txBody>
      </p:sp>
      <p:pic>
        <p:nvPicPr>
          <p:cNvPr id="14340" name="Picture 6" descr="Style,Mulheres,Máscara Facial,Hidratante,Cosmético,Beleza,Cuidado Com o Corpo,Cuidado,Cabelo Humano,Bem-estar,Vector,Ilustração e Pintura,girlie,Face Humana,Penteado,Rosa,Olhos Azuis,Adolescentes Meninas,Fundos de Pano,Beautiful,Cuidados com o Cabelo,Toal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0965" y="1752600"/>
            <a:ext cx="6812174" cy="374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2912" y="747305"/>
            <a:ext cx="8229600" cy="8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BO" sz="4400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Cuidados Necesarios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30707" y="-24641"/>
            <a:ext cx="9183283" cy="6909557"/>
            <a:chOff x="0" y="-37521"/>
            <a:chExt cx="9183283" cy="6909557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30707" y="-37521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2" name="Picture 2" descr="C:\Users\sonia.rigoli\Desktop\banho de sol das gat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1594" y="667722"/>
            <a:ext cx="6529388" cy="478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8" descr="acne-girl-mirr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664015"/>
            <a:ext cx="3509488" cy="440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86824" y="351713"/>
            <a:ext cx="6561775" cy="13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BO" sz="4400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Acné – Los espinillos y los granos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85457"/>
            <a:ext cx="4743307" cy="4619671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ts val="3500"/>
              </a:lnSpc>
              <a:spcAft>
                <a:spcPts val="0"/>
              </a:spcAft>
              <a:buClr>
                <a:srgbClr val="591357"/>
              </a:buClr>
              <a:buFont typeface="Wingdings 2"/>
              <a:buChar char=""/>
              <a:defRPr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Las glándulas sebáceas son "culpables"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del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acné</a:t>
            </a:r>
            <a:r>
              <a:rPr lang="en-U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</a:t>
            </a:r>
          </a:p>
          <a:p>
            <a:pPr marL="274320" indent="-274320" eaLnBrk="1" fontAlgn="auto" hangingPunct="1">
              <a:lnSpc>
                <a:spcPts val="3500"/>
              </a:lnSpc>
              <a:spcAft>
                <a:spcPts val="0"/>
              </a:spcAft>
              <a:buClr>
                <a:srgbClr val="591357"/>
              </a:buClr>
              <a:buFont typeface="Wingdings 2"/>
              <a:buChar char=""/>
              <a:defRPr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hecho, la intención de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ellas es buena cuando producen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sebo,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tipo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aceite que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protege la piel</a:t>
            </a:r>
            <a:r>
              <a:rPr lang="en-U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</a:t>
            </a:r>
          </a:p>
          <a:p>
            <a:pPr marL="274320" indent="-274320" eaLnBrk="1" fontAlgn="auto" hangingPunct="1">
              <a:lnSpc>
                <a:spcPts val="3500"/>
              </a:lnSpc>
              <a:spcAft>
                <a:spcPts val="0"/>
              </a:spcAft>
              <a:buClr>
                <a:srgbClr val="591357"/>
              </a:buClr>
              <a:buFont typeface="Wingdings 2"/>
              <a:buChar char=""/>
              <a:defRPr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Pero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cuando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trabajan en exceso, obstruyen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los poros, lo que facilita la aparición de puntos negros y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granos</a:t>
            </a:r>
            <a:r>
              <a:rPr lang="en-U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</p:txBody>
      </p:sp>
      <p:pic>
        <p:nvPicPr>
          <p:cNvPr id="17412" name="Picture 6" descr="AcneDrawing3"/>
          <p:cNvPicPr>
            <a:picLocks noChangeAspect="1" noChangeArrowheads="1"/>
          </p:cNvPicPr>
          <p:nvPr/>
        </p:nvPicPr>
        <p:blipFill rotWithShape="1">
          <a:blip r:embed="rId6" cstate="print"/>
          <a:srcRect r="4071"/>
          <a:stretch/>
        </p:blipFill>
        <p:spPr bwMode="auto">
          <a:xfrm>
            <a:off x="5513883" y="1543317"/>
            <a:ext cx="3011112" cy="3705984"/>
          </a:xfrm>
          <a:prstGeom prst="rect">
            <a:avLst/>
          </a:prstGeom>
          <a:ln w="127000" cap="sq">
            <a:solidFill>
              <a:srgbClr val="59135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¿Cómo se forman?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3912" y="1379434"/>
            <a:ext cx="7467600" cy="1360762"/>
          </a:xfrm>
        </p:spPr>
        <p:txBody>
          <a:bodyPr/>
          <a:lstStyle/>
          <a:p>
            <a:pPr marL="0" indent="0" algn="ctr" eaLnBrk="1" hangingPunct="1">
              <a:lnSpc>
                <a:spcPts val="3500"/>
              </a:lnSpc>
              <a:buNone/>
            </a:pP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espinillo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 produce cuando las bacterias se asientan en un poro obstruido por las células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muertas y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sebo.</a:t>
            </a:r>
            <a:endParaRPr lang="en-US" dirty="0" smtClean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8436" name="Picture 5" descr="acne_open_come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8154" y="2835593"/>
            <a:ext cx="3148084" cy="270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7" descr="blackhead"/>
          <p:cNvPicPr>
            <a:picLocks noChangeAspect="1" noChangeArrowheads="1"/>
          </p:cNvPicPr>
          <p:nvPr/>
        </p:nvPicPr>
        <p:blipFill rotWithShape="1">
          <a:blip r:embed="rId7" cstate="print"/>
          <a:srcRect r="16632" b="8582"/>
          <a:stretch/>
        </p:blipFill>
        <p:spPr bwMode="auto">
          <a:xfrm>
            <a:off x="4648200" y="2835593"/>
            <a:ext cx="3299396" cy="267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09516" y="152400"/>
            <a:ext cx="8229600" cy="8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Espinillos o puntos negros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57583"/>
            <a:ext cx="7696200" cy="1333217"/>
          </a:xfrm>
        </p:spPr>
        <p:txBody>
          <a:bodyPr/>
          <a:lstStyle/>
          <a:p>
            <a:pPr marL="0" indent="0" algn="ctr" eaLnBrk="1" hangingPunct="1">
              <a:lnSpc>
                <a:spcPts val="3500"/>
              </a:lnSpc>
              <a:buNone/>
            </a:pP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grano es un espinillo inflamado,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alcanzando la dermis y estimular las células de defensa de la piel para producir pus.</a:t>
            </a:r>
            <a:r>
              <a:rPr lang="en-U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Granos</a:t>
            </a:r>
          </a:p>
        </p:txBody>
      </p:sp>
      <p:pic>
        <p:nvPicPr>
          <p:cNvPr id="13" name="Picture 5" descr="whitehe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1673" y="2661508"/>
            <a:ext cx="3144673" cy="290809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461" name="Picture 7" descr="pimples_Full"/>
          <p:cNvPicPr>
            <a:picLocks noChangeAspect="1" noChangeArrowheads="1"/>
          </p:cNvPicPr>
          <p:nvPr/>
        </p:nvPicPr>
        <p:blipFill rotWithShape="1">
          <a:blip r:embed="rId7" cstate="print"/>
          <a:srcRect l="8027" r="2316"/>
          <a:stretch/>
        </p:blipFill>
        <p:spPr bwMode="auto">
          <a:xfrm>
            <a:off x="4267200" y="2894029"/>
            <a:ext cx="3180795" cy="280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76200" y="-12880"/>
            <a:ext cx="9220200" cy="6884916"/>
            <a:chOff x="-76200" y="-12880"/>
            <a:chExt cx="9220200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6110515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9516" y="1529001"/>
            <a:ext cx="4595884" cy="3801153"/>
          </a:xfrm>
        </p:spPr>
        <p:txBody>
          <a:bodyPr/>
          <a:lstStyle/>
          <a:p>
            <a:pPr eaLnBrk="1" hangingPunct="1">
              <a:lnSpc>
                <a:spcPts val="3300"/>
              </a:lnSpc>
              <a:spcAft>
                <a:spcPts val="1800"/>
              </a:spcAft>
              <a:buClr>
                <a:srgbClr val="591357"/>
              </a:buClr>
            </a:pPr>
            <a:r>
              <a:rPr lang="es-ES" i="1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 </a:t>
            </a:r>
            <a:r>
              <a:rPr lang="es-ES" i="1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apretar</a:t>
            </a:r>
            <a:r>
              <a:rPr lang="es-ES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espinillo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cuando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 aprieta, se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convierte en un grano, y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grano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apretado puede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infectarse y dejar marcas</a:t>
            </a:r>
            <a:r>
              <a:rPr lang="en-U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eaLnBrk="1" hangingPunct="1">
              <a:lnSpc>
                <a:spcPts val="3300"/>
              </a:lnSpc>
              <a:spcAft>
                <a:spcPts val="1800"/>
              </a:spcAft>
              <a:buClr>
                <a:srgbClr val="591357"/>
              </a:buClr>
            </a:pPr>
            <a:r>
              <a:rPr lang="es-ES" i="1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 abusar de: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chocolates, mantequilla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alimentos grasosos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 general</a:t>
            </a:r>
            <a:r>
              <a:rPr lang="en-U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Qué podemos hacer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371">
            <a:off x="5462967" y="1083777"/>
            <a:ext cx="2164181" cy="191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upo 13"/>
          <p:cNvGrpSpPr/>
          <p:nvPr/>
        </p:nvGrpSpPr>
        <p:grpSpPr>
          <a:xfrm rot="20827342">
            <a:off x="4870665" y="3244600"/>
            <a:ext cx="3399902" cy="2524587"/>
            <a:chOff x="5032128" y="3027444"/>
            <a:chExt cx="3399902" cy="2524587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77" y="3027444"/>
              <a:ext cx="1749050" cy="2263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128" y="4285162"/>
              <a:ext cx="1928147" cy="12668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5" r="7611"/>
            <a:stretch/>
          </p:blipFill>
          <p:spPr>
            <a:xfrm>
              <a:off x="6503883" y="4238030"/>
              <a:ext cx="1928147" cy="1273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058" y="3031112"/>
              <a:ext cx="1845799" cy="14554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93652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912" y="266181"/>
            <a:ext cx="8229600" cy="876819"/>
          </a:xfrm>
        </p:spPr>
        <p:txBody>
          <a:bodyPr/>
          <a:lstStyle/>
          <a:p>
            <a:pPr algn="ctr" eaLnBrk="1" hangingPunct="1"/>
            <a:r>
              <a:rPr lang="es-BO" b="1" dirty="0" smtClean="0">
                <a:solidFill>
                  <a:srgbClr val="3F0D3E"/>
                </a:solidFill>
              </a:rPr>
              <a:t>Tarjeta de Presentación</a:t>
            </a:r>
          </a:p>
        </p:txBody>
      </p:sp>
      <p:pic>
        <p:nvPicPr>
          <p:cNvPr id="5123" name="Picture 11" descr="http://1.bp.blogspot.com/_-4v6sjogoa0/TFiig6nfynI/AAAAAAAAAIc/ksv6qd3Ee0s/s1600/cabelos-cacheados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2262" y="1688242"/>
            <a:ext cx="3390900" cy="437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9516" y="1605201"/>
            <a:ext cx="4710184" cy="3648753"/>
          </a:xfrm>
        </p:spPr>
        <p:txBody>
          <a:bodyPr/>
          <a:lstStyle/>
          <a:p>
            <a:pPr eaLnBrk="1" hangingPunct="1">
              <a:lnSpc>
                <a:spcPts val="3300"/>
              </a:lnSpc>
              <a:buClr>
                <a:srgbClr val="591357"/>
              </a:buClr>
            </a:pPr>
            <a:r>
              <a:rPr lang="es-ES" i="1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Mantener la </a:t>
            </a:r>
            <a:r>
              <a:rPr lang="es-ES" i="1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piel limpia: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lávate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cara con jabón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neutro antes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acostarte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cada vez que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sientas tu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piel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está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grasosa. Pero no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exageres,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porque la piel necesita un poco de grasa para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protegerse</a:t>
            </a:r>
            <a:r>
              <a:rPr lang="en-U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Qué podemos hacer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475266"/>
            <a:ext cx="2927693" cy="390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651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r="10559"/>
          <a:stretch/>
        </p:blipFill>
        <p:spPr>
          <a:xfrm>
            <a:off x="4567712" y="1480944"/>
            <a:ext cx="4243316" cy="334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Tratamiento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09516" y="1295400"/>
            <a:ext cx="4518547" cy="4694633"/>
          </a:xfrm>
        </p:spPr>
        <p:txBody>
          <a:bodyPr/>
          <a:lstStyle/>
          <a:p>
            <a:pPr marL="0" indent="0" eaLnBrk="1" hangingPunct="1">
              <a:lnSpc>
                <a:spcPts val="3300"/>
              </a:lnSpc>
              <a:buNone/>
            </a:pPr>
            <a:r>
              <a:rPr lang="es-BO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Buscar la ayuda de un Dermatólogo</a:t>
            </a:r>
          </a:p>
          <a:p>
            <a:pPr marL="0" indent="0" eaLnBrk="1" hangingPunct="1">
              <a:lnSpc>
                <a:spcPts val="3300"/>
              </a:lnSpc>
              <a:buNone/>
            </a:pPr>
            <a:r>
              <a:rPr lang="es-BO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Tipos de tratamiento:</a:t>
            </a:r>
          </a:p>
          <a:p>
            <a:pPr eaLnBrk="1" hangingPunct="1">
              <a:lnSpc>
                <a:spcPts val="3300"/>
              </a:lnSpc>
              <a:buClr>
                <a:srgbClr val="591357"/>
              </a:buClr>
            </a:pPr>
            <a:r>
              <a:rPr lang="es-BO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Exfoliación de la piel</a:t>
            </a:r>
          </a:p>
          <a:p>
            <a:pPr eaLnBrk="1" hangingPunct="1">
              <a:lnSpc>
                <a:spcPts val="3300"/>
              </a:lnSpc>
              <a:buClr>
                <a:srgbClr val="591357"/>
              </a:buClr>
            </a:pPr>
            <a:r>
              <a:rPr lang="es-BO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Antibióticos tópicos y orales</a:t>
            </a:r>
          </a:p>
          <a:p>
            <a:pPr eaLnBrk="1" hangingPunct="1">
              <a:lnSpc>
                <a:spcPts val="3300"/>
              </a:lnSpc>
              <a:buClr>
                <a:srgbClr val="591357"/>
              </a:buClr>
            </a:pPr>
            <a:r>
              <a:rPr lang="es-BO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s-BO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ratamiento hormonal</a:t>
            </a:r>
          </a:p>
          <a:p>
            <a:pPr eaLnBrk="1" hangingPunct="1">
              <a:lnSpc>
                <a:spcPts val="3300"/>
              </a:lnSpc>
              <a:buClr>
                <a:srgbClr val="591357"/>
              </a:buClr>
            </a:pPr>
            <a:r>
              <a:rPr lang="es-BO" dirty="0" err="1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Retinoides</a:t>
            </a:r>
            <a:r>
              <a:rPr lang="es-BO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tópicos y orales</a:t>
            </a:r>
          </a:p>
          <a:p>
            <a:pPr eaLnBrk="1" hangingPunct="1">
              <a:lnSpc>
                <a:spcPts val="3300"/>
              </a:lnSpc>
              <a:buClr>
                <a:srgbClr val="591357"/>
              </a:buClr>
            </a:pPr>
            <a:r>
              <a:rPr lang="es-BO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Bicarbonato de sodio (agentes básicos)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Celulitis y Estrías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92" y="1283465"/>
            <a:ext cx="6887240" cy="429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85337" y="3714739"/>
            <a:ext cx="8164749" cy="2345929"/>
          </a:xfrm>
        </p:spPr>
        <p:txBody>
          <a:bodyPr/>
          <a:lstStyle/>
          <a:p>
            <a:pPr marL="0" indent="0" algn="ctr" eaLnBrk="1" hangingPunct="1">
              <a:lnSpc>
                <a:spcPts val="3500"/>
              </a:lnSpc>
              <a:buClr>
                <a:srgbClr val="591357"/>
              </a:buClr>
              <a:buNone/>
            </a:pP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Celulitis como su nombre lo indica, es una inflamación de la célula</a:t>
            </a:r>
            <a:r>
              <a:rPr lang="en-U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produce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nivel del tejido subcutáneo donde la microcirculación capilar (pequeños vasos sanguíneos delgados) es deficiente en el tejido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adiposo.</a:t>
            </a:r>
            <a:endParaRPr lang="en-US" dirty="0" smtClean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¿Cómo se forma la celulitis?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9"/>
          <a:stretch/>
        </p:blipFill>
        <p:spPr>
          <a:xfrm>
            <a:off x="1859921" y="1182021"/>
            <a:ext cx="5528789" cy="2733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41898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27713" y="1187449"/>
            <a:ext cx="8229600" cy="2433206"/>
          </a:xfrm>
        </p:spPr>
        <p:txBody>
          <a:bodyPr/>
          <a:lstStyle/>
          <a:p>
            <a:pPr marL="0" indent="0" algn="ctr" eaLnBrk="1" hangingPunct="1">
              <a:lnSpc>
                <a:spcPts val="3500"/>
              </a:lnSpc>
              <a:buClr>
                <a:srgbClr val="591357"/>
              </a:buClr>
              <a:buNone/>
            </a:pPr>
            <a:r>
              <a:rPr lang="en-U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</a:t>
            </a:r>
            <a:r>
              <a:rPr lang="es-BO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 estrías se forman cuando la piel se ha estirado excesivamente, sobrepasando su capacidad de distensión. “Ella se rompe y sus bordes, al cicatrizar, forman una línea deprimida en la superficie de la piel”.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¿Cómo se forman las estrías?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12" y="3124211"/>
            <a:ext cx="5638800" cy="283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2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4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r="14377" b="8228"/>
          <a:stretch/>
        </p:blipFill>
        <p:spPr>
          <a:xfrm>
            <a:off x="6286689" y="4092473"/>
            <a:ext cx="1169145" cy="209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803656" y="1063936"/>
            <a:ext cx="2979243" cy="308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b="1" i="1" dirty="0" err="1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Estrías</a:t>
            </a:r>
            <a:r>
              <a:rPr lang="en-US" sz="3200" b="1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eaLnBrk="1" hangingPunct="1">
              <a:lnSpc>
                <a:spcPct val="800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crecimiento en la pubertad</a:t>
            </a:r>
          </a:p>
          <a:p>
            <a:pPr eaLnBrk="1" hangingPunct="1">
              <a:lnSpc>
                <a:spcPct val="800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Aumento de peso</a:t>
            </a:r>
          </a:p>
          <a:p>
            <a:pPr eaLnBrk="1" hangingPunct="1">
              <a:lnSpc>
                <a:spcPct val="800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Embarazo</a:t>
            </a:r>
          </a:p>
          <a:p>
            <a:pPr eaLnBrk="1" hangingPunct="1">
              <a:lnSpc>
                <a:spcPct val="800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Uso crónico de medicamentos a base de corticoide</a:t>
            </a:r>
            <a:endParaRPr lang="en-US" sz="20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4282081" cy="505237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b="1" i="1" dirty="0" err="1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Celulitis</a:t>
            </a:r>
            <a:endParaRPr lang="en-US" sz="3200" b="1" i="1" dirty="0" smtClean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>
              <a:lnSpc>
                <a:spcPts val="25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89% de las mujeres tienen celulitis, </a:t>
            </a: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sean gordas </a:t>
            </a:r>
            <a:r>
              <a:rPr lang="es-ES" sz="22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 </a:t>
            </a: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flacas</a:t>
            </a:r>
            <a:endParaRPr lang="en-US" sz="2200" dirty="0" smtClean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>
              <a:lnSpc>
                <a:spcPts val="25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Tendencia </a:t>
            </a:r>
            <a:r>
              <a:rPr lang="es-ES" sz="22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genética </a:t>
            </a:r>
          </a:p>
          <a:p>
            <a:pPr eaLnBrk="1" hangingPunct="1">
              <a:lnSpc>
                <a:spcPts val="25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Tipo </a:t>
            </a:r>
            <a:r>
              <a:rPr lang="es-ES" sz="22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</a:t>
            </a: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Cuerpo</a:t>
            </a:r>
          </a:p>
          <a:p>
            <a:pPr eaLnBrk="1" hangingPunct="1">
              <a:lnSpc>
                <a:spcPts val="25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Hormonas</a:t>
            </a:r>
          </a:p>
          <a:p>
            <a:pPr eaLnBrk="1" hangingPunct="1">
              <a:lnSpc>
                <a:spcPts val="25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Estrés</a:t>
            </a:r>
          </a:p>
          <a:p>
            <a:pPr eaLnBrk="1" hangingPunct="1">
              <a:lnSpc>
                <a:spcPts val="25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Mala alimentación</a:t>
            </a:r>
          </a:p>
          <a:p>
            <a:pPr eaLnBrk="1" hangingPunct="1">
              <a:lnSpc>
                <a:spcPts val="25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Mala circulación</a:t>
            </a:r>
          </a:p>
          <a:p>
            <a:pPr eaLnBrk="1" hangingPunct="1">
              <a:lnSpc>
                <a:spcPts val="25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Vida </a:t>
            </a:r>
            <a:r>
              <a:rPr lang="es-ES" sz="22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sedentaria</a:t>
            </a:r>
          </a:p>
          <a:p>
            <a:pPr eaLnBrk="1" hangingPunct="1">
              <a:lnSpc>
                <a:spcPts val="25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Uso </a:t>
            </a:r>
            <a:r>
              <a:rPr lang="es-ES" sz="22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</a:t>
            </a: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anticonceptivos</a:t>
            </a:r>
          </a:p>
          <a:p>
            <a:pPr eaLnBrk="1" hangingPunct="1">
              <a:lnSpc>
                <a:spcPts val="25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Fumar </a:t>
            </a:r>
            <a:r>
              <a:rPr lang="es-ES" sz="22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toxinas en </a:t>
            </a: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general</a:t>
            </a:r>
          </a:p>
          <a:p>
            <a:pPr eaLnBrk="1" hangingPunct="1">
              <a:lnSpc>
                <a:spcPts val="2500"/>
              </a:lnSpc>
              <a:buClr>
                <a:srgbClr val="591357"/>
              </a:buClr>
              <a:buFont typeface="Wingdings" panose="05000000000000000000" pitchFamily="2" charset="2"/>
              <a:buChar char="ü"/>
            </a:pPr>
            <a:r>
              <a:rPr lang="es-ES" sz="22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Sobrepeso </a:t>
            </a:r>
          </a:p>
        </p:txBody>
      </p:sp>
      <p:pic>
        <p:nvPicPr>
          <p:cNvPr id="25605" name="Picture 7" descr="Beleza Natural,Beautiful,Nojo,Hipopótamo,Porco,Sensualidade,Perna Humana,Leg,Excesso,Acabado,Fraqueza,Doente,Atividades Relaxantes,Fazendo Exercícios,Esportes e Aptidão Física,Saúde,Mulheres,Adolescentes Meninas,Feiúra,Surpresa,Peso,peso,Cela de gordura,Gordo,Fat,Alimentação Não-saudável,Grande,Big Woman,De Dieta,Comida,Atormentado,Preocupado,Frustração,Desespero,Balança,Barriga,Estômago,Volume,Volume,Comendo Muito,Comida e Bebid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9537" y="1184239"/>
            <a:ext cx="971463" cy="15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huff,Pintura em Tinta Acrílica,Pintura a Óleo,Pintura de Belas Artes,Terrier Jack Russell,Desespero,Decepção,Tédio,Tristeza,Livro,Novel,Telefone Celular,Fazendo Biquinho,Fazendo Biquinho,Sofá,Cadeira,Mulheres,Qmeninas,Cansado,Esperando,Matando,Tempo,Desassossegado,Depressão,Atitude,Perdendo Tempo,Frustração,Desesperança,Estresse,Exaustão,Cão,Terrier,Dormindo,Pintado,Pintura,Abstrato"/>
          <p:cNvPicPr>
            <a:picLocks noChangeAspect="1" noChangeArrowheads="1"/>
          </p:cNvPicPr>
          <p:nvPr/>
        </p:nvPicPr>
        <p:blipFill rotWithShape="1">
          <a:blip r:embed="rId8" cstate="print"/>
          <a:srcRect t="8051" b="12242"/>
          <a:stretch/>
        </p:blipFill>
        <p:spPr bwMode="auto">
          <a:xfrm>
            <a:off x="4419916" y="3900844"/>
            <a:ext cx="1549118" cy="9688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38" y="4981442"/>
            <a:ext cx="798022" cy="1026028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695613"/>
          </a:xfrm>
        </p:spPr>
        <p:txBody>
          <a:bodyPr/>
          <a:lstStyle/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Causas</a:t>
            </a:r>
          </a:p>
        </p:txBody>
      </p:sp>
      <p:pic>
        <p:nvPicPr>
          <p:cNvPr id="25607" name="Picture 9" descr="Boca Humana,Irritação,TPM,Berrando,Berrando,Dando Ataque,Contrariado,Furioso,Raiva,Frustração,Arrancando os Cabelos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2328" y="2651027"/>
            <a:ext cx="1892688" cy="133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9516" y="1735342"/>
            <a:ext cx="5257800" cy="3657600"/>
          </a:xfrm>
        </p:spPr>
        <p:txBody>
          <a:bodyPr/>
          <a:lstStyle/>
          <a:p>
            <a:pPr marL="450850" indent="-276225" eaLnBrk="1" hangingPunct="1">
              <a:buClr>
                <a:srgbClr val="591357"/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Hidratación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intensa de la piel cremas y lociones</a:t>
            </a:r>
          </a:p>
          <a:p>
            <a:pPr marL="450850" indent="-276225" eaLnBrk="1" hangingPunct="1">
              <a:buClr>
                <a:srgbClr val="591357"/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Beba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por lo menos ocho vasos grandes de agua al día (2 litros)</a:t>
            </a:r>
          </a:p>
          <a:p>
            <a:pPr marL="450850" indent="-276225" eaLnBrk="1" hangingPunct="1">
              <a:buClr>
                <a:srgbClr val="591357"/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Evite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exceso de grasa y rápidamente</a:t>
            </a:r>
          </a:p>
          <a:p>
            <a:pPr marL="450850" indent="-276225" eaLnBrk="1" hangingPunct="1">
              <a:buClr>
                <a:srgbClr val="591357"/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Haga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ejercicio con regularidad.</a:t>
            </a:r>
          </a:p>
          <a:p>
            <a:pPr marL="450850" indent="-276225" eaLnBrk="1" hangingPunct="1">
              <a:buClr>
                <a:srgbClr val="591357"/>
              </a:buClr>
              <a:buFont typeface="Arial" pitchFamily="34" charset="0"/>
              <a:buChar char="•"/>
            </a:pP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Evite la ropa apretada</a:t>
            </a:r>
            <a:r>
              <a:rPr lang="en-U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¿Cómo evitarlo?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0"/>
          <a:stretch/>
        </p:blipFill>
        <p:spPr>
          <a:xfrm>
            <a:off x="5736659" y="3884803"/>
            <a:ext cx="1730941" cy="167779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05"/>
          <a:stretch/>
        </p:blipFill>
        <p:spPr>
          <a:xfrm>
            <a:off x="5713105" y="1438313"/>
            <a:ext cx="1884728" cy="145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6" b="54233"/>
          <a:stretch/>
        </p:blipFill>
        <p:spPr>
          <a:xfrm>
            <a:off x="6754223" y="2841929"/>
            <a:ext cx="1978069" cy="135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0" name="Picture 4" descr="C:\Users\sonia.rigoli\Desktop\BOTOX.jpg"/>
          <p:cNvPicPr>
            <a:picLocks noChangeAspect="1" noChangeArrowheads="1"/>
          </p:cNvPicPr>
          <p:nvPr/>
        </p:nvPicPr>
        <p:blipFill rotWithShape="1">
          <a:blip r:embed="rId6" cstate="print"/>
          <a:srcRect b="15949"/>
          <a:stretch/>
        </p:blipFill>
        <p:spPr bwMode="auto">
          <a:xfrm>
            <a:off x="757712" y="710348"/>
            <a:ext cx="7620000" cy="469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-26916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304800" y="1275062"/>
            <a:ext cx="84343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”Las mujeres usan maquillaje para realzar sus rasgos faciales y hacerse más atractivas para el sexo opuesto.</a:t>
            </a:r>
          </a:p>
          <a:p>
            <a:pPr algn="ctr"/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hecho, el maquillaje imita ciertas señales sexuales que el cuerpo produce cuando está excitado: las pupilas se hacen más grandes, haciendo que los ojos parezcan más oscuros; mejillas sonrojadas y labios más rojos</a:t>
            </a:r>
            <a:r>
              <a:rPr lang="pt-BR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.”</a:t>
            </a:r>
          </a:p>
          <a:p>
            <a:pPr algn="ctr"/>
            <a:r>
              <a:rPr lang="pt-BR" sz="2400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pt-BR" sz="2000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Samantha </a:t>
            </a:r>
            <a:r>
              <a:rPr lang="pt-BR" sz="2000" i="1" dirty="0" err="1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Rugen</a:t>
            </a:r>
            <a:r>
              <a:rPr lang="pt-BR" sz="2000" i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09516" y="152400"/>
            <a:ext cx="8229600" cy="8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Cuidados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91" y="3952718"/>
            <a:ext cx="4355250" cy="217762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8" name="Espaço Reservado para Conteúdo 2"/>
          <p:cNvSpPr>
            <a:spLocks noGrp="1"/>
          </p:cNvSpPr>
          <p:nvPr>
            <p:ph idx="1"/>
          </p:nvPr>
        </p:nvSpPr>
        <p:spPr>
          <a:xfrm>
            <a:off x="555270" y="1143001"/>
            <a:ext cx="8024884" cy="4847032"/>
          </a:xfrm>
        </p:spPr>
        <p:txBody>
          <a:bodyPr/>
          <a:lstStyle/>
          <a:p>
            <a:pPr marL="0" indent="0" algn="ctr" eaLnBrk="1" hangingPunct="1">
              <a:lnSpc>
                <a:spcPts val="3500"/>
              </a:lnSpc>
              <a:buNone/>
            </a:pPr>
            <a:r>
              <a:rPr lang="pt-BR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Cuando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mujer se excita sexualmente, el aumento de la presión arterial entumece los labios y las mejillas, haciéndolos más atractivos. Los tonos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rojos de los labiales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simulan este síntoma. Cuando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las mujeres están excitadas, sus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pupilas se dilatan, lo que hace que sus ojos parezcan más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destacados.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maquillaje </a:t>
            </a:r>
            <a:r>
              <a:rPr lang="es-ES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para los ojos está </a:t>
            </a:r>
            <a:r>
              <a:rPr lang="es-ES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diseñado para crear el mismo efecto</a:t>
            </a:r>
            <a:r>
              <a:rPr lang="pt-BR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.” </a:t>
            </a:r>
          </a:p>
          <a:p>
            <a:pPr marL="0" indent="0" algn="ctr" eaLnBrk="1" hangingPunct="1">
              <a:lnSpc>
                <a:spcPts val="2600"/>
              </a:lnSpc>
              <a:buNone/>
            </a:pPr>
            <a:r>
              <a:rPr lang="es-ES" sz="1800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Extraído del libro</a:t>
            </a:r>
            <a:r>
              <a:rPr lang="es-ES" sz="1800" i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"¿Qué está pasando con </a:t>
            </a:r>
            <a:r>
              <a:rPr lang="es-ES" sz="1800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nuestras chicas?", p. 40-41,   Maggie </a:t>
            </a:r>
            <a:r>
              <a:rPr lang="es-ES" sz="1800" i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Hamilton, New </a:t>
            </a:r>
            <a:r>
              <a:rPr lang="es-ES" sz="1800" i="1" dirty="0" err="1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Concepts</a:t>
            </a:r>
            <a:r>
              <a:rPr lang="es-ES" sz="1800" i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Publishing </a:t>
            </a:r>
            <a:endParaRPr lang="es-ES" sz="1800" i="1" dirty="0" smtClean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 eaLnBrk="1" hangingPunct="1">
              <a:lnSpc>
                <a:spcPts val="2600"/>
              </a:lnSpc>
              <a:buNone/>
            </a:pPr>
            <a:r>
              <a:rPr lang="es-ES" sz="1800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</a:t>
            </a:r>
            <a:r>
              <a:rPr lang="es-ES" sz="1800" i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libro no religioso</a:t>
            </a:r>
            <a:r>
              <a:rPr lang="pt-BR" sz="1800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).</a:t>
            </a:r>
          </a:p>
          <a:p>
            <a:pPr eaLnBrk="1" hangingPunct="1"/>
            <a:endParaRPr lang="pt-BR" sz="20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9516" y="152400"/>
            <a:ext cx="8229600" cy="8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Cuidados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298360"/>
            <a:ext cx="8229600" cy="844640"/>
          </a:xfrm>
        </p:spPr>
        <p:txBody>
          <a:bodyPr/>
          <a:lstStyle/>
          <a:p>
            <a:pPr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Cabello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43412" y="1640700"/>
            <a:ext cx="3429000" cy="31599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591357"/>
              </a:buClr>
            </a:pPr>
            <a:r>
              <a:rPr lang="es-BO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Conocer tu cabello es esencial para evitar problemas como la caspa, la seborrea o incluso.</a:t>
            </a:r>
          </a:p>
        </p:txBody>
      </p:sp>
      <p:pic>
        <p:nvPicPr>
          <p:cNvPr id="6148" name="Picture 9" descr="symbio-loreal"/>
          <p:cNvPicPr>
            <a:picLocks noChangeAspect="1" noChangeArrowheads="1"/>
          </p:cNvPicPr>
          <p:nvPr/>
        </p:nvPicPr>
        <p:blipFill rotWithShape="1">
          <a:blip r:embed="rId6" cstate="print"/>
          <a:srcRect l="1854" t="2049" r="5785" b="2625"/>
          <a:stretch/>
        </p:blipFill>
        <p:spPr bwMode="auto">
          <a:xfrm>
            <a:off x="4724400" y="361128"/>
            <a:ext cx="3581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509516" y="1581636"/>
            <a:ext cx="4672084" cy="41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s-BO" sz="26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Jezabel</a:t>
            </a:r>
            <a:r>
              <a:rPr lang="es-BO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Tenía los ojos pintados</a:t>
            </a:r>
          </a:p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s-BO" sz="26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Israel e Judá</a:t>
            </a:r>
            <a:r>
              <a:rPr lang="es-BO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Pintaban sus ojos para atraer a sus clientes.</a:t>
            </a:r>
          </a:p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s-BO" sz="26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Jerusalén</a:t>
            </a:r>
            <a:r>
              <a:rPr lang="es-BO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Adornada con adornos de oro y pintura en los ojos para llamar la atención sobre sus amantes.</a:t>
            </a:r>
            <a:endParaRPr lang="es-BO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0724" name="Picture 6" descr="beforeAfter_1"/>
          <p:cNvPicPr>
            <a:picLocks noChangeAspect="1" noChangeArrowheads="1"/>
          </p:cNvPicPr>
          <p:nvPr/>
        </p:nvPicPr>
        <p:blipFill>
          <a:blip r:embed="rId6" cstate="print"/>
          <a:srcRect r="50000"/>
          <a:stretch>
            <a:fillRect/>
          </a:stretch>
        </p:blipFill>
        <p:spPr bwMode="auto">
          <a:xfrm>
            <a:off x="5486400" y="1250656"/>
            <a:ext cx="2514372" cy="435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9516" y="152400"/>
            <a:ext cx="8229600" cy="8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Cuidados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9516" y="1333899"/>
            <a:ext cx="581508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Mujer disoluta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Apocalipsis 17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adornada con oro, piedras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preciosas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       y perlas. </a:t>
            </a:r>
          </a:p>
          <a:p>
            <a:pPr algn="ctr">
              <a:spcAft>
                <a:spcPts val="1200"/>
              </a:spcAft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“Que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belleza de ustedes no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sea          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externa, que consiste en adornos tales como peinados ostentosos, joyas de oro y vestidos lujosos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  <a:r>
              <a:rPr lang="es-ES" sz="2400" baseline="300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 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Que su belleza sea más bien la incorruptible, la que procede de lo íntimo del corazón y consiste en un espíritu suave y apacible. Ésta sí que tiene mucho valor delante de Dios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algn="ctr"/>
            <a:r>
              <a:rPr lang="es-ES" sz="2000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 Pedro 3:3-4</a:t>
            </a:r>
            <a:endParaRPr lang="pt-BR" sz="2000" i="1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1748" name="Picture 4" descr="4y6axpl"/>
          <p:cNvPicPr>
            <a:picLocks noChangeAspect="1" noChangeArrowheads="1"/>
          </p:cNvPicPr>
          <p:nvPr/>
        </p:nvPicPr>
        <p:blipFill>
          <a:blip r:embed="rId6" cstate="print"/>
          <a:srcRect l="50667"/>
          <a:stretch>
            <a:fillRect/>
          </a:stretch>
        </p:blipFill>
        <p:spPr bwMode="auto">
          <a:xfrm>
            <a:off x="6697638" y="1333899"/>
            <a:ext cx="2041478" cy="406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9516" y="152400"/>
            <a:ext cx="8229600" cy="8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Cuidados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1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52245" y="1271151"/>
            <a:ext cx="5019038" cy="20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Aft>
                <a:spcPts val="1200"/>
              </a:spcAft>
            </a:pPr>
            <a:r>
              <a:rPr lang="pt-BR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 te hagas cortes en la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piel… porque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eres pueblo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consagrado         al Señor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tu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Dios</a:t>
            </a:r>
          </a:p>
          <a:p>
            <a:pPr algn="ctr">
              <a:lnSpc>
                <a:spcPts val="3500"/>
              </a:lnSpc>
              <a:spcAft>
                <a:spcPts val="1200"/>
              </a:spcAft>
            </a:pPr>
            <a:r>
              <a:rPr lang="es-BO" sz="2000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Deuteronomio</a:t>
            </a:r>
            <a:r>
              <a:rPr lang="pt-BR" sz="2000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pt-BR" sz="2000" i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14:1-2</a:t>
            </a:r>
          </a:p>
        </p:txBody>
      </p:sp>
      <p:pic>
        <p:nvPicPr>
          <p:cNvPr id="32772" name="Picture 6" descr="p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2087" y="2435955"/>
            <a:ext cx="2354625" cy="313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7" descr="piercing1"/>
          <p:cNvPicPr>
            <a:picLocks noChangeAspect="1" noChangeArrowheads="1"/>
          </p:cNvPicPr>
          <p:nvPr/>
        </p:nvPicPr>
        <p:blipFill rotWithShape="1">
          <a:blip r:embed="rId7" cstate="print"/>
          <a:srcRect b="4698"/>
          <a:stretch/>
        </p:blipFill>
        <p:spPr bwMode="auto">
          <a:xfrm>
            <a:off x="521726" y="2435955"/>
            <a:ext cx="2450074" cy="313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46964" y="205228"/>
            <a:ext cx="8229600" cy="8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Cuidados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46964" y="1289348"/>
            <a:ext cx="8229600" cy="151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Aft>
                <a:spcPts val="1200"/>
              </a:spcAft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“No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 hagan heridas en el cuerpo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…,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ni tatuajes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en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piel…”</a:t>
            </a:r>
          </a:p>
          <a:p>
            <a:pPr algn="ctr">
              <a:lnSpc>
                <a:spcPts val="3300"/>
              </a:lnSpc>
              <a:spcAft>
                <a:spcPts val="1200"/>
              </a:spcAft>
            </a:pPr>
            <a:r>
              <a:rPr lang="es-ES" sz="2000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Levítico 19:28</a:t>
            </a:r>
            <a:endParaRPr lang="pt-BR" sz="2000" i="1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3796" name="Picture 5" descr="jovens (74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499" y="2758134"/>
            <a:ext cx="2667002" cy="337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46964" y="205228"/>
            <a:ext cx="8229600" cy="8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BO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Cuidados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535488" y="2057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pt-BR" sz="2400" b="1">
              <a:solidFill>
                <a:schemeClr val="hlink"/>
              </a:solidFill>
            </a:endParaRPr>
          </a:p>
        </p:txBody>
      </p:sp>
      <p:sp>
        <p:nvSpPr>
          <p:cNvPr id="34819" name="Rectangle 6"/>
          <p:cNvSpPr>
            <a:spLocks noGrp="1" noChangeArrowheads="1"/>
          </p:cNvSpPr>
          <p:nvPr>
            <p:ph idx="1"/>
          </p:nvPr>
        </p:nvSpPr>
        <p:spPr>
          <a:xfrm>
            <a:off x="452912" y="3352800"/>
            <a:ext cx="8229600" cy="2786734"/>
          </a:xfrm>
        </p:spPr>
        <p:txBody>
          <a:bodyPr/>
          <a:lstStyle/>
          <a:p>
            <a:pPr algn="ctr" eaLnBrk="1" hangingPunct="1">
              <a:lnSpc>
                <a:spcPts val="3300"/>
              </a:lnSpc>
              <a:spcAft>
                <a:spcPts val="600"/>
              </a:spcAft>
              <a:buFontTx/>
              <a:buNone/>
            </a:pPr>
            <a:r>
              <a:rPr lang="es-BO" dirty="0" smtClean="0"/>
              <a:t> </a:t>
            </a:r>
            <a:r>
              <a:rPr lang="es-BO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”¿Acaso no saben que su cuerpo es templo del Espíritu Santo, quien está en ustedes y al que han recibido de parte de Dios? Ustedes no son sus propios dueños; fueron comprados por un precio. Por tanto, honren con su cuerpo a Dios.</a:t>
            </a:r>
            <a:endParaRPr lang="es-BO" b="1" dirty="0" smtClean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eaLnBrk="1" hangingPunct="1">
              <a:lnSpc>
                <a:spcPts val="3300"/>
              </a:lnSpc>
              <a:spcAft>
                <a:spcPts val="1200"/>
              </a:spcAft>
              <a:buFontTx/>
              <a:buNone/>
            </a:pPr>
            <a:r>
              <a:rPr lang="es-BO" sz="2400" i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 Corintios 6:19 y 20 </a:t>
            </a:r>
            <a:r>
              <a:rPr lang="es-BO" sz="28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1"/>
          <a:stretch/>
        </p:blipFill>
        <p:spPr>
          <a:xfrm>
            <a:off x="1995009" y="304800"/>
            <a:ext cx="5145406" cy="297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1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3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6"/>
          <p:cNvSpPr>
            <a:spLocks noGrp="1" noChangeArrowheads="1"/>
          </p:cNvSpPr>
          <p:nvPr>
            <p:ph idx="1"/>
          </p:nvPr>
        </p:nvSpPr>
        <p:spPr>
          <a:xfrm>
            <a:off x="6483184" y="1356030"/>
            <a:ext cx="2057400" cy="34054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591357"/>
              </a:buClr>
              <a:defRPr/>
            </a:pPr>
            <a:r>
              <a:rPr lang="pt-BR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Secos</a:t>
            </a:r>
            <a:endParaRPr lang="pt-BR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fontAlgn="auto" hangingPunct="1">
              <a:spcAft>
                <a:spcPts val="0"/>
              </a:spcAft>
              <a:buClr>
                <a:srgbClr val="591357"/>
              </a:buClr>
              <a:defRPr/>
            </a:pPr>
            <a:endParaRPr lang="pt-BR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fontAlgn="auto" hangingPunct="1">
              <a:spcAft>
                <a:spcPts val="0"/>
              </a:spcAft>
              <a:buClr>
                <a:srgbClr val="591357"/>
              </a:buClr>
              <a:defRPr/>
            </a:pPr>
            <a:r>
              <a:rPr lang="pt-BR" dirty="0" err="1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Normales</a:t>
            </a:r>
            <a:endParaRPr lang="pt-BR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fontAlgn="auto" hangingPunct="1">
              <a:spcAft>
                <a:spcPts val="0"/>
              </a:spcAft>
              <a:buClr>
                <a:srgbClr val="591357"/>
              </a:buClr>
              <a:defRPr/>
            </a:pPr>
            <a:endParaRPr lang="pt-BR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fontAlgn="auto" hangingPunct="1">
              <a:spcAft>
                <a:spcPts val="0"/>
              </a:spcAft>
              <a:buClr>
                <a:srgbClr val="591357"/>
              </a:buClr>
              <a:defRPr/>
            </a:pPr>
            <a:r>
              <a:rPr lang="pt-BR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Oleosos</a:t>
            </a:r>
          </a:p>
          <a:p>
            <a:pPr eaLnBrk="1" fontAlgn="auto" hangingPunct="1">
              <a:spcAft>
                <a:spcPts val="0"/>
              </a:spcAft>
              <a:buClr>
                <a:srgbClr val="591357"/>
              </a:buClr>
              <a:defRPr/>
            </a:pPr>
            <a:endParaRPr lang="pt-BR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fontAlgn="auto" hangingPunct="1">
              <a:spcAft>
                <a:spcPts val="0"/>
              </a:spcAft>
              <a:buClr>
                <a:srgbClr val="591357"/>
              </a:buClr>
              <a:defRPr/>
            </a:pPr>
            <a:r>
              <a:rPr lang="pt-BR" dirty="0" err="1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Mixtos</a:t>
            </a:r>
            <a:endParaRPr lang="pt-BR" dirty="0" smtClean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b="1" dirty="0" smtClean="0">
              <a:solidFill>
                <a:schemeClr val="hlink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7174" name="Picture 8" descr="http://2.bp.blogspot.com/_pPxh54taaKI/S_r-KtbflbI/AAAAAAAABgU/fwHPQGaS8nI/s1600/misto2.jpg"/>
          <p:cNvPicPr>
            <a:picLocks noChangeAspect="1" noChangeArrowheads="1"/>
          </p:cNvPicPr>
          <p:nvPr/>
        </p:nvPicPr>
        <p:blipFill rotWithShape="1">
          <a:blip r:embed="rId6" cstate="print"/>
          <a:srcRect l="9589" r="5044"/>
          <a:stretch/>
        </p:blipFill>
        <p:spPr bwMode="auto">
          <a:xfrm>
            <a:off x="3205079" y="3841053"/>
            <a:ext cx="2982405" cy="2219615"/>
          </a:xfrm>
          <a:prstGeom prst="rect">
            <a:avLst/>
          </a:prstGeom>
          <a:ln w="38100" cap="sq">
            <a:solidFill>
              <a:srgbClr val="5913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eaLnBrk="1" hangingPunct="1"/>
            <a:r>
              <a:rPr lang="pt-BR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Tipos de </a:t>
            </a:r>
            <a:r>
              <a:rPr lang="pt-BR" sz="4400" b="1" dirty="0" err="1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Cabellos</a:t>
            </a:r>
            <a:endParaRPr lang="en-US" sz="4400" b="1" dirty="0" smtClean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72" y="1316720"/>
            <a:ext cx="2359371" cy="2329805"/>
          </a:xfrm>
          <a:prstGeom prst="rect">
            <a:avLst/>
          </a:prstGeom>
          <a:ln w="38100" cap="sq">
            <a:solidFill>
              <a:srgbClr val="5913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55285" b="32555"/>
          <a:stretch/>
        </p:blipFill>
        <p:spPr>
          <a:xfrm>
            <a:off x="814868" y="1321314"/>
            <a:ext cx="2159761" cy="2344600"/>
          </a:xfrm>
          <a:prstGeom prst="rect">
            <a:avLst/>
          </a:prstGeom>
          <a:ln w="38100" cap="sq">
            <a:solidFill>
              <a:srgbClr val="5913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1"/>
          <a:stretch/>
        </p:blipFill>
        <p:spPr>
          <a:xfrm>
            <a:off x="893767" y="3841053"/>
            <a:ext cx="2001964" cy="2219615"/>
          </a:xfrm>
          <a:prstGeom prst="rect">
            <a:avLst/>
          </a:prstGeom>
          <a:ln w="38100" cap="sq">
            <a:solidFill>
              <a:srgbClr val="5913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49" y="3865898"/>
            <a:ext cx="1981860" cy="13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056">
            <a:off x="6714306" y="1443168"/>
            <a:ext cx="1897959" cy="149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9516" y="1066800"/>
            <a:ext cx="7415284" cy="498734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>
                <a:srgbClr val="591357"/>
              </a:buClr>
              <a:buFont typeface="Wingdings 2"/>
              <a:buChar char=""/>
              <a:defRPr/>
            </a:pPr>
            <a:r>
              <a:rPr lang="es-BO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Usa siempre un champú y acondicionador adecuado para tu tipo de cabello</a:t>
            </a:r>
          </a:p>
          <a:p>
            <a:pPr marL="274320" indent="-274320" eaLnBrk="1" fontAlgn="auto" hangingPunct="1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>
                <a:srgbClr val="591357"/>
              </a:buClr>
              <a:buFont typeface="Wingdings 2"/>
              <a:buChar char=""/>
              <a:defRPr/>
            </a:pPr>
            <a:r>
              <a:rPr lang="es-BO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 uses demasiado champú ni lo apliques directamente en la cabeza</a:t>
            </a:r>
          </a:p>
          <a:p>
            <a:pPr marL="274320" indent="-274320" eaLnBrk="1" fontAlgn="auto" hangingPunct="1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>
                <a:srgbClr val="591357"/>
              </a:buClr>
              <a:buFont typeface="Wingdings 2"/>
              <a:buChar char=""/>
              <a:defRPr/>
            </a:pPr>
            <a:r>
              <a:rPr lang="es-BO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Enjuaga bien tu cabello para retirar el exceso de champú y acondicionador y usa un champú anti-residuos una vez a la semana</a:t>
            </a:r>
          </a:p>
          <a:p>
            <a:pPr marL="274320" indent="-274320" eaLnBrk="1" fontAlgn="auto" hangingPunct="1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>
                <a:srgbClr val="591357"/>
              </a:buClr>
              <a:buFont typeface="Wingdings 2"/>
              <a:buChar char=""/>
              <a:defRPr/>
            </a:pPr>
            <a:r>
              <a:rPr lang="es-BO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Nunca tomes un baño de agua muy caliente</a:t>
            </a:r>
          </a:p>
          <a:p>
            <a:pPr marL="274320" indent="-274320" eaLnBrk="1" fontAlgn="auto" hangingPunct="1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>
                <a:srgbClr val="591357"/>
              </a:buClr>
              <a:buFont typeface="Wingdings 2"/>
              <a:buChar char=""/>
              <a:defRPr/>
            </a:pPr>
            <a:r>
              <a:rPr lang="es-BO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Evita tocar tu cabello con las manos constantemente </a:t>
            </a:r>
          </a:p>
          <a:p>
            <a:pPr marL="274320" indent="-274320" eaLnBrk="1" fontAlgn="auto" hangingPunct="1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>
                <a:srgbClr val="591357"/>
              </a:buClr>
              <a:buFont typeface="Wingdings 2"/>
              <a:buChar char=""/>
              <a:defRPr/>
            </a:pPr>
            <a:r>
              <a:rPr lang="es-BO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Protege tu cabello del sol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eaLnBrk="1" hangingPunct="1"/>
            <a:r>
              <a:rPr lang="pt-BR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Cuidados</a:t>
            </a:r>
            <a:endParaRPr lang="en-US" sz="4400" b="1" dirty="0" smtClean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Picture 8" descr="Digitalizar0001"/>
          <p:cNvPicPr>
            <a:picLocks noChangeAspect="1" noChangeArrowheads="1"/>
          </p:cNvPicPr>
          <p:nvPr/>
        </p:nvPicPr>
        <p:blipFill>
          <a:blip r:embed="rId6" cstate="print"/>
          <a:srcRect l="2336" r="1898"/>
          <a:stretch>
            <a:fillRect/>
          </a:stretch>
        </p:blipFill>
        <p:spPr bwMode="auto">
          <a:xfrm>
            <a:off x="357116" y="1491822"/>
            <a:ext cx="838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eaLnBrk="1" hangingPunct="1"/>
            <a:r>
              <a:rPr lang="pt-BR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Como cortar</a:t>
            </a:r>
            <a:endParaRPr lang="en-US" sz="4400" b="1" dirty="0" smtClean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5" descr="Digitalizar0002"/>
          <p:cNvPicPr>
            <a:picLocks noChangeAspect="1" noChangeArrowheads="1"/>
          </p:cNvPicPr>
          <p:nvPr/>
        </p:nvPicPr>
        <p:blipFill>
          <a:blip r:embed="rId6" cstate="print"/>
          <a:srcRect r="3662"/>
          <a:stretch>
            <a:fillRect/>
          </a:stretch>
        </p:blipFill>
        <p:spPr bwMode="auto">
          <a:xfrm>
            <a:off x="1710212" y="1414753"/>
            <a:ext cx="5715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Digitalizar0003"/>
          <p:cNvPicPr>
            <a:picLocks noChangeAspect="1" noChangeArrowheads="1"/>
          </p:cNvPicPr>
          <p:nvPr/>
        </p:nvPicPr>
        <p:blipFill>
          <a:blip r:embed="rId7" cstate="print"/>
          <a:srcRect r="5353" b="6494"/>
          <a:stretch>
            <a:fillRect/>
          </a:stretch>
        </p:blipFill>
        <p:spPr bwMode="auto">
          <a:xfrm>
            <a:off x="1710212" y="3483071"/>
            <a:ext cx="5715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eaLnBrk="1" hangingPunct="1"/>
            <a:r>
              <a:rPr lang="pt-BR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Como cortar</a:t>
            </a:r>
            <a:endParaRPr lang="en-US" sz="4400" b="1" dirty="0" smtClean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6" descr="Digitalizar0004"/>
          <p:cNvPicPr>
            <a:picLocks noChangeAspect="1" noChangeArrowheads="1"/>
          </p:cNvPicPr>
          <p:nvPr/>
        </p:nvPicPr>
        <p:blipFill>
          <a:blip r:embed="rId6" cstate="print"/>
          <a:srcRect l="781" r="57813"/>
          <a:stretch>
            <a:fillRect/>
          </a:stretch>
        </p:blipFill>
        <p:spPr bwMode="auto">
          <a:xfrm>
            <a:off x="2167412" y="1195500"/>
            <a:ext cx="4800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Digitalizar0004"/>
          <p:cNvPicPr>
            <a:picLocks noChangeAspect="1" noChangeArrowheads="1"/>
          </p:cNvPicPr>
          <p:nvPr/>
        </p:nvPicPr>
        <p:blipFill>
          <a:blip r:embed="rId6" cstate="print"/>
          <a:srcRect l="56334" t="2637" r="3317"/>
          <a:stretch>
            <a:fillRect/>
          </a:stretch>
        </p:blipFill>
        <p:spPr bwMode="auto">
          <a:xfrm>
            <a:off x="2045518" y="3426277"/>
            <a:ext cx="5044387" cy="244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eaLnBrk="1" hangingPunct="1"/>
            <a:r>
              <a:rPr lang="pt-BR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Como cortar</a:t>
            </a:r>
            <a:endParaRPr lang="en-US" sz="4400" b="1" dirty="0" smtClean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6" descr="Digitalizar0005"/>
          <p:cNvPicPr>
            <a:picLocks noChangeAspect="1" noChangeArrowheads="1"/>
          </p:cNvPicPr>
          <p:nvPr/>
        </p:nvPicPr>
        <p:blipFill rotWithShape="1">
          <a:blip r:embed="rId6" cstate="print"/>
          <a:srcRect l="17828" t="3506" r="18674" b="16129"/>
          <a:stretch/>
        </p:blipFill>
        <p:spPr bwMode="auto">
          <a:xfrm>
            <a:off x="713128" y="1165495"/>
            <a:ext cx="4343400" cy="174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Digitalizar0006"/>
          <p:cNvPicPr>
            <a:picLocks noChangeAspect="1" noChangeArrowheads="1"/>
          </p:cNvPicPr>
          <p:nvPr/>
        </p:nvPicPr>
        <p:blipFill rotWithShape="1">
          <a:blip r:embed="rId7" cstate="print"/>
          <a:srcRect l="19417" t="10867" r="18861" b="6094"/>
          <a:stretch/>
        </p:blipFill>
        <p:spPr bwMode="auto">
          <a:xfrm>
            <a:off x="4191000" y="2913889"/>
            <a:ext cx="4387299" cy="158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Digitalizar0007"/>
          <p:cNvPicPr>
            <a:picLocks noChangeAspect="1" noChangeArrowheads="1"/>
          </p:cNvPicPr>
          <p:nvPr/>
        </p:nvPicPr>
        <p:blipFill rotWithShape="1">
          <a:blip r:embed="rId8" cstate="print"/>
          <a:srcRect l="18889" t="9804" r="21713" b="7928"/>
          <a:stretch/>
        </p:blipFill>
        <p:spPr bwMode="auto">
          <a:xfrm>
            <a:off x="713128" y="4495801"/>
            <a:ext cx="4240110" cy="158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16" y="152400"/>
            <a:ext cx="8229600" cy="847815"/>
          </a:xfrm>
        </p:spPr>
        <p:txBody>
          <a:bodyPr/>
          <a:lstStyle/>
          <a:p>
            <a:pPr eaLnBrk="1" hangingPunct="1"/>
            <a:r>
              <a:rPr lang="pt-BR" sz="4400" b="1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Como cortar</a:t>
            </a:r>
            <a:endParaRPr lang="en-US" sz="4400" b="1" dirty="0" smtClean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1943</TotalTime>
  <Words>966</Words>
  <Application>Microsoft Macintosh PowerPoint</Application>
  <PresentationFormat>Presentación en pantalla (4:3)</PresentationFormat>
  <Paragraphs>144</Paragraphs>
  <Slides>34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Fluxo</vt:lpstr>
      <vt:lpstr>Encuentro de Princesas</vt:lpstr>
      <vt:lpstr>Tarjeta de Presentación</vt:lpstr>
      <vt:lpstr>Cabello</vt:lpstr>
      <vt:lpstr>Tipos de Cabellos</vt:lpstr>
      <vt:lpstr>Cuidados</vt:lpstr>
      <vt:lpstr>Como cortar</vt:lpstr>
      <vt:lpstr>Como cortar</vt:lpstr>
      <vt:lpstr>Como cortar</vt:lpstr>
      <vt:lpstr>Como cortar</vt:lpstr>
      <vt:lpstr>Higiene Personal</vt:lpstr>
      <vt:lpstr>Higiene Personal</vt:lpstr>
      <vt:lpstr>Encuentro de Princesas</vt:lpstr>
      <vt:lpstr>Presentación de PowerPoint</vt:lpstr>
      <vt:lpstr>Presentación de PowerPoint</vt:lpstr>
      <vt:lpstr>Presentación de PowerPoint</vt:lpstr>
      <vt:lpstr>¿Cómo se forman?</vt:lpstr>
      <vt:lpstr>Presentación de PowerPoint</vt:lpstr>
      <vt:lpstr>Granos</vt:lpstr>
      <vt:lpstr>Qué podemos hacer</vt:lpstr>
      <vt:lpstr>Qué podemos hacer</vt:lpstr>
      <vt:lpstr>Tratamiento</vt:lpstr>
      <vt:lpstr>Celulitis y Estrías</vt:lpstr>
      <vt:lpstr>¿Cómo se forma la celulitis?</vt:lpstr>
      <vt:lpstr>¿Cómo se forman las estrías?</vt:lpstr>
      <vt:lpstr>Causas</vt:lpstr>
      <vt:lpstr>¿Cómo evitarlo?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Beleza sem Drama</dc:title>
  <dc:creator>Suselei Rigoli</dc:creator>
  <cp:lastModifiedBy>Milder Cordoba de Palacio</cp:lastModifiedBy>
  <cp:revision>118</cp:revision>
  <dcterms:created xsi:type="dcterms:W3CDTF">2008-06-04T14:35:39Z</dcterms:created>
  <dcterms:modified xsi:type="dcterms:W3CDTF">2016-01-28T15:20:26Z</dcterms:modified>
</cp:coreProperties>
</file>