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7"/>
  </p:notesMasterIdLst>
  <p:sldIdLst>
    <p:sldId id="256" r:id="rId2"/>
    <p:sldId id="257" r:id="rId3"/>
    <p:sldId id="280" r:id="rId4"/>
    <p:sldId id="258" r:id="rId5"/>
    <p:sldId id="296" r:id="rId6"/>
    <p:sldId id="290" r:id="rId7"/>
    <p:sldId id="282" r:id="rId8"/>
    <p:sldId id="260" r:id="rId9"/>
    <p:sldId id="297" r:id="rId10"/>
    <p:sldId id="261" r:id="rId11"/>
    <p:sldId id="262" r:id="rId12"/>
    <p:sldId id="298" r:id="rId13"/>
    <p:sldId id="263" r:id="rId14"/>
    <p:sldId id="264" r:id="rId15"/>
    <p:sldId id="265" r:id="rId16"/>
    <p:sldId id="266" r:id="rId17"/>
    <p:sldId id="292" r:id="rId18"/>
    <p:sldId id="299" r:id="rId19"/>
    <p:sldId id="289" r:id="rId20"/>
    <p:sldId id="268" r:id="rId21"/>
    <p:sldId id="293" r:id="rId22"/>
    <p:sldId id="283" r:id="rId23"/>
    <p:sldId id="284" r:id="rId24"/>
    <p:sldId id="285" r:id="rId25"/>
    <p:sldId id="272" r:id="rId26"/>
    <p:sldId id="273" r:id="rId27"/>
    <p:sldId id="274" r:id="rId28"/>
    <p:sldId id="275" r:id="rId29"/>
    <p:sldId id="287" r:id="rId30"/>
    <p:sldId id="294" r:id="rId31"/>
    <p:sldId id="286" r:id="rId32"/>
    <p:sldId id="291" r:id="rId33"/>
    <p:sldId id="278" r:id="rId34"/>
    <p:sldId id="295" r:id="rId35"/>
    <p:sldId id="28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08"/>
    <p:restoredTop sz="86335" autoAdjust="0"/>
  </p:normalViewPr>
  <p:slideViewPr>
    <p:cSldViewPr snapToGrid="0" snapToObjects="1">
      <p:cViewPr varScale="1">
        <p:scale>
          <a:sx n="59" d="100"/>
          <a:sy n="59" d="100"/>
        </p:scale>
        <p:origin x="-1368" y="-90"/>
      </p:cViewPr>
      <p:guideLst>
        <p:guide orient="horz" pos="2160"/>
        <p:guide pos="2880"/>
      </p:guideLst>
    </p:cSldViewPr>
  </p:slideViewPr>
  <p:notesTextViewPr>
    <p:cViewPr>
      <p:scale>
        <a:sx n="1" d="1"/>
        <a:sy n="1" d="1"/>
      </p:scale>
      <p:origin x="0" y="0"/>
    </p:cViewPr>
  </p:notesTextViewPr>
  <p:notesViewPr>
    <p:cSldViewPr snapToGrid="0" snapToObjects="1">
      <p:cViewPr>
        <p:scale>
          <a:sx n="49" d="100"/>
          <a:sy n="49" d="100"/>
        </p:scale>
        <p:origin x="3496" y="1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41484B-E41E-DF4C-8FA5-18CC36B04BB8}" type="datetimeFigureOut">
              <a:rPr lang="en-US" smtClean="0"/>
              <a:t>3/16/2016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9D7DBA-3545-D948-90E4-CB491F3DA7E4}" type="slidenum">
              <a:rPr lang="en-US" smtClean="0"/>
              <a:t>‹#›</a:t>
            </a:fld>
            <a:endParaRPr lang="en-US"/>
          </a:p>
        </p:txBody>
      </p:sp>
    </p:spTree>
    <p:extLst>
      <p:ext uri="{BB962C8B-B14F-4D97-AF65-F5344CB8AC3E}">
        <p14:creationId xmlns:p14="http://schemas.microsoft.com/office/powerpoint/2010/main" val="2074177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9D7DBA-3545-D948-90E4-CB491F3DA7E4}" type="slidenum">
              <a:rPr lang="en-US" smtClean="0"/>
              <a:t>1</a:t>
            </a:fld>
            <a:endParaRPr lang="en-US"/>
          </a:p>
        </p:txBody>
      </p:sp>
    </p:spTree>
    <p:extLst>
      <p:ext uri="{BB962C8B-B14F-4D97-AF65-F5344CB8AC3E}">
        <p14:creationId xmlns:p14="http://schemas.microsoft.com/office/powerpoint/2010/main" val="1231905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Veamos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brevemente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cada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uno</a:t>
            </a:r>
            <a:r>
              <a:rPr lang="en-US" sz="1200" kern="1200" dirty="0">
                <a:solidFill>
                  <a:schemeClr val="tx1"/>
                </a:solidFill>
                <a:effectLst/>
                <a:latin typeface="+mn-lt"/>
                <a:ea typeface="+mn-ea"/>
                <a:cs typeface="+mn-cs"/>
              </a:rPr>
              <a:t> de </a:t>
            </a:r>
            <a:r>
              <a:rPr lang="en-US" sz="1200" kern="1200" dirty="0" err="1">
                <a:solidFill>
                  <a:schemeClr val="tx1"/>
                </a:solidFill>
                <a:effectLst/>
                <a:latin typeface="+mn-lt"/>
                <a:ea typeface="+mn-ea"/>
                <a:cs typeface="+mn-cs"/>
              </a:rPr>
              <a:t>ellos</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s-MX" sz="1200" b="1" i="1" kern="1200" dirty="0">
                <a:solidFill>
                  <a:schemeClr val="tx1"/>
                </a:solidFill>
                <a:effectLst/>
                <a:latin typeface="+mn-lt"/>
                <a:ea typeface="+mn-ea"/>
                <a:cs typeface="+mn-cs"/>
              </a:rPr>
              <a:t>Creemos en algunos mitos acerca del perdón.</a:t>
            </a:r>
            <a:endParaRPr lang="en-US" sz="1200" b="1"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r>
              <a:rPr lang="es-MX" sz="1200" kern="1200" dirty="0">
                <a:solidFill>
                  <a:schemeClr val="tx1"/>
                </a:solidFill>
                <a:effectLst/>
                <a:latin typeface="+mn-lt"/>
                <a:ea typeface="+mn-ea"/>
                <a:cs typeface="+mn-cs"/>
              </a:rPr>
              <a:t>Hay varios mitos con respecto al perdón, en los que cree la gente. La gente p</a:t>
            </a:r>
            <a:r>
              <a:rPr lang="en-US" sz="1200" kern="1200" dirty="0" err="1">
                <a:solidFill>
                  <a:schemeClr val="tx1"/>
                </a:solidFill>
                <a:effectLst/>
                <a:latin typeface="+mn-lt"/>
                <a:ea typeface="+mn-ea"/>
                <a:cs typeface="+mn-cs"/>
              </a:rPr>
              <a:t>uede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creer</a:t>
            </a:r>
            <a:r>
              <a:rPr lang="en-US" sz="1200" kern="1200" dirty="0">
                <a:solidFill>
                  <a:schemeClr val="tx1"/>
                </a:solidFill>
                <a:effectLst/>
                <a:latin typeface="+mn-lt"/>
                <a:ea typeface="+mn-ea"/>
                <a:cs typeface="+mn-cs"/>
              </a:rPr>
              <a:t> que </a:t>
            </a:r>
            <a:r>
              <a:rPr lang="en-US" sz="1200" kern="1200" dirty="0" err="1">
                <a:solidFill>
                  <a:schemeClr val="tx1"/>
                </a:solidFill>
                <a:effectLst/>
                <a:latin typeface="+mn-lt"/>
                <a:ea typeface="+mn-ea"/>
                <a:cs typeface="+mn-cs"/>
              </a:rPr>
              <a:t>perdonar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significa</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pPr lvl="0"/>
            <a:r>
              <a:rPr lang="es-MX" sz="1200" kern="1200" dirty="0">
                <a:solidFill>
                  <a:schemeClr val="tx1"/>
                </a:solidFill>
                <a:effectLst/>
                <a:latin typeface="+mn-lt"/>
                <a:ea typeface="+mn-ea"/>
                <a:cs typeface="+mn-cs"/>
              </a:rPr>
              <a:t>Anular el mal o el daño que ha sido hecho.   </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Olvidar y nunca recordarlo más. </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Decir que la ofensa no era importante.</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Permitirle a alguien hacer la misma cosa otra vez.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Pensar que no habrá consecuencias.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10</a:t>
            </a:fld>
            <a:endParaRPr lang="en-US"/>
          </a:p>
        </p:txBody>
      </p:sp>
    </p:spTree>
    <p:extLst>
      <p:ext uri="{BB962C8B-B14F-4D97-AF65-F5344CB8AC3E}">
        <p14:creationId xmlns:p14="http://schemas.microsoft.com/office/powerpoint/2010/main" val="1675211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These myths suggest why it is so hard for some people to forgive, because they think that an offender will then think that the offense was not a big deal! It is important for us to understand the truth. Forgiveness is…</a:t>
            </a:r>
          </a:p>
          <a:p>
            <a:endParaRPr lang="en-US" sz="1200" kern="1200" dirty="0">
              <a:solidFill>
                <a:schemeClr val="tx1"/>
              </a:solidFill>
              <a:effectLst/>
              <a:latin typeface="+mn-lt"/>
              <a:ea typeface="+mn-ea"/>
              <a:cs typeface="+mn-cs"/>
            </a:endParaRPr>
          </a:p>
          <a:p>
            <a:pPr marL="171450" lvl="0" indent="-171450">
              <a:buFont typeface="Arial" charset="0"/>
              <a:buChar char="•"/>
            </a:pPr>
            <a:r>
              <a:rPr lang="en-US" sz="1200" kern="1200" dirty="0">
                <a:solidFill>
                  <a:schemeClr val="tx1"/>
                </a:solidFill>
                <a:effectLst/>
                <a:latin typeface="+mn-lt"/>
                <a:ea typeface="+mn-ea"/>
                <a:cs typeface="+mn-cs"/>
              </a:rPr>
              <a:t>Not a green light to repeat the same offense.</a:t>
            </a:r>
          </a:p>
          <a:p>
            <a:pPr marL="171450" lvl="0" indent="-171450">
              <a:buFont typeface="Arial" charset="0"/>
              <a:buChar char="•"/>
            </a:pPr>
            <a:r>
              <a:rPr lang="en-US" sz="1200" kern="1200" dirty="0">
                <a:solidFill>
                  <a:schemeClr val="tx1"/>
                </a:solidFill>
                <a:effectLst/>
                <a:latin typeface="+mn-lt"/>
                <a:ea typeface="+mn-ea"/>
                <a:cs typeface="+mn-cs"/>
              </a:rPr>
              <a:t>Not amnesty.</a:t>
            </a:r>
          </a:p>
          <a:p>
            <a:pPr marL="171450" lvl="0" indent="-171450">
              <a:buFont typeface="Arial" charset="0"/>
              <a:buChar char="•"/>
            </a:pPr>
            <a:r>
              <a:rPr lang="en-US" sz="1200" kern="1200" dirty="0">
                <a:solidFill>
                  <a:schemeClr val="tx1"/>
                </a:solidFill>
                <a:effectLst/>
                <a:latin typeface="+mn-lt"/>
                <a:ea typeface="+mn-ea"/>
                <a:cs typeface="+mn-cs"/>
              </a:rPr>
              <a:t>Not amnesia. </a:t>
            </a:r>
          </a:p>
          <a:p>
            <a:pPr marL="171450" lvl="0" indent="-171450">
              <a:buFont typeface="Arial" charset="0"/>
              <a:buChar char="•"/>
            </a:pPr>
            <a:r>
              <a:rPr lang="en-US" sz="1200" kern="1200" dirty="0">
                <a:solidFill>
                  <a:schemeClr val="tx1"/>
                </a:solidFill>
                <a:effectLst/>
                <a:latin typeface="+mn-lt"/>
                <a:ea typeface="+mn-ea"/>
                <a:cs typeface="+mn-cs"/>
              </a:rPr>
              <a:t>Not a denial of the damage or harm done.</a:t>
            </a:r>
          </a:p>
          <a:p>
            <a:pPr marL="171450" lvl="0" indent="-171450">
              <a:buFont typeface="Arial" charset="0"/>
              <a:buChar char="•"/>
            </a:pPr>
            <a:r>
              <a:rPr lang="en-US" sz="1200" kern="1200" dirty="0">
                <a:solidFill>
                  <a:schemeClr val="tx1"/>
                </a:solidFill>
                <a:effectLst/>
                <a:latin typeface="+mn-lt"/>
                <a:ea typeface="+mn-ea"/>
                <a:cs typeface="+mn-cs"/>
              </a:rPr>
              <a:t>Not an acknowledgement that we are guilty.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Forgiveness is none of the above. It is grace in action, and a bit later in this seminar we will clarify what it is. For now, we will continue looking at our list of reasons why it is hard to forgive.</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789D7DBA-3545-D948-90E4-CB491F3DA7E4}" type="slidenum">
              <a:rPr lang="en-US" smtClean="0"/>
              <a:t>11</a:t>
            </a:fld>
            <a:endParaRPr lang="en-US"/>
          </a:p>
        </p:txBody>
      </p:sp>
    </p:spTree>
    <p:extLst>
      <p:ext uri="{BB962C8B-B14F-4D97-AF65-F5344CB8AC3E}">
        <p14:creationId xmlns:p14="http://schemas.microsoft.com/office/powerpoint/2010/main" val="1554922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These myths suggest why it is so hard for some people to forgive, because they think that an offender will then think that the offense was not a big deal! It is important for us to understand the truth. Forgiveness is…</a:t>
            </a:r>
          </a:p>
          <a:p>
            <a:endParaRPr lang="en-US" sz="1200" kern="1200" dirty="0">
              <a:solidFill>
                <a:schemeClr val="tx1"/>
              </a:solidFill>
              <a:effectLst/>
              <a:latin typeface="+mn-lt"/>
              <a:ea typeface="+mn-ea"/>
              <a:cs typeface="+mn-cs"/>
            </a:endParaRPr>
          </a:p>
          <a:p>
            <a:pPr marL="171450" lvl="0" indent="-171450">
              <a:buFont typeface="Arial" charset="0"/>
              <a:buChar char="•"/>
            </a:pPr>
            <a:r>
              <a:rPr lang="en-US" sz="1200" kern="1200" dirty="0">
                <a:solidFill>
                  <a:schemeClr val="tx1"/>
                </a:solidFill>
                <a:effectLst/>
                <a:latin typeface="+mn-lt"/>
                <a:ea typeface="+mn-ea"/>
                <a:cs typeface="+mn-cs"/>
              </a:rPr>
              <a:t>Not a green light to repeat the same offense.</a:t>
            </a:r>
          </a:p>
          <a:p>
            <a:pPr marL="171450" lvl="0" indent="-171450">
              <a:buFont typeface="Arial" charset="0"/>
              <a:buChar char="•"/>
            </a:pPr>
            <a:r>
              <a:rPr lang="en-US" sz="1200" kern="1200" dirty="0">
                <a:solidFill>
                  <a:schemeClr val="tx1"/>
                </a:solidFill>
                <a:effectLst/>
                <a:latin typeface="+mn-lt"/>
                <a:ea typeface="+mn-ea"/>
                <a:cs typeface="+mn-cs"/>
              </a:rPr>
              <a:t>Not amnesty.</a:t>
            </a:r>
          </a:p>
          <a:p>
            <a:pPr marL="171450" lvl="0" indent="-171450">
              <a:buFont typeface="Arial" charset="0"/>
              <a:buChar char="•"/>
            </a:pPr>
            <a:r>
              <a:rPr lang="en-US" sz="1200" kern="1200" dirty="0">
                <a:solidFill>
                  <a:schemeClr val="tx1"/>
                </a:solidFill>
                <a:effectLst/>
                <a:latin typeface="+mn-lt"/>
                <a:ea typeface="+mn-ea"/>
                <a:cs typeface="+mn-cs"/>
              </a:rPr>
              <a:t>Not amnesia. </a:t>
            </a:r>
          </a:p>
          <a:p>
            <a:pPr marL="171450" lvl="0" indent="-171450">
              <a:buFont typeface="Arial" charset="0"/>
              <a:buChar char="•"/>
            </a:pPr>
            <a:r>
              <a:rPr lang="en-US" sz="1200" kern="1200" dirty="0">
                <a:solidFill>
                  <a:schemeClr val="tx1"/>
                </a:solidFill>
                <a:effectLst/>
                <a:latin typeface="+mn-lt"/>
                <a:ea typeface="+mn-ea"/>
                <a:cs typeface="+mn-cs"/>
              </a:rPr>
              <a:t>Not a denial of the damage or harm done.</a:t>
            </a:r>
          </a:p>
          <a:p>
            <a:pPr marL="171450" lvl="0" indent="-171450">
              <a:buFont typeface="Arial" charset="0"/>
              <a:buChar char="•"/>
            </a:pPr>
            <a:r>
              <a:rPr lang="en-US" sz="1200" kern="1200" dirty="0">
                <a:solidFill>
                  <a:schemeClr val="tx1"/>
                </a:solidFill>
                <a:effectLst/>
                <a:latin typeface="+mn-lt"/>
                <a:ea typeface="+mn-ea"/>
                <a:cs typeface="+mn-cs"/>
              </a:rPr>
              <a:t>Not an acknowledgement that we are guilty.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Forgiveness is none of the above. It is grace in action, and a bit later in this seminar we will clarify what it is. For now, we will continue looking at our list of reasons why it is hard to forgive.</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789D7DBA-3545-D948-90E4-CB491F3DA7E4}" type="slidenum">
              <a:rPr lang="en-US" smtClean="0"/>
              <a:t>12</a:t>
            </a:fld>
            <a:endParaRPr lang="en-US"/>
          </a:p>
        </p:txBody>
      </p:sp>
    </p:spTree>
    <p:extLst>
      <p:ext uri="{BB962C8B-B14F-4D97-AF65-F5344CB8AC3E}">
        <p14:creationId xmlns:p14="http://schemas.microsoft.com/office/powerpoint/2010/main" val="1554922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1200" i="1" kern="1200" dirty="0">
                <a:solidFill>
                  <a:schemeClr val="tx1"/>
                </a:solidFill>
                <a:effectLst/>
                <a:latin typeface="+mn-lt"/>
                <a:ea typeface="+mn-ea"/>
                <a:cs typeface="+mn-cs"/>
              </a:rPr>
              <a:t>2. Creemos en la idea de un “mundo justo”.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Otra razón por las que se nos hace tan difícil perdonar, es porque creemos en la idea de un “mundo justo” y queremos que se haga justicia. Tal vez tomamos esta idea del huerto del Edén y en forma subconsciente esperamos que les pasen buenas cosas a las personas buenas y malas cosas a las personas malas. Pero en la realidad esto no funciona de este modo. El mundo simplemente no es justo; hay cosas que les pueden pasar a la gente buena y no es nuestra responsabilidad vengarnos y hacer justicia, Solamente Dios es el verdadero juez.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El deseo de hacer justicia y de castigar al ofensor es a veces tan intenso, que olvidamos que Dios es el único que puede hacer justicia. Queremos jugar nosotros el papel de jueces, especialmente cuando pensamos que la gente ha sido injusta con nosotros. Cuando no podemos hacer nada al respecto, la castigamos al negarnos a ofrecerle perdón.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13</a:t>
            </a:fld>
            <a:endParaRPr lang="en-US"/>
          </a:p>
        </p:txBody>
      </p:sp>
    </p:spTree>
    <p:extLst>
      <p:ext uri="{BB962C8B-B14F-4D97-AF65-F5344CB8AC3E}">
        <p14:creationId xmlns:p14="http://schemas.microsoft.com/office/powerpoint/2010/main" val="980165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1200" i="1" kern="1200" dirty="0">
                <a:solidFill>
                  <a:schemeClr val="tx1"/>
                </a:solidFill>
                <a:effectLst/>
                <a:latin typeface="+mn-lt"/>
                <a:ea typeface="+mn-ea"/>
                <a:cs typeface="+mn-cs"/>
              </a:rPr>
              <a:t>No entendemos la razón por la que Dios permitió que ocurriera la ofensa.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Tal vez podemos aceptar la idea de que Dios es el único y verdadero juez, pero no podemos entender por qué permite que nos sucedan tales cosas.  Este pensamiento puede ser muy doloroso y no nos permite ejercer el perdón. Necesitamos aprender a confiar en Dios, confiar en que en su sabiduría sabe por qué eligió permitirnos pasar por esta experiencia. Podría ser que desea que desarrollemos en nosotros su carácter o que nos convirtamos en su ayuda en favor de otros. Con frecuencia las personas que fueron víctimas de maltrato se convierten más tarde en poderosos instrumentos en las manos del Señor, ayudando a otros a vencer sobre las mismas circunstancias, o a recuperarse de tragedias similares.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14</a:t>
            </a:fld>
            <a:endParaRPr lang="en-US"/>
          </a:p>
        </p:txBody>
      </p:sp>
    </p:spTree>
    <p:extLst>
      <p:ext uri="{BB962C8B-B14F-4D97-AF65-F5344CB8AC3E}">
        <p14:creationId xmlns:p14="http://schemas.microsoft.com/office/powerpoint/2010/main" val="1521619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1200" i="1" kern="1200" dirty="0">
                <a:solidFill>
                  <a:schemeClr val="tx1"/>
                </a:solidFill>
                <a:effectLst/>
                <a:latin typeface="+mn-lt"/>
                <a:ea typeface="+mn-ea"/>
                <a:cs typeface="+mn-cs"/>
              </a:rPr>
              <a:t>4. No conocemos las diferentes etapas del perdón.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Es posible que se nos haga difícil perdonar porque no nos damos cuenta de que hay etapas específicas en el proceso del perdón. Estas etapas son las siguientes: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Daño </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        </a:t>
            </a:r>
            <a:r>
              <a:rPr lang="es-MX" sz="1200" kern="1200" dirty="0">
                <a:solidFill>
                  <a:schemeClr val="tx1"/>
                </a:solidFill>
                <a:effectLst/>
                <a:latin typeface="+mn-lt"/>
                <a:ea typeface="+mn-ea"/>
                <a:cs typeface="+mn-cs"/>
              </a:rPr>
              <a:t>       Dolor </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               </a:t>
            </a:r>
            <a:r>
              <a:rPr lang="es-MX" sz="1200" kern="1200" dirty="0">
                <a:solidFill>
                  <a:schemeClr val="tx1"/>
                </a:solidFill>
                <a:effectLst/>
                <a:latin typeface="+mn-lt"/>
                <a:ea typeface="+mn-ea"/>
                <a:cs typeface="+mn-cs"/>
              </a:rPr>
              <a:t>Sanidad  </a:t>
            </a:r>
            <a:r>
              <a:rPr lang="ru-RU"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Perdón   </a:t>
            </a:r>
            <a:r>
              <a:rPr lang="ru-RU"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               </a:t>
            </a:r>
            <a:r>
              <a:rPr lang="es-MX" sz="1200" i="1" kern="1200" dirty="0">
                <a:solidFill>
                  <a:schemeClr val="tx1"/>
                </a:solidFill>
                <a:effectLst/>
                <a:latin typeface="+mn-lt"/>
                <a:ea typeface="+mn-ea"/>
                <a:cs typeface="+mn-cs"/>
              </a:rPr>
              <a:t>y tal vez </a:t>
            </a:r>
            <a:r>
              <a:rPr lang="es-MX" sz="1200" kern="1200" dirty="0">
                <a:solidFill>
                  <a:schemeClr val="tx1"/>
                </a:solidFill>
                <a:effectLst/>
                <a:latin typeface="+mn-lt"/>
                <a:ea typeface="+mn-ea"/>
                <a:cs typeface="+mn-cs"/>
              </a:rPr>
              <a:t>¡Reconciliación!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Es generalmente difícil perdonar cuando nos encontramos en el paso uno o dos. Necesitamos tiempo para recuperarnos de nuestro daño o perjuicio antes de que podamos pensar clara y calmadamente. Es también importante reconocer que algunas veces podemos perdonar, pero no reconciliarnos, siendo que la reconciliación requiere buena voluntad de ambas partes.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15</a:t>
            </a:fld>
            <a:endParaRPr lang="en-US"/>
          </a:p>
        </p:txBody>
      </p:sp>
    </p:spTree>
    <p:extLst>
      <p:ext uri="{BB962C8B-B14F-4D97-AF65-F5344CB8AC3E}">
        <p14:creationId xmlns:p14="http://schemas.microsoft.com/office/powerpoint/2010/main" val="1534579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1200" i="1" kern="1200" dirty="0">
                <a:solidFill>
                  <a:schemeClr val="tx1"/>
                </a:solidFill>
                <a:effectLst/>
                <a:latin typeface="+mn-lt"/>
                <a:ea typeface="+mn-ea"/>
                <a:cs typeface="+mn-cs"/>
              </a:rPr>
              <a:t>5. No entendemos la “brecha de la injusticia”.</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De acuerdo con las investigaciones sobre el perdón, metafóricamente hablando, cada ofensa crea una “brecha”. Es difícil perdonar cuando esa “brecha de injusticia” es muy grande. El ofensor puede reducir esta brecha ofreciendo una disculpa o haciendo algo para reducir el daño hecho. O el ofensor puede aumentar el tamaño de la brecha negando su falta o comportándose de tal manera que se incremente el daño. Es más fácil perdonar cuando el ofensor trata de disminuir la “brecha de la injusticia”, pero debemos recordar que debiéramos ser capaces de perdonar aun cuando no se ofrezcan disculpas o no haya disminuido el tamaño de la “brecha de la injusticia”.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Everett Washington. </a:t>
            </a:r>
            <a:r>
              <a:rPr lang="en-US" sz="1200" kern="1200" dirty="0" err="1">
                <a:solidFill>
                  <a:schemeClr val="tx1"/>
                </a:solidFill>
                <a:effectLst/>
                <a:latin typeface="+mn-lt"/>
                <a:ea typeface="+mn-ea"/>
                <a:cs typeface="+mn-cs"/>
              </a:rPr>
              <a:t>Investigación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sobre</a:t>
            </a:r>
            <a:r>
              <a:rPr lang="en-US" sz="1200" kern="1200" dirty="0">
                <a:solidFill>
                  <a:schemeClr val="tx1"/>
                </a:solidFill>
                <a:effectLst/>
                <a:latin typeface="+mn-lt"/>
                <a:ea typeface="+mn-ea"/>
                <a:cs typeface="+mn-cs"/>
              </a:rPr>
              <a:t> el </a:t>
            </a:r>
            <a:r>
              <a:rPr lang="en-US" sz="1200" kern="1200" dirty="0" err="1">
                <a:solidFill>
                  <a:schemeClr val="tx1"/>
                </a:solidFill>
                <a:effectLst/>
                <a:latin typeface="+mn-lt"/>
                <a:ea typeface="+mn-ea"/>
                <a:cs typeface="+mn-cs"/>
              </a:rPr>
              <a:t>perdón</a:t>
            </a:r>
            <a:r>
              <a:rPr lang="en-US" sz="1200" kern="1200" dirty="0">
                <a:solidFill>
                  <a:schemeClr val="tx1"/>
                </a:solidFill>
                <a:effectLst/>
                <a:latin typeface="+mn-lt"/>
                <a:ea typeface="+mn-ea"/>
                <a:cs typeface="+mn-cs"/>
              </a:rPr>
              <a:t>, “What Does Forgiveness Mean?” http://www.evworthington-forgiveness.com/research/</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16</a:t>
            </a:fld>
            <a:endParaRPr lang="en-US"/>
          </a:p>
        </p:txBody>
      </p:sp>
    </p:spTree>
    <p:extLst>
      <p:ext uri="{BB962C8B-B14F-4D97-AF65-F5344CB8AC3E}">
        <p14:creationId xmlns:p14="http://schemas.microsoft.com/office/powerpoint/2010/main" val="2017382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US" sz="1600" b="1" dirty="0">
                <a:solidFill>
                  <a:schemeClr val="bg2">
                    <a:lumMod val="50000"/>
                  </a:schemeClr>
                </a:solidFill>
              </a:rPr>
              <a:t>6. We don’t know what forgiveness is</a:t>
            </a:r>
            <a:r>
              <a:rPr lang="en-US" sz="1200" i="1" dirty="0"/>
              <a:t>.</a:t>
            </a:r>
            <a:endParaRPr lang="en-US" sz="1200" i="0" dirty="0"/>
          </a:p>
          <a:p>
            <a:pPr marL="0" lvl="0" indent="0">
              <a:buNone/>
            </a:pPr>
            <a:endParaRPr lang="en-US" sz="120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effectLst/>
                <a:latin typeface="+mn-lt"/>
                <a:ea typeface="+mn-ea"/>
                <a:cs typeface="+mn-cs"/>
              </a:rPr>
              <a:t>Es difícil perdonar, porque con frecuencia no sabemos lo que es el verdadero perdón y cómo perdonar. Como se mencionó antes, el perdón es gracia en acción. La gracia es de origen divino. Como dijera Alexander Pope: “El errar es de humanos; perdonar es divino”. Nuestra habilidad para perdonar depende de la forma en que entendemos el perdón divino, la forma en que nos tratamos a nosotros mismos y si hemos o no experimentado la gracia de Dios en nuestra vida.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17</a:t>
            </a:fld>
            <a:endParaRPr lang="en-US"/>
          </a:p>
        </p:txBody>
      </p:sp>
    </p:spTree>
    <p:extLst>
      <p:ext uri="{BB962C8B-B14F-4D97-AF65-F5344CB8AC3E}">
        <p14:creationId xmlns:p14="http://schemas.microsoft.com/office/powerpoint/2010/main" val="1324425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US" sz="1600" b="1" dirty="0">
                <a:solidFill>
                  <a:schemeClr val="bg2">
                    <a:lumMod val="50000"/>
                  </a:schemeClr>
                </a:solidFill>
              </a:rPr>
              <a:t>6. We don’t know what forgiveness is</a:t>
            </a:r>
            <a:r>
              <a:rPr lang="en-US" sz="1200" i="1" dirty="0"/>
              <a:t>.</a:t>
            </a:r>
            <a:endParaRPr lang="en-US" sz="1200" i="0" dirty="0"/>
          </a:p>
          <a:p>
            <a:pPr marL="0" lvl="0" indent="0">
              <a:buNone/>
            </a:pPr>
            <a:endParaRPr lang="en-US" sz="120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effectLst/>
                <a:latin typeface="+mn-lt"/>
                <a:ea typeface="+mn-ea"/>
                <a:cs typeface="+mn-cs"/>
              </a:rPr>
              <a:t>Es difícil perdonar, porque con frecuencia no sabemos lo que es el verdadero perdón y cómo perdonar. Como se mencionó antes, el perdón es gracia en acción. La gracia es de origen divino. Como dijera Alexander Pope: “El errar es de humanos; perdonar es divino”. Nuestra habilidad para perdonar depende de la forma en que entendemos el perdón divino, la forma en que nos tratamos a nosotros mismos y si hemos o no experimentado la gracia de Dios en nuestra vida.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18</a:t>
            </a:fld>
            <a:endParaRPr lang="en-US"/>
          </a:p>
        </p:txBody>
      </p:sp>
    </p:spTree>
    <p:extLst>
      <p:ext uri="{BB962C8B-B14F-4D97-AF65-F5344CB8AC3E}">
        <p14:creationId xmlns:p14="http://schemas.microsoft.com/office/powerpoint/2010/main" val="13244256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effectLst/>
                <a:latin typeface="+mn-lt"/>
                <a:ea typeface="+mn-ea"/>
                <a:cs typeface="+mn-cs"/>
              </a:rPr>
              <a:t>“Lo extraordinario es que realmente amamos a nuestro prójimo cuando nos amamos a nosotros mismos. Odiamos a otros cuando nos odiamos a nosotros mismos. Somos tolerantes con otros cuando nos toleramos a nosotros mismos. Perdonamos a otros cuando nos perdonamos a nosotros mismos. Estamos más propensos a sacrificar a los demás cuando estamos listos para sacrificarnos a nosotros mismos”. (Eric </a:t>
            </a:r>
            <a:r>
              <a:rPr lang="es-MX" sz="1200" kern="1200" dirty="0" err="1">
                <a:solidFill>
                  <a:schemeClr val="tx1"/>
                </a:solidFill>
                <a:effectLst/>
                <a:latin typeface="+mn-lt"/>
                <a:ea typeface="+mn-ea"/>
                <a:cs typeface="+mn-cs"/>
              </a:rPr>
              <a:t>Hoffer</a:t>
            </a:r>
            <a:r>
              <a:rPr lang="es-MX"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19</a:t>
            </a:fld>
            <a:endParaRPr lang="en-US"/>
          </a:p>
        </p:txBody>
      </p:sp>
    </p:spTree>
    <p:extLst>
      <p:ext uri="{BB962C8B-B14F-4D97-AF65-F5344CB8AC3E}">
        <p14:creationId xmlns:p14="http://schemas.microsoft.com/office/powerpoint/2010/main" val="1046541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Introduction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La necesidad de perdón está entretejida en las fibras mismas de nuestra existencia. Esto es así probablemente porque todos somos pecadores. El perdón jugó también un papel importante en la vida de los héroes de la Biblia. El pueblo de Israel no hubiera existido si Esaú no hubiera perdonado a Jacob. Salomón no habría llegado a ser rey de Israel si Dios no hubiera perdonado a David. Y ni tú ni yo hubiéramos existido si Dios no hubiera perdonado a Adán y Eva. Ninguno de nosotros podríamos aspirar a ningún futuro si Dios hubiera dejado de perdonarnos. Curiosamente, se nos puede hacer fácil aceptar el perdón de Dios, pero a la mayoría de nosotros se nos hace difícil perdonar a otros o ser perdonados por alguien más.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a:t>
            </a:fld>
            <a:endParaRPr lang="en-US"/>
          </a:p>
        </p:txBody>
      </p:sp>
    </p:spTree>
    <p:extLst>
      <p:ext uri="{BB962C8B-B14F-4D97-AF65-F5344CB8AC3E}">
        <p14:creationId xmlns:p14="http://schemas.microsoft.com/office/powerpoint/2010/main" val="5930830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758825"/>
            <a:ext cx="3200400" cy="2400300"/>
          </a:xfrm>
        </p:spPr>
      </p:sp>
      <p:sp>
        <p:nvSpPr>
          <p:cNvPr id="3" name="Notes Placeholder 2"/>
          <p:cNvSpPr>
            <a:spLocks noGrp="1"/>
          </p:cNvSpPr>
          <p:nvPr>
            <p:ph type="body" idx="1"/>
          </p:nvPr>
        </p:nvSpPr>
        <p:spPr>
          <a:xfrm>
            <a:off x="685800" y="3307730"/>
            <a:ext cx="5486400" cy="3600450"/>
          </a:xfrm>
        </p:spPr>
        <p:txBody>
          <a:bodyPr/>
          <a:lstStyle/>
          <a:p>
            <a:r>
              <a:rPr lang="es-MX" sz="1200" kern="1200" dirty="0">
                <a:solidFill>
                  <a:schemeClr val="tx1"/>
                </a:solidFill>
                <a:effectLst/>
                <a:latin typeface="+mn-lt"/>
                <a:ea typeface="+mn-ea"/>
                <a:cs typeface="+mn-cs"/>
              </a:rPr>
              <a:t>Podemos considerar el pasaje en que Pedro le pregunta a Jesús acerca del perdón: “Entonces se le acercó Pedro y le dijo: Señor, ¿cuántas veces perdonaré a mi hermano que peque contra mí? ¿Hasta siete? Jesús le dijo: No te digo hasta siete, sino aun hasta setenta veces siete” </a:t>
            </a:r>
            <a:r>
              <a:rPr lang="ru-RU" sz="1200" kern="1200" dirty="0">
                <a:solidFill>
                  <a:schemeClr val="tx1"/>
                </a:solidFill>
                <a:effectLst/>
                <a:latin typeface="+mn-lt"/>
                <a:ea typeface="+mn-ea"/>
                <a:cs typeface="+mn-cs"/>
              </a:rPr>
              <a:t>(Mat</a:t>
            </a:r>
            <a:r>
              <a:rPr lang="es-MX" sz="1200" kern="1200" dirty="0">
                <a:solidFill>
                  <a:schemeClr val="tx1"/>
                </a:solidFill>
                <a:effectLst/>
                <a:latin typeface="+mn-lt"/>
                <a:ea typeface="+mn-ea"/>
                <a:cs typeface="+mn-cs"/>
              </a:rPr>
              <a:t>.</a:t>
            </a:r>
            <a:r>
              <a:rPr lang="ru-RU" sz="1200" kern="1200" dirty="0">
                <a:solidFill>
                  <a:schemeClr val="tx1"/>
                </a:solidFill>
                <a:effectLst/>
                <a:latin typeface="+mn-lt"/>
                <a:ea typeface="+mn-ea"/>
                <a:cs typeface="+mn-cs"/>
              </a:rPr>
              <a:t> 18:21-22). </a:t>
            </a:r>
            <a:endParaRPr lang="es-MX" sz="1200" kern="1200" dirty="0">
              <a:solidFill>
                <a:schemeClr val="tx1"/>
              </a:solidFill>
              <a:effectLst/>
              <a:latin typeface="+mn-lt"/>
              <a:ea typeface="+mn-ea"/>
              <a:cs typeface="+mn-cs"/>
            </a:endParaRPr>
          </a:p>
          <a:p>
            <a:endParaRPr lang="es-MX"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“Un denario era el salario de un día, de un obrero típico que trabajaba seis días a la semana y descansaba el sábado. Si se le restan aproximadamente dos semanas por las diferentes festividades judías, el obrero típico trabajaba unas 50 semanas al año y ganaba un salario anual de 300 denarios (50 semanas x 6 días). Por lo tanto, un denario representaba un tercio del salario de un año, o el salario de cuatro meses.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Vamos a suponer que continuabas trabajando como obrero ganando anualmente 300 denarios. Después de 20 años de tal labor, habrías ganado 6,000 denarios. Eso sería suficiente para pagar la deuda de un talento. Tu deuda sería solamente ahora de 9,999 talentos”. </a:t>
            </a:r>
          </a:p>
          <a:p>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A partir de lo anterior, podemos ver claramente que, si tomaba 20 años ganar un talento, el pagar una deuda de 10,000 talentos requeriría trabajar unos 200,000 AÑOS!”</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Jesús usó este ejemplo para mostrarnos cuán pequeños son los daños que sufrimos por parte de los demás, en comparación con todo lo que nosotros hicimos y le estamos haciendo a él. Y sin embargo él nos perdona —una y otra vez.</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Philip </a:t>
            </a:r>
            <a:r>
              <a:rPr lang="es-MX" sz="1200" kern="1200" dirty="0" err="1">
                <a:solidFill>
                  <a:schemeClr val="tx1"/>
                </a:solidFill>
                <a:effectLst/>
                <a:latin typeface="+mn-lt"/>
                <a:ea typeface="+mn-ea"/>
                <a:cs typeface="+mn-cs"/>
              </a:rPr>
              <a:t>Massey</a:t>
            </a:r>
            <a:r>
              <a:rPr lang="es-MX" sz="1200" kern="1200" dirty="0">
                <a:solidFill>
                  <a:schemeClr val="tx1"/>
                </a:solidFill>
                <a:effectLst/>
                <a:latin typeface="+mn-lt"/>
                <a:ea typeface="+mn-ea"/>
                <a:cs typeface="+mn-cs"/>
              </a:rPr>
              <a:t>, “La parábola de los dos deudores en tiempos modernos”, </a:t>
            </a:r>
            <a:r>
              <a:rPr lang="es-MX" sz="1200" kern="1200" dirty="0" err="1">
                <a:solidFill>
                  <a:schemeClr val="tx1"/>
                </a:solidFill>
                <a:effectLst/>
                <a:latin typeface="+mn-lt"/>
                <a:ea typeface="+mn-ea"/>
                <a:cs typeface="+mn-cs"/>
              </a:rPr>
              <a:t>The</a:t>
            </a:r>
            <a:r>
              <a:rPr lang="es-MX" sz="1200" kern="1200" dirty="0">
                <a:solidFill>
                  <a:schemeClr val="tx1"/>
                </a:solidFill>
                <a:effectLst/>
                <a:latin typeface="+mn-lt"/>
                <a:ea typeface="+mn-ea"/>
                <a:cs typeface="+mn-cs"/>
              </a:rPr>
              <a:t> </a:t>
            </a:r>
            <a:r>
              <a:rPr lang="es-MX" sz="1200" kern="1200" dirty="0" err="1">
                <a:solidFill>
                  <a:schemeClr val="tx1"/>
                </a:solidFill>
                <a:effectLst/>
                <a:latin typeface="+mn-lt"/>
                <a:ea typeface="+mn-ea"/>
                <a:cs typeface="+mn-cs"/>
              </a:rPr>
              <a:t>Biola</a:t>
            </a:r>
            <a:r>
              <a:rPr lang="es-MX" sz="1200" kern="1200" dirty="0">
                <a:solidFill>
                  <a:schemeClr val="tx1"/>
                </a:solidFill>
                <a:effectLst/>
                <a:latin typeface="+mn-lt"/>
                <a:ea typeface="+mn-ea"/>
                <a:cs typeface="+mn-cs"/>
              </a:rPr>
              <a:t> </a:t>
            </a:r>
            <a:r>
              <a:rPr lang="es-MX" sz="1200" kern="1200" dirty="0" err="1">
                <a:solidFill>
                  <a:schemeClr val="tx1"/>
                </a:solidFill>
                <a:effectLst/>
                <a:latin typeface="+mn-lt"/>
                <a:ea typeface="+mn-ea"/>
                <a:cs typeface="+mn-cs"/>
              </a:rPr>
              <a:t>University</a:t>
            </a:r>
            <a:r>
              <a:rPr lang="es-MX" sz="1200" kern="1200" dirty="0">
                <a:solidFill>
                  <a:schemeClr val="tx1"/>
                </a:solidFill>
                <a:effectLst/>
                <a:latin typeface="+mn-lt"/>
                <a:ea typeface="+mn-ea"/>
                <a:cs typeface="+mn-cs"/>
              </a:rPr>
              <a:t> CHIMES. http://chimes.biola.edu/story/2010/oct/27/parable-two-debtors/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20</a:t>
            </a:fld>
            <a:endParaRPr lang="en-US"/>
          </a:p>
        </p:txBody>
      </p:sp>
    </p:spTree>
    <p:extLst>
      <p:ext uri="{BB962C8B-B14F-4D97-AF65-F5344CB8AC3E}">
        <p14:creationId xmlns:p14="http://schemas.microsoft.com/office/powerpoint/2010/main" val="2126897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a:solidFill>
                  <a:schemeClr val="tx1"/>
                </a:solidFill>
                <a:effectLst/>
                <a:latin typeface="+mn-lt"/>
                <a:ea typeface="+mn-ea"/>
                <a:cs typeface="+mn-cs"/>
              </a:rPr>
              <a:t>Así que vemos lo que es el perdón:</a:t>
            </a:r>
            <a:endParaRPr lang="en-US" sz="1200" b="1"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Gracia en acción. Cuando pensamos en el perdón, seguramente vemos hacia el carácter de Dios y la gracia de Dios. </a:t>
            </a:r>
            <a:r>
              <a:rPr lang="en-US" sz="1200" kern="1200" dirty="0">
                <a:solidFill>
                  <a:schemeClr val="tx1"/>
                </a:solidFill>
                <a:effectLst/>
                <a:latin typeface="+mn-lt"/>
                <a:ea typeface="+mn-ea"/>
                <a:cs typeface="+mn-cs"/>
              </a:rPr>
              <a:t>La </a:t>
            </a:r>
            <a:r>
              <a:rPr lang="en-US" sz="1200" kern="1200" dirty="0" err="1">
                <a:solidFill>
                  <a:schemeClr val="tx1"/>
                </a:solidFill>
                <a:effectLst/>
                <a:latin typeface="+mn-lt"/>
                <a:ea typeface="+mn-ea"/>
                <a:cs typeface="+mn-cs"/>
              </a:rPr>
              <a:t>gracia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incondicional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misericordia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inmerecida</a:t>
            </a:r>
            <a:r>
              <a:rPr lang="en-US" sz="1200" kern="1200" dirty="0">
                <a:solidFill>
                  <a:schemeClr val="tx1"/>
                </a:solidFill>
                <a:effectLst/>
                <a:latin typeface="+mn-lt"/>
                <a:ea typeface="+mn-ea"/>
                <a:cs typeface="+mn-cs"/>
              </a:rPr>
              <a:t>. </a:t>
            </a:r>
          </a:p>
          <a:p>
            <a:pPr lvl="0"/>
            <a:endParaRPr lang="es-MX"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“El perdón es la fragancia que exhala la violeta sobre la planta del pie que la ha pisoteado” (Mark </a:t>
            </a:r>
            <a:r>
              <a:rPr lang="es-MX" sz="1200" kern="1200" dirty="0" err="1">
                <a:solidFill>
                  <a:schemeClr val="tx1"/>
                </a:solidFill>
                <a:effectLst/>
                <a:latin typeface="+mn-lt"/>
                <a:ea typeface="+mn-ea"/>
                <a:cs typeface="+mn-cs"/>
              </a:rPr>
              <a:t>Twain</a:t>
            </a:r>
            <a:r>
              <a:rPr lang="es-MX"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Miqueas 7:19 nos dice que cuando Dios perdona nuestros pecados, los arroja a lo más profundo del mar. Alguien ha añadido lo siguiente a lo anterior: “Y coloca entonces un anuncio: ‘¡Se prohíbe pescar</a:t>
            </a:r>
            <a:r>
              <a:rPr lang="ru-RU" sz="1200" kern="1200" dirty="0">
                <a:solidFill>
                  <a:schemeClr val="tx1"/>
                </a:solidFill>
                <a:effectLst/>
                <a:latin typeface="+mn-lt"/>
                <a:ea typeface="+mn-ea"/>
                <a:cs typeface="+mn-cs"/>
              </a:rPr>
              <a:t>!</a:t>
            </a:r>
            <a:r>
              <a:rPr lang="es-MX" sz="1200" kern="1200" dirty="0">
                <a:solidFill>
                  <a:schemeClr val="tx1"/>
                </a:solidFill>
                <a:effectLst/>
                <a:latin typeface="+mn-lt"/>
                <a:ea typeface="+mn-ea"/>
                <a:cs typeface="+mn-cs"/>
              </a:rPr>
              <a:t>’” Sin embargo, lo que generalmente nos gusta hacer es pescar nuestros propios pecaos y errores. También nos gusta pescar los pecados de otras personas. Pero debemos recordar que “¡Se prohíbe pescar</a:t>
            </a:r>
            <a:r>
              <a:rPr lang="ru-RU" sz="1200" kern="1200" dirty="0">
                <a:solidFill>
                  <a:schemeClr val="tx1"/>
                </a:solidFill>
                <a:effectLst/>
                <a:latin typeface="+mn-lt"/>
                <a:ea typeface="+mn-ea"/>
                <a:cs typeface="+mn-cs"/>
              </a:rPr>
              <a:t>!</a:t>
            </a:r>
            <a:r>
              <a:rPr lang="es-MX"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Cuando te es difícil perdonarte a ti mismo o a otras personas y las ofensas vienen una y otra vez a tu mente, recuerda que “¡Se prohíbe pescar</a:t>
            </a:r>
            <a:r>
              <a:rPr lang="ru-RU" sz="1200" kern="1200" dirty="0">
                <a:solidFill>
                  <a:schemeClr val="tx1"/>
                </a:solidFill>
                <a:effectLst/>
                <a:latin typeface="+mn-lt"/>
                <a:ea typeface="+mn-ea"/>
                <a:cs typeface="+mn-cs"/>
              </a:rPr>
              <a:t>!</a:t>
            </a:r>
            <a:r>
              <a:rPr lang="es-MX"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Recordemos también que</a:t>
            </a:r>
            <a:r>
              <a:rPr lang="en-US" sz="1200" kern="1200" dirty="0">
                <a:solidFill>
                  <a:schemeClr val="tx1"/>
                </a:solidFill>
                <a:effectLst/>
                <a:latin typeface="+mn-lt"/>
                <a:ea typeface="+mn-ea"/>
                <a:cs typeface="+mn-cs"/>
              </a:rPr>
              <a:t>… </a:t>
            </a:r>
          </a:p>
          <a:p>
            <a:pPr lvl="0"/>
            <a:r>
              <a:rPr lang="es-MX" sz="1200" kern="1200" dirty="0">
                <a:solidFill>
                  <a:schemeClr val="tx1"/>
                </a:solidFill>
                <a:effectLst/>
                <a:latin typeface="+mn-lt"/>
                <a:ea typeface="+mn-ea"/>
                <a:cs typeface="+mn-cs"/>
              </a:rPr>
              <a:t>Si estamos en guerra con los demás, no podemos estar en paz con nosotros mismos.</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Las personas lastimadas lastiman a los demás. </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El perdón nos transforma de prisioneros del pasado, en personas de paz.   </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El perdón nos ayuda a reconciliarnos con nuestro pasado.</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21</a:t>
            </a:fld>
            <a:endParaRPr lang="en-US"/>
          </a:p>
        </p:txBody>
      </p:sp>
    </p:spTree>
    <p:extLst>
      <p:ext uri="{BB962C8B-B14F-4D97-AF65-F5344CB8AC3E}">
        <p14:creationId xmlns:p14="http://schemas.microsoft.com/office/powerpoint/2010/main" val="5969184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dirty="0"/>
              <a:t>“Cualquier necio puede criticar, condenar y quejarse, pero se necesita tener carácter y control propio para ser comprensivo y perdonador”</a:t>
            </a:r>
            <a:r>
              <a:rPr lang="en-US" sz="1200" kern="1200" dirty="0">
                <a:solidFill>
                  <a:schemeClr val="tx1"/>
                </a:solidFill>
                <a:effectLst/>
                <a:latin typeface="+mn-lt"/>
                <a:ea typeface="+mn-ea"/>
                <a:cs typeface="+mn-cs"/>
              </a:rPr>
              <a:t> (Dale Carnegie)</a:t>
            </a:r>
          </a:p>
          <a:p>
            <a:endParaRPr lang="en-US" dirty="0"/>
          </a:p>
        </p:txBody>
      </p:sp>
      <p:sp>
        <p:nvSpPr>
          <p:cNvPr id="4" name="Slide Number Placeholder 3"/>
          <p:cNvSpPr>
            <a:spLocks noGrp="1"/>
          </p:cNvSpPr>
          <p:nvPr>
            <p:ph type="sldNum" sz="quarter" idx="10"/>
          </p:nvPr>
        </p:nvSpPr>
        <p:spPr/>
        <p:txBody>
          <a:bodyPr/>
          <a:lstStyle/>
          <a:p>
            <a:fld id="{789D7DBA-3545-D948-90E4-CB491F3DA7E4}" type="slidenum">
              <a:rPr lang="en-US" smtClean="0"/>
              <a:t>22</a:t>
            </a:fld>
            <a:endParaRPr lang="en-US"/>
          </a:p>
        </p:txBody>
      </p:sp>
    </p:spTree>
    <p:extLst>
      <p:ext uri="{BB962C8B-B14F-4D97-AF65-F5344CB8AC3E}">
        <p14:creationId xmlns:p14="http://schemas.microsoft.com/office/powerpoint/2010/main" val="10231203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t>
            </a:r>
            <a:r>
              <a:rPr lang="es-MX" dirty="0"/>
              <a:t>“Perdonar significa comprender”.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Proverbio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francés</a:t>
            </a:r>
            <a:r>
              <a:rPr lang="en-US" sz="1200" kern="1200" dirty="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789D7DBA-3545-D948-90E4-CB491F3DA7E4}" type="slidenum">
              <a:rPr lang="en-US" smtClean="0"/>
              <a:t>23</a:t>
            </a:fld>
            <a:endParaRPr lang="en-US"/>
          </a:p>
        </p:txBody>
      </p:sp>
    </p:spTree>
    <p:extLst>
      <p:ext uri="{BB962C8B-B14F-4D97-AF65-F5344CB8AC3E}">
        <p14:creationId xmlns:p14="http://schemas.microsoft.com/office/powerpoint/2010/main" val="19232099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1200" kern="1200" dirty="0">
                <a:solidFill>
                  <a:schemeClr val="tx1"/>
                </a:solidFill>
                <a:effectLst/>
                <a:latin typeface="+mn-lt"/>
                <a:ea typeface="+mn-ea"/>
                <a:cs typeface="+mn-cs"/>
              </a:rPr>
              <a:t>“Solamente la gente que es grande puede perdonar”</a:t>
            </a:r>
            <a:r>
              <a:rPr lang="es-MX" sz="1200" i="1" kern="1200" dirty="0">
                <a:solidFill>
                  <a:schemeClr val="tx1"/>
                </a:solidFill>
                <a:effectLst/>
                <a:latin typeface="+mn-lt"/>
                <a:ea typeface="+mn-ea"/>
                <a:cs typeface="+mn-cs"/>
              </a:rPr>
              <a:t> </a:t>
            </a:r>
            <a:r>
              <a:rPr lang="ru-RU" sz="1200" kern="1200" dirty="0">
                <a:solidFill>
                  <a:schemeClr val="tx1"/>
                </a:solidFill>
                <a:effectLst/>
                <a:latin typeface="+mn-lt"/>
                <a:ea typeface="+mn-ea"/>
                <a:cs typeface="+mn-cs"/>
              </a:rPr>
              <a:t>(</a:t>
            </a:r>
            <a:r>
              <a:rPr lang="es-MX" sz="1200" kern="1200" dirty="0">
                <a:solidFill>
                  <a:schemeClr val="tx1"/>
                </a:solidFill>
                <a:effectLst/>
                <a:latin typeface="+mn-lt"/>
                <a:ea typeface="+mn-ea"/>
                <a:cs typeface="+mn-cs"/>
              </a:rPr>
              <a:t>O. </a:t>
            </a:r>
            <a:r>
              <a:rPr lang="es-MX" sz="1200" kern="1200" dirty="0" err="1">
                <a:solidFill>
                  <a:schemeClr val="tx1"/>
                </a:solidFill>
                <a:effectLst/>
                <a:latin typeface="+mn-lt"/>
                <a:ea typeface="+mn-ea"/>
                <a:cs typeface="+mn-cs"/>
              </a:rPr>
              <a:t>Ozheshko</a:t>
            </a:r>
            <a:r>
              <a:rPr lang="ru-RU"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24</a:t>
            </a:fld>
            <a:endParaRPr lang="en-US"/>
          </a:p>
        </p:txBody>
      </p:sp>
    </p:spTree>
    <p:extLst>
      <p:ext uri="{BB962C8B-B14F-4D97-AF65-F5344CB8AC3E}">
        <p14:creationId xmlns:p14="http://schemas.microsoft.com/office/powerpoint/2010/main" val="16125191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a:solidFill>
                  <a:schemeClr val="tx1"/>
                </a:solidFill>
                <a:effectLst/>
                <a:latin typeface="+mn-lt"/>
                <a:ea typeface="+mn-ea"/>
                <a:cs typeface="+mn-cs"/>
              </a:rPr>
              <a:t>7.</a:t>
            </a:r>
            <a:r>
              <a:rPr lang="es-MX" sz="1200" i="1" kern="1200" dirty="0">
                <a:solidFill>
                  <a:schemeClr val="tx1"/>
                </a:solidFill>
                <a:effectLst/>
                <a:latin typeface="+mn-lt"/>
                <a:ea typeface="+mn-ea"/>
                <a:cs typeface="+mn-cs"/>
              </a:rPr>
              <a:t> No sabemos cómo perdonar</a:t>
            </a:r>
            <a:r>
              <a:rPr lang="en-US" sz="1200" i="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Esto nos lleva al punto más importante: ¿Cómo perdonamos? Frecuentemente la gente no perdona porque no sabe cómo hacerlo. Lo más importante que debemos recordar es que el perdón nunca va a ocurrir sin tu decisión personal y definida de perdonar. Es verdad que es más fácil perdonar cuando el ofensor dice que se siente triste de haber ofendido; pero no es necesario recibir una disculpa a fin de que podamos perdonar. El perdonar es una elección. El perdón tiene lugar en la mente. No depende del arrepentimiento de la otra persona. El perdonar es nuestra propia decisión. Y debemos ser capaces de perdonar aun cuando no recibamos disculpas o no pueda haber reconciliación. </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25</a:t>
            </a:fld>
            <a:endParaRPr lang="en-US"/>
          </a:p>
        </p:txBody>
      </p:sp>
    </p:spTree>
    <p:extLst>
      <p:ext uri="{BB962C8B-B14F-4D97-AF65-F5344CB8AC3E}">
        <p14:creationId xmlns:p14="http://schemas.microsoft.com/office/powerpoint/2010/main" val="5890274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Paso 1</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Haz una lista mental o por escrito de las personas o eventos que te han lastimado. </a:t>
            </a:r>
            <a:endParaRPr lang="en-US" sz="1200" kern="1200" dirty="0">
              <a:solidFill>
                <a:schemeClr val="tx1"/>
              </a:solidFill>
              <a:effectLst/>
              <a:latin typeface="+mn-lt"/>
              <a:ea typeface="+mn-ea"/>
              <a:cs typeface="+mn-cs"/>
            </a:endParaRPr>
          </a:p>
          <a:p>
            <a:pPr lvl="0"/>
            <a:r>
              <a:rPr lang="en-US" sz="1200" kern="1200" dirty="0" err="1">
                <a:solidFill>
                  <a:schemeClr val="tx1"/>
                </a:solidFill>
                <a:effectLst/>
                <a:latin typeface="+mn-lt"/>
                <a:ea typeface="+mn-ea"/>
                <a:cs typeface="+mn-cs"/>
              </a:rPr>
              <a:t>Pregúntate</a:t>
            </a:r>
            <a:r>
              <a:rPr lang="en-US" sz="1200" kern="1200" dirty="0">
                <a:solidFill>
                  <a:schemeClr val="tx1"/>
                </a:solidFill>
                <a:effectLst/>
                <a:latin typeface="+mn-lt"/>
                <a:ea typeface="+mn-ea"/>
                <a:cs typeface="+mn-cs"/>
              </a:rPr>
              <a:t> a </a:t>
            </a:r>
            <a:r>
              <a:rPr lang="en-US" sz="1200" kern="1200" dirty="0" err="1">
                <a:solidFill>
                  <a:schemeClr val="tx1"/>
                </a:solidFill>
                <a:effectLst/>
                <a:latin typeface="+mn-lt"/>
                <a:ea typeface="+mn-ea"/>
                <a:cs typeface="+mn-cs"/>
              </a:rPr>
              <a:t>ti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mismo</a:t>
            </a:r>
            <a:r>
              <a:rPr lang="en-US" sz="1200" kern="1200" dirty="0">
                <a:solidFill>
                  <a:schemeClr val="tx1"/>
                </a:solidFill>
                <a:effectLst/>
                <a:latin typeface="+mn-lt"/>
                <a:ea typeface="+mn-ea"/>
                <a:cs typeface="+mn-cs"/>
              </a:rPr>
              <a:t>: </a:t>
            </a:r>
          </a:p>
          <a:p>
            <a:pPr lvl="1"/>
            <a:r>
              <a:rPr lang="es-MX" sz="1200" kern="1200" dirty="0">
                <a:solidFill>
                  <a:schemeClr val="tx1"/>
                </a:solidFill>
                <a:effectLst/>
                <a:latin typeface="+mn-lt"/>
                <a:ea typeface="+mn-ea"/>
                <a:cs typeface="+mn-cs"/>
              </a:rPr>
              <a:t>¿Por qué es tan difícil perdonar a esta persona? </a:t>
            </a:r>
            <a:endParaRPr lang="en-US" sz="1200" kern="1200" dirty="0">
              <a:solidFill>
                <a:schemeClr val="tx1"/>
              </a:solidFill>
              <a:effectLst/>
              <a:latin typeface="+mn-lt"/>
              <a:ea typeface="+mn-ea"/>
              <a:cs typeface="+mn-cs"/>
            </a:endParaRPr>
          </a:p>
          <a:p>
            <a:pPr lvl="1"/>
            <a:r>
              <a:rPr lang="es-MX" sz="1200" kern="1200" dirty="0">
                <a:solidFill>
                  <a:schemeClr val="tx1"/>
                </a:solidFill>
                <a:effectLst/>
                <a:latin typeface="+mn-lt"/>
                <a:ea typeface="+mn-ea"/>
                <a:cs typeface="+mn-cs"/>
              </a:rPr>
              <a:t>¿En qué forma este problema irresuelto afecta mi vida, mi salud, y mis relaciones con Dios y las demás personas? </a:t>
            </a:r>
            <a:endParaRPr lang="en-US" sz="1200" kern="1200" dirty="0">
              <a:solidFill>
                <a:schemeClr val="tx1"/>
              </a:solidFill>
              <a:effectLst/>
              <a:latin typeface="+mn-lt"/>
              <a:ea typeface="+mn-ea"/>
              <a:cs typeface="+mn-cs"/>
            </a:endParaRPr>
          </a:p>
          <a:p>
            <a:pPr lvl="1"/>
            <a:r>
              <a:rPr lang="es-MX" sz="1200" kern="1200" dirty="0">
                <a:solidFill>
                  <a:schemeClr val="tx1"/>
                </a:solidFill>
                <a:effectLst/>
                <a:latin typeface="+mn-lt"/>
                <a:ea typeface="+mn-ea"/>
                <a:cs typeface="+mn-cs"/>
              </a:rPr>
              <a:t>¿Qué tipo de sentimientos afloran cada vez que recuerdo esto? </a:t>
            </a:r>
            <a:endParaRPr lang="en-US" sz="1200" kern="1200" dirty="0">
              <a:solidFill>
                <a:schemeClr val="tx1"/>
              </a:solidFill>
              <a:effectLst/>
              <a:latin typeface="+mn-lt"/>
              <a:ea typeface="+mn-ea"/>
              <a:cs typeface="+mn-cs"/>
            </a:endParaRPr>
          </a:p>
          <a:p>
            <a:pPr lvl="1"/>
            <a:r>
              <a:rPr lang="es-MX" sz="1200" kern="1200" dirty="0">
                <a:solidFill>
                  <a:schemeClr val="tx1"/>
                </a:solidFill>
                <a:effectLst/>
                <a:latin typeface="+mn-lt"/>
                <a:ea typeface="+mn-ea"/>
                <a:cs typeface="+mn-cs"/>
              </a:rPr>
              <a:t>¿Qué me gustaría que sucediera para ayudarme a perdonar? </a:t>
            </a:r>
            <a:endParaRPr lang="en-US" sz="1200" kern="1200" dirty="0">
              <a:solidFill>
                <a:schemeClr val="tx1"/>
              </a:solidFill>
              <a:effectLst/>
              <a:latin typeface="+mn-lt"/>
              <a:ea typeface="+mn-ea"/>
              <a:cs typeface="+mn-cs"/>
            </a:endParaRPr>
          </a:p>
          <a:p>
            <a:pPr lvl="1"/>
            <a:r>
              <a:rPr lang="es-MX" sz="1200" kern="1200" dirty="0">
                <a:solidFill>
                  <a:schemeClr val="tx1"/>
                </a:solidFill>
                <a:effectLst/>
                <a:latin typeface="+mn-lt"/>
                <a:ea typeface="+mn-ea"/>
                <a:cs typeface="+mn-cs"/>
              </a:rPr>
              <a:t>¿Qué en particular necesito perdonar y olvidar?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Aunque las respuestas a cada una de estas preguntas puedan variar, la realidad es que no necesitamos nada para perdonar. Solamente necesitamos tomar la decisión, decidir que vamos a perdonar.</a:t>
            </a:r>
            <a:endParaRPr lang="en-US" sz="1200" kern="1200" dirty="0">
              <a:solidFill>
                <a:schemeClr val="tx1"/>
              </a:solidFill>
              <a:effectLst/>
              <a:latin typeface="+mn-lt"/>
              <a:ea typeface="+mn-ea"/>
              <a:cs typeface="+mn-cs"/>
            </a:endParaRPr>
          </a:p>
          <a:p>
            <a:endParaRPr lang="en-US" sz="1200" b="1" i="1" kern="1200" dirty="0">
              <a:solidFill>
                <a:schemeClr val="tx1"/>
              </a:solidFill>
              <a:effectLst/>
              <a:latin typeface="+mn-lt"/>
              <a:ea typeface="+mn-ea"/>
              <a:cs typeface="+mn-cs"/>
            </a:endParaRPr>
          </a:p>
          <a:p>
            <a:endParaRPr lang="en-US" sz="1200" b="1" i="1" kern="1200" dirty="0">
              <a:solidFill>
                <a:schemeClr val="tx1"/>
              </a:solidFill>
              <a:effectLst/>
              <a:latin typeface="+mn-lt"/>
              <a:ea typeface="+mn-ea"/>
              <a:cs typeface="+mn-cs"/>
            </a:endParaRPr>
          </a:p>
          <a:p>
            <a:pPr marL="457200" lvl="1" indent="0">
              <a:buFont typeface="Arial" charset="0"/>
              <a:buNone/>
            </a:pPr>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26</a:t>
            </a:fld>
            <a:endParaRPr lang="en-US"/>
          </a:p>
        </p:txBody>
      </p:sp>
    </p:spTree>
    <p:extLst>
      <p:ext uri="{BB962C8B-B14F-4D97-AF65-F5344CB8AC3E}">
        <p14:creationId xmlns:p14="http://schemas.microsoft.com/office/powerpoint/2010/main" val="3899226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1200" kern="1200" dirty="0">
                <a:solidFill>
                  <a:schemeClr val="tx1"/>
                </a:solidFill>
                <a:effectLst/>
                <a:latin typeface="+mn-lt"/>
                <a:ea typeface="+mn-ea"/>
                <a:cs typeface="+mn-cs"/>
              </a:rPr>
              <a:t>Haz tu decisión de perdonar. </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Ora al respecto</a:t>
            </a:r>
            <a:r>
              <a:rPr lang="en-US" sz="1200" kern="1200" dirty="0">
                <a:solidFill>
                  <a:schemeClr val="tx1"/>
                </a:solidFill>
                <a:effectLst/>
                <a:latin typeface="+mn-lt"/>
                <a:ea typeface="+mn-ea"/>
                <a:cs typeface="+mn-cs"/>
              </a:rPr>
              <a:t>.</a:t>
            </a:r>
          </a:p>
          <a:p>
            <a:pPr lvl="0"/>
            <a:r>
              <a:rPr lang="es-MX" sz="1200" kern="1200" dirty="0">
                <a:solidFill>
                  <a:schemeClr val="tx1"/>
                </a:solidFill>
                <a:effectLst/>
                <a:latin typeface="+mn-lt"/>
                <a:ea typeface="+mn-ea"/>
                <a:cs typeface="+mn-cs"/>
              </a:rPr>
              <a:t>Cuéntale a Dios todos tus sentimientos, dolores, etc. </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Pon al ofensor y a las consecuencias en manos del Señor. </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Ora por el ofensor. (Mat. 5:44)</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indent="-171450">
              <a:buFont typeface="Arial" charset="0"/>
              <a:buChar cha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27</a:t>
            </a:fld>
            <a:endParaRPr lang="en-US"/>
          </a:p>
        </p:txBody>
      </p:sp>
    </p:spTree>
    <p:extLst>
      <p:ext uri="{BB962C8B-B14F-4D97-AF65-F5344CB8AC3E}">
        <p14:creationId xmlns:p14="http://schemas.microsoft.com/office/powerpoint/2010/main" val="12673112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Paso 3</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Piensa: ¿Quién fue responsable por sentirme lastimado y dolorido? </a:t>
            </a:r>
            <a:r>
              <a:rPr lang="en-US" sz="1200" kern="1200" dirty="0">
                <a:solidFill>
                  <a:schemeClr val="tx1"/>
                </a:solidFill>
                <a:effectLst/>
                <a:latin typeface="+mn-lt"/>
                <a:ea typeface="+mn-ea"/>
                <a:cs typeface="+mn-cs"/>
              </a:rPr>
              <a:t>¿Y </a:t>
            </a:r>
            <a:r>
              <a:rPr lang="en-US" sz="1200" kern="1200" dirty="0" err="1">
                <a:solidFill>
                  <a:schemeClr val="tx1"/>
                </a:solidFill>
                <a:effectLst/>
                <a:latin typeface="+mn-lt"/>
                <a:ea typeface="+mn-ea"/>
                <a:cs typeface="+mn-cs"/>
              </a:rPr>
              <a:t>por</a:t>
            </a:r>
            <a:r>
              <a:rPr lang="en-US" sz="1200" kern="1200" dirty="0">
                <a:solidFill>
                  <a:schemeClr val="tx1"/>
                </a:solidFill>
                <a:effectLst/>
                <a:latin typeface="+mn-lt"/>
                <a:ea typeface="+mn-ea"/>
                <a:cs typeface="+mn-cs"/>
              </a:rPr>
              <a:t> mi </a:t>
            </a:r>
            <a:r>
              <a:rPr lang="en-US" sz="1200" kern="1200" dirty="0" err="1">
                <a:solidFill>
                  <a:schemeClr val="tx1"/>
                </a:solidFill>
                <a:effectLst/>
                <a:latin typeface="+mn-lt"/>
                <a:ea typeface="+mn-ea"/>
                <a:cs typeface="+mn-cs"/>
              </a:rPr>
              <a:t>incapacidad</a:t>
            </a:r>
            <a:r>
              <a:rPr lang="en-US" sz="1200" kern="1200" dirty="0">
                <a:solidFill>
                  <a:schemeClr val="tx1"/>
                </a:solidFill>
                <a:effectLst/>
                <a:latin typeface="+mn-lt"/>
                <a:ea typeface="+mn-ea"/>
                <a:cs typeface="+mn-cs"/>
              </a:rPr>
              <a:t> de </a:t>
            </a:r>
            <a:r>
              <a:rPr lang="en-US" sz="1200" kern="1200" dirty="0" err="1">
                <a:solidFill>
                  <a:schemeClr val="tx1"/>
                </a:solidFill>
                <a:effectLst/>
                <a:latin typeface="+mn-lt"/>
                <a:ea typeface="+mn-ea"/>
                <a:cs typeface="+mn-cs"/>
              </a:rPr>
              <a:t>perdonar</a:t>
            </a:r>
            <a:r>
              <a:rPr lang="en-US" sz="1200" kern="1200" dirty="0">
                <a:solidFill>
                  <a:schemeClr val="tx1"/>
                </a:solidFill>
                <a:effectLst/>
                <a:latin typeface="+mn-lt"/>
                <a:ea typeface="+mn-ea"/>
                <a:cs typeface="+mn-cs"/>
              </a:rPr>
              <a:t>? </a:t>
            </a:r>
          </a:p>
          <a:p>
            <a:pPr lvl="0"/>
            <a:r>
              <a:rPr lang="es-MX" sz="1200" kern="1200" dirty="0">
                <a:solidFill>
                  <a:schemeClr val="tx1"/>
                </a:solidFill>
                <a:effectLst/>
                <a:latin typeface="+mn-lt"/>
                <a:ea typeface="+mn-ea"/>
                <a:cs typeface="+mn-cs"/>
              </a:rPr>
              <a:t>Elige una estrategia: ¿Qué haría si estos sentimientos de dolor y pena regresan en el futuro? Lo mejor es recordarte a ti mismo tu decisión y decirte a ti mismo: “¡Alto! ¡Ya no vivo más en el pasado! ¡Vivo en el presente y me dirijo al futuro como una persona libre!”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789D7DBA-3545-D948-90E4-CB491F3DA7E4}" type="slidenum">
              <a:rPr lang="en-US" smtClean="0"/>
              <a:t>28</a:t>
            </a:fld>
            <a:endParaRPr lang="en-US"/>
          </a:p>
        </p:txBody>
      </p:sp>
    </p:spTree>
    <p:extLst>
      <p:ext uri="{BB962C8B-B14F-4D97-AF65-F5344CB8AC3E}">
        <p14:creationId xmlns:p14="http://schemas.microsoft.com/office/powerpoint/2010/main" val="19521329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effectLst/>
                <a:latin typeface="+mn-lt"/>
                <a:ea typeface="+mn-ea"/>
                <a:cs typeface="+mn-cs"/>
              </a:rPr>
              <a:t>El perdón libera a los demás de nuestra crítica y también nos libera a nosotros de la cárcel de nuestros propios pensamientos y sentimientos negativos. Como dijo alguien; “No podemos tomar el veneno cada día y esperar que sea alguien más el que muera”. </a:t>
            </a:r>
            <a:r>
              <a:rPr lang="es-MX" sz="1200" b="1" kern="1200" dirty="0">
                <a:solidFill>
                  <a:schemeClr val="tx1"/>
                </a:solidFill>
                <a:effectLst/>
                <a:latin typeface="+mn-lt"/>
                <a:ea typeface="+mn-ea"/>
                <a:cs typeface="+mn-cs"/>
              </a:rPr>
              <a:t>Recuerda también que cuando Dios ve brechas, él construye puentes. (Robert </a:t>
            </a:r>
            <a:r>
              <a:rPr lang="es-MX" sz="1200" b="1" kern="1200" dirty="0" err="1">
                <a:solidFill>
                  <a:schemeClr val="tx1"/>
                </a:solidFill>
                <a:effectLst/>
                <a:latin typeface="+mn-lt"/>
                <a:ea typeface="+mn-ea"/>
                <a:cs typeface="+mn-cs"/>
              </a:rPr>
              <a:t>Schuller</a:t>
            </a:r>
            <a:r>
              <a:rPr lang="es-MX"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29</a:t>
            </a:fld>
            <a:endParaRPr lang="en-US"/>
          </a:p>
        </p:txBody>
      </p:sp>
    </p:spTree>
    <p:extLst>
      <p:ext uri="{BB962C8B-B14F-4D97-AF65-F5344CB8AC3E}">
        <p14:creationId xmlns:p14="http://schemas.microsoft.com/office/powerpoint/2010/main" val="1256335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a:solidFill>
                  <a:schemeClr val="tx1"/>
                </a:solidFill>
                <a:effectLst/>
                <a:latin typeface="+mn-lt"/>
                <a:ea typeface="+mn-ea"/>
                <a:cs typeface="+mn-cs"/>
              </a:rPr>
              <a:t>A través de nuestra vida frecuentemente tenemos la necesidad de perdonar. Y a veces es realmente difícil perdonar. Muchas personas luchan con ello. Tal vez desean perdonar, pero no saben hacerlo de tal manera que no regresen de nuevo sus recuerdos y sentimientos. ¿Por qué se nos hace tan difícil perdonar? ¿Qué es el perdón? ¿Qué necesito hacer para perdonar a una persona, y cómo puedo aprender a perdonar </a:t>
            </a:r>
            <a:r>
              <a:rPr lang="es-MX" sz="1200" i="1" kern="1200" dirty="0">
                <a:solidFill>
                  <a:schemeClr val="tx1"/>
                </a:solidFill>
                <a:effectLst/>
                <a:latin typeface="+mn-lt"/>
                <a:ea typeface="+mn-ea"/>
                <a:cs typeface="+mn-cs"/>
              </a:rPr>
              <a:t>y</a:t>
            </a:r>
            <a:r>
              <a:rPr lang="es-MX" sz="1200" kern="1200" dirty="0">
                <a:solidFill>
                  <a:schemeClr val="tx1"/>
                </a:solidFill>
                <a:effectLst/>
                <a:latin typeface="+mn-lt"/>
                <a:ea typeface="+mn-ea"/>
                <a:cs typeface="+mn-cs"/>
              </a:rPr>
              <a:t> también a olvidar?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¿Qué sucede si no perdonamos? ¿Qué tal si preferimos la venganza cuando alguien nos lastima o nos hace daño? Mahatma Gandhi señala sabiamente lo siguiente: “Y el concepto de ojo por ojo y diente por diente nos llevaría a un mundo de personas ciegas y desdentadas”.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3</a:t>
            </a:fld>
            <a:endParaRPr lang="en-US"/>
          </a:p>
        </p:txBody>
      </p:sp>
    </p:spTree>
    <p:extLst>
      <p:ext uri="{BB962C8B-B14F-4D97-AF65-F5344CB8AC3E}">
        <p14:creationId xmlns:p14="http://schemas.microsoft.com/office/powerpoint/2010/main" val="1267062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a:solidFill>
                  <a:schemeClr val="tx1"/>
                </a:solidFill>
                <a:effectLst/>
                <a:latin typeface="+mn-lt"/>
                <a:ea typeface="+mn-ea"/>
                <a:cs typeface="+mn-cs"/>
              </a:rPr>
              <a:t>Leemos</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en</a:t>
            </a:r>
            <a:r>
              <a:rPr lang="en-US" sz="1200" b="1" kern="1200" dirty="0">
                <a:solidFill>
                  <a:schemeClr val="tx1"/>
                </a:solidFill>
                <a:effectLst/>
                <a:latin typeface="+mn-lt"/>
                <a:ea typeface="+mn-ea"/>
                <a:cs typeface="+mn-cs"/>
              </a:rPr>
              <a:t> Marcos 11:25:</a:t>
            </a:r>
            <a:r>
              <a:rPr lang="ru-RU" sz="1200" i="1" kern="1200" dirty="0">
                <a:solidFill>
                  <a:schemeClr val="tx1"/>
                </a:solidFill>
                <a:effectLst/>
                <a:latin typeface="+mn-lt"/>
                <a:ea typeface="+mn-ea"/>
                <a:cs typeface="+mn-cs"/>
              </a:rPr>
              <a:t>"</a:t>
            </a:r>
            <a:r>
              <a:rPr lang="es-MX" sz="1200" i="1" kern="1200" dirty="0">
                <a:solidFill>
                  <a:schemeClr val="tx1"/>
                </a:solidFill>
                <a:effectLst/>
                <a:latin typeface="+mn-lt"/>
                <a:ea typeface="+mn-ea"/>
                <a:cs typeface="+mn-cs"/>
              </a:rPr>
              <a:t>Y cuando estéis orando, perdonad, si tenéis algo contra alguno, para que también vuestro Padre que está en los cielos os perdone a vosotros vuestras ofensas”</a:t>
            </a:r>
            <a:r>
              <a:rPr lang="ru-RU" sz="1200" b="1" kern="1200" dirty="0">
                <a:solidFill>
                  <a:schemeClr val="tx1"/>
                </a:solidFill>
                <a:effectLst/>
                <a:latin typeface="+mn-lt"/>
                <a:ea typeface="+mn-ea"/>
                <a:cs typeface="+mn-cs"/>
              </a:rPr>
              <a:t> </a:t>
            </a:r>
            <a:r>
              <a:rPr lang="es-MX" sz="1200" b="1" kern="1200" dirty="0">
                <a:solidFill>
                  <a:schemeClr val="tx1"/>
                </a:solidFill>
                <a:effectLst/>
                <a:latin typeface="+mn-lt"/>
                <a:ea typeface="+mn-ea"/>
                <a:cs typeface="+mn-cs"/>
              </a:rPr>
              <a:t>. </a:t>
            </a:r>
            <a:r>
              <a:rPr lang="es-MX" sz="1200" b="0" kern="1200" dirty="0">
                <a:solidFill>
                  <a:schemeClr val="tx1"/>
                </a:solidFill>
                <a:effectLst/>
                <a:latin typeface="+mn-lt"/>
                <a:ea typeface="+mn-ea"/>
                <a:cs typeface="+mn-cs"/>
              </a:rPr>
              <a:t>Y</a:t>
            </a:r>
            <a:r>
              <a:rPr lang="es-MX" sz="1200" b="0" kern="1200" baseline="0" dirty="0">
                <a:solidFill>
                  <a:schemeClr val="tx1"/>
                </a:solidFill>
                <a:effectLst/>
                <a:latin typeface="+mn-lt"/>
                <a:ea typeface="+mn-ea"/>
                <a:cs typeface="+mn-cs"/>
              </a:rPr>
              <a:t> el apóstol Pablo nos aconseja: </a:t>
            </a:r>
            <a:r>
              <a:rPr lang="es-MX" sz="1200" i="1" kern="1200" dirty="0">
                <a:solidFill>
                  <a:schemeClr val="tx1"/>
                </a:solidFill>
                <a:effectLst/>
                <a:latin typeface="+mn-lt"/>
                <a:ea typeface="+mn-ea"/>
                <a:cs typeface="+mn-cs"/>
              </a:rPr>
              <a:t>“Antes sed benignos unos con otros, misericordiosos, perdonándoos unos a otros, como Dios también os perdonó a vosotros en Cristo” </a:t>
            </a:r>
            <a:r>
              <a:rPr lang="ru-RU" sz="1200" kern="1200" dirty="0">
                <a:solidFill>
                  <a:schemeClr val="tx1"/>
                </a:solidFill>
                <a:effectLst/>
                <a:latin typeface="+mn-lt"/>
                <a:ea typeface="+mn-ea"/>
                <a:cs typeface="+mn-cs"/>
              </a:rPr>
              <a:t>(E</a:t>
            </a:r>
            <a:r>
              <a:rPr lang="es-MX" sz="1200" kern="1200" dirty="0" err="1">
                <a:solidFill>
                  <a:schemeClr val="tx1"/>
                </a:solidFill>
                <a:effectLst/>
                <a:latin typeface="+mn-lt"/>
                <a:ea typeface="+mn-ea"/>
                <a:cs typeface="+mn-cs"/>
              </a:rPr>
              <a:t>fesios</a:t>
            </a:r>
            <a:r>
              <a:rPr lang="es-MX" sz="1200" kern="1200" dirty="0">
                <a:solidFill>
                  <a:schemeClr val="tx1"/>
                </a:solidFill>
                <a:effectLst/>
                <a:latin typeface="+mn-lt"/>
                <a:ea typeface="+mn-ea"/>
                <a:cs typeface="+mn-cs"/>
              </a:rPr>
              <a:t> </a:t>
            </a:r>
            <a:r>
              <a:rPr lang="ru-RU" sz="1200" kern="1200" dirty="0">
                <a:solidFill>
                  <a:schemeClr val="tx1"/>
                </a:solidFill>
                <a:effectLst/>
                <a:latin typeface="+mn-lt"/>
                <a:ea typeface="+mn-ea"/>
                <a:cs typeface="+mn-cs"/>
              </a:rPr>
              <a:t>4:32).</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30</a:t>
            </a:fld>
            <a:endParaRPr lang="en-US"/>
          </a:p>
        </p:txBody>
      </p:sp>
    </p:spTree>
    <p:extLst>
      <p:ext uri="{BB962C8B-B14F-4D97-AF65-F5344CB8AC3E}">
        <p14:creationId xmlns:p14="http://schemas.microsoft.com/office/powerpoint/2010/main" val="5911891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t>
            </a:r>
            <a:r>
              <a:rPr lang="es-MX" sz="1200" i="1" kern="1200" dirty="0">
                <a:solidFill>
                  <a:schemeClr val="tx1"/>
                </a:solidFill>
                <a:effectLst/>
                <a:latin typeface="+mn-lt"/>
                <a:ea typeface="+mn-ea"/>
                <a:cs typeface="+mn-cs"/>
              </a:rPr>
              <a:t>La Biblia nos aconseja amar a nuestros prójimos y a perdonar a nuestros enemigos, tal vez porque muy frecuentemente ambos son la misma persona”.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31</a:t>
            </a:fld>
            <a:endParaRPr lang="en-US"/>
          </a:p>
        </p:txBody>
      </p:sp>
    </p:spTree>
    <p:extLst>
      <p:ext uri="{BB962C8B-B14F-4D97-AF65-F5344CB8AC3E}">
        <p14:creationId xmlns:p14="http://schemas.microsoft.com/office/powerpoint/2010/main" val="11721194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effectLst/>
                <a:latin typeface="+mn-lt"/>
                <a:ea typeface="+mn-ea"/>
                <a:cs typeface="+mn-cs"/>
              </a:rPr>
              <a:t>Hay una diferencia entre la decisión de perdonar y el perdón emocional. No son la misma cosa y todavía se pueden experimentar algunas emociones aun cuando se haya tomado la decisión de perdonar. Es posible que se requiera algún tiempo para sanar emocionalmente. Sin embargo, continúa recordándote a ti mismo acerca de tu decisión. No te permitas pensamientos negativos. La verdadera sanidad se lleva a cabo cuando tu decisión de perdonar y tu perdón emocional hablan el mismo idioma: perdonaste a esa persona. ¿Cómo puedes saber que has llegado a ese punto?  </a:t>
            </a:r>
            <a:r>
              <a:rPr lang="es-MX" sz="1200" b="1" kern="1200" dirty="0">
                <a:solidFill>
                  <a:schemeClr val="tx1"/>
                </a:solidFill>
                <a:effectLst/>
                <a:latin typeface="+mn-lt"/>
                <a:ea typeface="+mn-ea"/>
                <a:cs typeface="+mn-cs"/>
              </a:rPr>
              <a:t>“Sabes que has perdonado a alguien cuando esa persona pasa por tu mente sin hacerte daño” (</a:t>
            </a:r>
            <a:r>
              <a:rPr lang="es-MX" sz="1200" b="1" kern="1200" dirty="0" err="1">
                <a:solidFill>
                  <a:schemeClr val="tx1"/>
                </a:solidFill>
                <a:effectLst/>
                <a:latin typeface="+mn-lt"/>
                <a:ea typeface="+mn-ea"/>
                <a:cs typeface="+mn-cs"/>
              </a:rPr>
              <a:t>Karyl</a:t>
            </a:r>
            <a:r>
              <a:rPr lang="es-MX" sz="1200" b="1" kern="1200" dirty="0">
                <a:solidFill>
                  <a:schemeClr val="tx1"/>
                </a:solidFill>
                <a:effectLst/>
                <a:latin typeface="+mn-lt"/>
                <a:ea typeface="+mn-ea"/>
                <a:cs typeface="+mn-cs"/>
              </a:rPr>
              <a:t> </a:t>
            </a:r>
            <a:r>
              <a:rPr lang="es-MX" sz="1200" b="1" kern="1200" dirty="0" err="1">
                <a:solidFill>
                  <a:schemeClr val="tx1"/>
                </a:solidFill>
                <a:effectLst/>
                <a:latin typeface="+mn-lt"/>
                <a:ea typeface="+mn-ea"/>
                <a:cs typeface="+mn-cs"/>
              </a:rPr>
              <a:t>Huntley</a:t>
            </a:r>
            <a:r>
              <a:rPr lang="es-MX" sz="1200" b="1" kern="1200" dirty="0">
                <a:solidFill>
                  <a:schemeClr val="tx1"/>
                </a:solidFill>
                <a:effectLst/>
                <a:latin typeface="+mn-lt"/>
                <a:ea typeface="+mn-ea"/>
                <a:cs typeface="+mn-cs"/>
              </a:rPr>
              <a:t>).</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32</a:t>
            </a:fld>
            <a:endParaRPr lang="en-US"/>
          </a:p>
        </p:txBody>
      </p:sp>
    </p:spTree>
    <p:extLst>
      <p:ext uri="{BB962C8B-B14F-4D97-AF65-F5344CB8AC3E}">
        <p14:creationId xmlns:p14="http://schemas.microsoft.com/office/powerpoint/2010/main" val="9439509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err="1">
                <a:solidFill>
                  <a:schemeClr val="tx1"/>
                </a:solidFill>
                <a:effectLst/>
                <a:latin typeface="+mn-lt"/>
                <a:ea typeface="+mn-ea"/>
                <a:cs typeface="+mn-cs"/>
              </a:rPr>
              <a:t>Conclusión</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No podemos controlar ciertas cosas en nuestra vida. La gente toma sus propias buenas y malas decisiones; las personas se encuentran en diferentes niveles de madurez.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Podemos elegir ser agentes de un cambio positivo, independientemente de todo. El poder de hacerlo y el poder de perdonar están disponibles por parte de Dios.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effectLst/>
                <a:latin typeface="+mn-lt"/>
                <a:ea typeface="+mn-ea"/>
                <a:cs typeface="+mn-cs"/>
              </a:rPr>
              <a:t>Se cuenta la historia de una mujer que le hizo cambios maravillosos a su terreno. Se mantuvo sembrando narcisos durante muchos años y eventualmente más de dos hectáreas de tierra fueron transformadas en un hermoso jardín. La gente que visitaba este bello lugar podía leer ahí un letrero con las siguientes palabras: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“Respuestas a preguntas que probablemente deseas hacer: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50,000 </a:t>
            </a:r>
            <a:r>
              <a:rPr lang="en-US" sz="1200" kern="1200" dirty="0" err="1">
                <a:solidFill>
                  <a:schemeClr val="tx1"/>
                </a:solidFill>
                <a:effectLst/>
                <a:latin typeface="+mn-lt"/>
                <a:ea typeface="+mn-ea"/>
                <a:cs typeface="+mn-cs"/>
              </a:rPr>
              <a:t>bulbos</a:t>
            </a:r>
            <a:r>
              <a:rPr lang="en-US" sz="1200" kern="1200" dirty="0">
                <a:solidFill>
                  <a:schemeClr val="tx1"/>
                </a:solidFill>
                <a:effectLst/>
                <a:latin typeface="+mn-lt"/>
                <a:ea typeface="+mn-ea"/>
                <a:cs typeface="+mn-cs"/>
              </a:rPr>
              <a:t> </a:t>
            </a:r>
          </a:p>
          <a:p>
            <a:pPr lvl="0"/>
            <a:r>
              <a:rPr lang="es-MX" sz="1200" kern="1200" dirty="0">
                <a:solidFill>
                  <a:schemeClr val="tx1"/>
                </a:solidFill>
                <a:effectLst/>
                <a:latin typeface="+mn-lt"/>
                <a:ea typeface="+mn-ea"/>
                <a:cs typeface="+mn-cs"/>
              </a:rPr>
              <a:t>Uno a la vez, por una sola mujer. Dos manos, dos pies y un cerebro. </a:t>
            </a:r>
            <a:endParaRPr lang="en-US" sz="1200" kern="1200" dirty="0">
              <a:solidFill>
                <a:schemeClr val="tx1"/>
              </a:solidFill>
              <a:effectLst/>
              <a:latin typeface="+mn-lt"/>
              <a:ea typeface="+mn-ea"/>
              <a:cs typeface="+mn-cs"/>
            </a:endParaRPr>
          </a:p>
          <a:p>
            <a:pPr lvl="0"/>
            <a:r>
              <a:rPr lang="en-US" sz="1200" kern="1200" dirty="0" err="1">
                <a:solidFill>
                  <a:schemeClr val="tx1"/>
                </a:solidFill>
                <a:effectLst/>
                <a:latin typeface="+mn-lt"/>
                <a:ea typeface="+mn-ea"/>
                <a:cs typeface="+mn-cs"/>
              </a:rPr>
              <a:t>Comenzó</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1958."</a:t>
            </a:r>
          </a:p>
          <a:p>
            <a:r>
              <a:rPr lang="en-US"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¡Qué proyecto tan bello! Un bulbo a la vez. Un paso a la vez en la dirección correcta puede eventualmente cambiar el paisaje de tu vida.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33</a:t>
            </a:fld>
            <a:endParaRPr lang="en-US"/>
          </a:p>
        </p:txBody>
      </p:sp>
    </p:spTree>
    <p:extLst>
      <p:ext uri="{BB962C8B-B14F-4D97-AF65-F5344CB8AC3E}">
        <p14:creationId xmlns:p14="http://schemas.microsoft.com/office/powerpoint/2010/main" val="15220171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a:solidFill>
                  <a:schemeClr val="tx1"/>
                </a:solidFill>
                <a:effectLst/>
                <a:latin typeface="+mn-lt"/>
                <a:ea typeface="+mn-ea"/>
                <a:cs typeface="+mn-cs"/>
              </a:rPr>
              <a:t>Recordemos que aquellos que hacen felices a otras personas, son las personas más felices. </a:t>
            </a:r>
            <a:endParaRPr lang="en-US" sz="1200" kern="1200" dirty="0">
              <a:solidFill>
                <a:schemeClr val="tx1"/>
              </a:solidFill>
              <a:effectLst/>
              <a:latin typeface="+mn-lt"/>
              <a:ea typeface="+mn-ea"/>
              <a:cs typeface="+mn-cs"/>
            </a:endParaRPr>
          </a:p>
          <a:p>
            <a:r>
              <a:rPr lang="es-MX" sz="1200" kern="1200" dirty="0" err="1">
                <a:solidFill>
                  <a:schemeClr val="tx1"/>
                </a:solidFill>
                <a:effectLst/>
                <a:latin typeface="+mn-lt"/>
                <a:ea typeface="+mn-ea"/>
                <a:cs typeface="+mn-cs"/>
              </a:rPr>
              <a:t>Apresur</a:t>
            </a:r>
            <a:r>
              <a:rPr lang="ru-RU" sz="1200" kern="1200" dirty="0">
                <a:solidFill>
                  <a:schemeClr val="tx1"/>
                </a:solidFill>
                <a:effectLst/>
                <a:latin typeface="+mn-lt"/>
                <a:ea typeface="+mn-ea"/>
                <a:cs typeface="+mn-cs"/>
              </a:rPr>
              <a:t>é</a:t>
            </a:r>
            <a:r>
              <a:rPr lang="es-MX" sz="1200" kern="1200" dirty="0">
                <a:solidFill>
                  <a:schemeClr val="tx1"/>
                </a:solidFill>
                <a:effectLst/>
                <a:latin typeface="+mn-lt"/>
                <a:ea typeface="+mn-ea"/>
                <a:cs typeface="+mn-cs"/>
              </a:rPr>
              <a:t>monos a darles a las personas minutos de felicidad</a:t>
            </a:r>
            <a:r>
              <a:rPr lang="ru-RU" sz="1200" kern="1200" dirty="0">
                <a:solidFill>
                  <a:schemeClr val="tx1"/>
                </a:solidFill>
                <a:effectLst/>
                <a:latin typeface="+mn-lt"/>
                <a:ea typeface="+mn-ea"/>
                <a:cs typeface="+mn-cs"/>
              </a:rPr>
              <a:t>, </a:t>
            </a:r>
            <a:r>
              <a:rPr lang="es-MX" sz="1200" kern="1200" dirty="0">
                <a:solidFill>
                  <a:schemeClr val="tx1"/>
                </a:solidFill>
                <a:effectLst/>
                <a:latin typeface="+mn-lt"/>
                <a:ea typeface="+mn-ea"/>
                <a:cs typeface="+mn-cs"/>
              </a:rPr>
              <a:t>porque</a:t>
            </a:r>
            <a:r>
              <a:rPr lang="ru-RU"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Los minutos felices hacen horas felices</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Las horas felices hacen días felices</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Los días felices hacen meses felices</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Los meses felices hacen años felices y …</a:t>
            </a:r>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¡Los años felices hacen una vida feliz!</a:t>
            </a:r>
            <a:endParaRPr lang="en-US" sz="1200" kern="1200" dirty="0">
              <a:solidFill>
                <a:schemeClr val="tx1"/>
              </a:solidFill>
              <a:effectLst/>
              <a:latin typeface="+mn-lt"/>
              <a:ea typeface="+mn-ea"/>
              <a:cs typeface="+mn-cs"/>
            </a:endParaRPr>
          </a:p>
          <a:p>
            <a:pPr marL="0" indent="0">
              <a:buFont typeface="Arial" charset="0"/>
              <a:buNone/>
            </a:pPr>
            <a:endParaRPr lang="en-US" sz="1200" kern="1200" dirty="0">
              <a:solidFill>
                <a:schemeClr val="tx1"/>
              </a:solidFill>
              <a:effectLst/>
              <a:latin typeface="+mn-lt"/>
              <a:ea typeface="+mn-ea"/>
              <a:cs typeface="+mn-cs"/>
            </a:endParaRPr>
          </a:p>
          <a:p>
            <a:pPr marL="0" indent="0">
              <a:buFont typeface="Arial" charset="0"/>
              <a:buNone/>
            </a:pPr>
            <a:r>
              <a:rPr lang="en-US" sz="1200" kern="1200" dirty="0">
                <a:solidFill>
                  <a:schemeClr val="tx1"/>
                </a:solidFill>
                <a:effectLst/>
                <a:latin typeface="+mn-lt"/>
                <a:ea typeface="+mn-ea"/>
                <a:cs typeface="+mn-cs"/>
              </a:rPr>
              <a:t>http://</a:t>
            </a:r>
            <a:r>
              <a:rPr lang="en-US" sz="1200" kern="1200" dirty="0" err="1">
                <a:solidFill>
                  <a:schemeClr val="tx1"/>
                </a:solidFill>
                <a:effectLst/>
                <a:latin typeface="+mn-lt"/>
                <a:ea typeface="+mn-ea"/>
                <a:cs typeface="+mn-cs"/>
              </a:rPr>
              <a:t>www.poeticexpressions.co.uk</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ThedaffodilPrinciple.htm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34</a:t>
            </a:fld>
            <a:endParaRPr lang="en-US"/>
          </a:p>
        </p:txBody>
      </p:sp>
    </p:spTree>
    <p:extLst>
      <p:ext uri="{BB962C8B-B14F-4D97-AF65-F5344CB8AC3E}">
        <p14:creationId xmlns:p14="http://schemas.microsoft.com/office/powerpoint/2010/main" val="1180792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err="1">
                <a:solidFill>
                  <a:schemeClr val="tx1"/>
                </a:solidFill>
                <a:effectLst/>
                <a:latin typeface="+mn-lt"/>
                <a:ea typeface="+mn-ea"/>
                <a:cs typeface="+mn-cs"/>
              </a:rPr>
              <a:t>Elige</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ser</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libre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200" b="1" kern="1200" dirty="0">
                <a:solidFill>
                  <a:schemeClr val="tx1"/>
                </a:solidFill>
                <a:effectLst/>
                <a:latin typeface="+mn-lt"/>
                <a:ea typeface="+mn-ea"/>
                <a:cs typeface="+mn-cs"/>
              </a:rPr>
              <a:t>“Uno de los placeres más duraderos que puedes experimentar es el sentimiento que te sobrecoge cuando genuinamente perdonas a un enemigo —ya sea que él lo sepa o no” (A. </a:t>
            </a:r>
            <a:r>
              <a:rPr lang="es-MX" sz="1200" b="1" kern="1200" dirty="0" err="1">
                <a:solidFill>
                  <a:schemeClr val="tx1"/>
                </a:solidFill>
                <a:effectLst/>
                <a:latin typeface="+mn-lt"/>
                <a:ea typeface="+mn-ea"/>
                <a:cs typeface="+mn-cs"/>
              </a:rPr>
              <a:t>Battista</a:t>
            </a:r>
            <a:r>
              <a:rPr lang="es-MX" sz="1200" b="1"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effectLst/>
                <a:latin typeface="+mn-lt"/>
                <a:ea typeface="+mn-ea"/>
                <a:cs typeface="+mn-cs"/>
              </a:rPr>
              <a:t>¿Perdonar, o no perdonar? ¡Es tu decisión! ¡Pero tu Padre celestial está listo a ayudarte a practicar la gracia divina en acción y a introducirte en el futuro como persona liberada!  </a:t>
            </a:r>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789D7DBA-3545-D948-90E4-CB491F3DA7E4}" type="slidenum">
              <a:rPr lang="en-US" smtClean="0"/>
              <a:t>35</a:t>
            </a:fld>
            <a:endParaRPr lang="en-US"/>
          </a:p>
        </p:txBody>
      </p:sp>
    </p:spTree>
    <p:extLst>
      <p:ext uri="{BB962C8B-B14F-4D97-AF65-F5344CB8AC3E}">
        <p14:creationId xmlns:p14="http://schemas.microsoft.com/office/powerpoint/2010/main" val="1448561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crucial to remember that if we are unforgiving, this harms not only the other person, it harms us. Research has shown that an unforgiving spirit can cause many health problems. On the other hand, when we forgive, we improve our own health. </a:t>
            </a:r>
          </a:p>
          <a:p>
            <a:r>
              <a:rPr lang="en-US" sz="1200" kern="1200" dirty="0">
                <a:solidFill>
                  <a:schemeClr val="tx1"/>
                </a:solidFill>
                <a:effectLst/>
                <a:latin typeface="+mn-lt"/>
                <a:ea typeface="+mn-ea"/>
                <a:cs typeface="+mn-cs"/>
              </a:rPr>
              <a:t> </a:t>
            </a:r>
          </a:p>
          <a:p>
            <a:pPr marL="171450" indent="-171450">
              <a:buFont typeface="Arial" charset="0"/>
              <a:buChar char="•"/>
            </a:pPr>
            <a:r>
              <a:rPr lang="en-US" sz="1200" kern="1200" dirty="0">
                <a:solidFill>
                  <a:schemeClr val="tx1"/>
                </a:solidFill>
                <a:effectLst/>
                <a:latin typeface="+mn-lt"/>
                <a:ea typeface="+mn-ea"/>
                <a:cs typeface="+mn-cs"/>
              </a:rPr>
              <a:t>Forgiveness brings many health benefits. It…</a:t>
            </a:r>
          </a:p>
          <a:p>
            <a:pPr marL="171450" lvl="0" indent="-171450">
              <a:buFont typeface="Arial" charset="0"/>
              <a:buChar char="•"/>
            </a:pPr>
            <a:r>
              <a:rPr lang="en-US" sz="1200" kern="1200" dirty="0">
                <a:solidFill>
                  <a:schemeClr val="tx1"/>
                </a:solidFill>
                <a:effectLst/>
                <a:latin typeface="+mn-lt"/>
                <a:ea typeface="+mn-ea"/>
                <a:cs typeface="+mn-cs"/>
              </a:rPr>
              <a:t>Lowers blood pressure</a:t>
            </a:r>
          </a:p>
          <a:p>
            <a:pPr marL="171450" lvl="0" indent="-171450">
              <a:buFont typeface="Arial" charset="0"/>
              <a:buChar char="•"/>
            </a:pPr>
            <a:r>
              <a:rPr lang="en-US" sz="1200" kern="1200" dirty="0">
                <a:solidFill>
                  <a:schemeClr val="tx1"/>
                </a:solidFill>
                <a:effectLst/>
                <a:latin typeface="+mn-lt"/>
                <a:ea typeface="+mn-ea"/>
                <a:cs typeface="+mn-cs"/>
              </a:rPr>
              <a:t>Lowers stress </a:t>
            </a:r>
          </a:p>
          <a:p>
            <a:pPr marL="171450" lvl="0" indent="-171450">
              <a:buFont typeface="Arial" charset="0"/>
              <a:buChar char="•"/>
            </a:pPr>
            <a:r>
              <a:rPr lang="en-US" sz="1200" kern="1200" dirty="0">
                <a:solidFill>
                  <a:schemeClr val="tx1"/>
                </a:solidFill>
                <a:effectLst/>
                <a:latin typeface="+mn-lt"/>
                <a:ea typeface="+mn-ea"/>
                <a:cs typeface="+mn-cs"/>
              </a:rPr>
              <a:t>Lowers level of hostility and aggressiveness</a:t>
            </a:r>
          </a:p>
          <a:p>
            <a:pPr marL="171450" lvl="0" indent="-171450">
              <a:buFont typeface="Arial" charset="0"/>
              <a:buChar char="•"/>
            </a:pPr>
            <a:r>
              <a:rPr lang="en-US" sz="1200" kern="1200" dirty="0">
                <a:solidFill>
                  <a:schemeClr val="tx1"/>
                </a:solidFill>
                <a:effectLst/>
                <a:latin typeface="+mn-lt"/>
                <a:ea typeface="+mn-ea"/>
                <a:cs typeface="+mn-cs"/>
              </a:rPr>
              <a:t>Lowers risk of alcohol and other addictions </a:t>
            </a:r>
          </a:p>
          <a:p>
            <a:pPr marL="171450" lvl="0" indent="-171450">
              <a:buFont typeface="Arial" charset="0"/>
              <a:buChar char="•"/>
            </a:pPr>
            <a:r>
              <a:rPr lang="en-US" sz="1200" kern="1200" dirty="0">
                <a:solidFill>
                  <a:schemeClr val="tx1"/>
                </a:solidFill>
                <a:effectLst/>
                <a:latin typeface="+mn-lt"/>
                <a:ea typeface="+mn-ea"/>
                <a:cs typeface="+mn-cs"/>
              </a:rPr>
              <a:t>Lowers symptoms of depression and anxiety</a:t>
            </a:r>
          </a:p>
          <a:p>
            <a:pPr marL="171450" lvl="0" indent="-171450">
              <a:buFont typeface="Arial" charset="0"/>
              <a:buChar char="•"/>
            </a:pPr>
            <a:r>
              <a:rPr lang="en-US" sz="1200" kern="1200" dirty="0">
                <a:solidFill>
                  <a:schemeClr val="tx1"/>
                </a:solidFill>
                <a:effectLst/>
                <a:latin typeface="+mn-lt"/>
                <a:ea typeface="+mn-ea"/>
                <a:cs typeface="+mn-cs"/>
              </a:rPr>
              <a:t>Lowers pain</a:t>
            </a:r>
          </a:p>
          <a:p>
            <a:pPr marL="171450" lvl="0" indent="-171450">
              <a:buFont typeface="Arial" charset="0"/>
              <a:buChar char="•"/>
            </a:pPr>
            <a:r>
              <a:rPr lang="en-US" sz="1200" kern="1200" dirty="0">
                <a:solidFill>
                  <a:schemeClr val="tx1"/>
                </a:solidFill>
                <a:effectLst/>
                <a:latin typeface="+mn-lt"/>
                <a:ea typeface="+mn-ea"/>
                <a:cs typeface="+mn-cs"/>
              </a:rPr>
              <a:t>Keeps one’s heart healthy</a:t>
            </a:r>
          </a:p>
          <a:p>
            <a:pPr marL="171450" lvl="0" indent="-171450">
              <a:buFont typeface="Arial" charset="0"/>
              <a:buChar char="•"/>
            </a:pPr>
            <a:r>
              <a:rPr lang="en-US" sz="1200" kern="1200" dirty="0">
                <a:solidFill>
                  <a:schemeClr val="tx1"/>
                </a:solidFill>
                <a:effectLst/>
                <a:latin typeface="+mn-lt"/>
                <a:ea typeface="+mn-ea"/>
                <a:cs typeface="+mn-cs"/>
              </a:rPr>
              <a:t>Helps one to recover from various illnesses</a:t>
            </a:r>
          </a:p>
          <a:p>
            <a:pPr marL="171450" lvl="0" indent="-171450">
              <a:buFont typeface="Arial" charset="0"/>
              <a:buChar char="•"/>
            </a:pPr>
            <a:r>
              <a:rPr lang="en-US" sz="1200" kern="1200" dirty="0">
                <a:solidFill>
                  <a:schemeClr val="tx1"/>
                </a:solidFill>
                <a:effectLst/>
                <a:latin typeface="+mn-lt"/>
                <a:ea typeface="+mn-ea"/>
                <a:cs typeface="+mn-cs"/>
              </a:rPr>
              <a:t>Brings emotional balance and harmony</a:t>
            </a:r>
          </a:p>
        </p:txBody>
      </p:sp>
      <p:sp>
        <p:nvSpPr>
          <p:cNvPr id="4" name="Slide Number Placeholder 3"/>
          <p:cNvSpPr>
            <a:spLocks noGrp="1"/>
          </p:cNvSpPr>
          <p:nvPr>
            <p:ph type="sldNum" sz="quarter" idx="10"/>
          </p:nvPr>
        </p:nvSpPr>
        <p:spPr/>
        <p:txBody>
          <a:bodyPr/>
          <a:lstStyle/>
          <a:p>
            <a:fld id="{789D7DBA-3545-D948-90E4-CB491F3DA7E4}" type="slidenum">
              <a:rPr lang="en-US" smtClean="0"/>
              <a:t>4</a:t>
            </a:fld>
            <a:endParaRPr lang="en-US"/>
          </a:p>
        </p:txBody>
      </p:sp>
    </p:spTree>
    <p:extLst>
      <p:ext uri="{BB962C8B-B14F-4D97-AF65-F5344CB8AC3E}">
        <p14:creationId xmlns:p14="http://schemas.microsoft.com/office/powerpoint/2010/main" val="293885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crucial to remember that if we are unforgiving, this harms not only the other person, it harms us. Research has shown that an unforgiving spirit can cause many health problems. On the other hand, when we forgive, we improve our own health. </a:t>
            </a:r>
          </a:p>
          <a:p>
            <a:r>
              <a:rPr lang="en-US" sz="1200" kern="1200" dirty="0">
                <a:solidFill>
                  <a:schemeClr val="tx1"/>
                </a:solidFill>
                <a:effectLst/>
                <a:latin typeface="+mn-lt"/>
                <a:ea typeface="+mn-ea"/>
                <a:cs typeface="+mn-cs"/>
              </a:rPr>
              <a:t> </a:t>
            </a:r>
          </a:p>
          <a:p>
            <a:pPr marL="171450" indent="-171450">
              <a:buFont typeface="Arial" charset="0"/>
              <a:buChar char="•"/>
            </a:pPr>
            <a:r>
              <a:rPr lang="en-US" sz="1200" kern="1200" dirty="0">
                <a:solidFill>
                  <a:schemeClr val="tx1"/>
                </a:solidFill>
                <a:effectLst/>
                <a:latin typeface="+mn-lt"/>
                <a:ea typeface="+mn-ea"/>
                <a:cs typeface="+mn-cs"/>
              </a:rPr>
              <a:t>Forgiveness brings many health benefits. It…</a:t>
            </a:r>
          </a:p>
          <a:p>
            <a:pPr marL="171450" lvl="0" indent="-171450">
              <a:buFont typeface="Arial" charset="0"/>
              <a:buChar char="•"/>
            </a:pPr>
            <a:r>
              <a:rPr lang="en-US" sz="1200" kern="1200" dirty="0">
                <a:solidFill>
                  <a:schemeClr val="tx1"/>
                </a:solidFill>
                <a:effectLst/>
                <a:latin typeface="+mn-lt"/>
                <a:ea typeface="+mn-ea"/>
                <a:cs typeface="+mn-cs"/>
              </a:rPr>
              <a:t>Lowers blood pressure</a:t>
            </a:r>
          </a:p>
          <a:p>
            <a:pPr marL="171450" lvl="0" indent="-171450">
              <a:buFont typeface="Arial" charset="0"/>
              <a:buChar char="•"/>
            </a:pPr>
            <a:r>
              <a:rPr lang="en-US" sz="1200" kern="1200" dirty="0">
                <a:solidFill>
                  <a:schemeClr val="tx1"/>
                </a:solidFill>
                <a:effectLst/>
                <a:latin typeface="+mn-lt"/>
                <a:ea typeface="+mn-ea"/>
                <a:cs typeface="+mn-cs"/>
              </a:rPr>
              <a:t>Lowers stress </a:t>
            </a:r>
          </a:p>
          <a:p>
            <a:pPr marL="171450" lvl="0" indent="-171450">
              <a:buFont typeface="Arial" charset="0"/>
              <a:buChar char="•"/>
            </a:pPr>
            <a:r>
              <a:rPr lang="en-US" sz="1200" kern="1200" dirty="0">
                <a:solidFill>
                  <a:schemeClr val="tx1"/>
                </a:solidFill>
                <a:effectLst/>
                <a:latin typeface="+mn-lt"/>
                <a:ea typeface="+mn-ea"/>
                <a:cs typeface="+mn-cs"/>
              </a:rPr>
              <a:t>Lowers level of hostility and aggressiveness</a:t>
            </a:r>
          </a:p>
          <a:p>
            <a:pPr marL="171450" lvl="0" indent="-171450">
              <a:buFont typeface="Arial" charset="0"/>
              <a:buChar char="•"/>
            </a:pPr>
            <a:r>
              <a:rPr lang="en-US" sz="1200" kern="1200" dirty="0">
                <a:solidFill>
                  <a:schemeClr val="tx1"/>
                </a:solidFill>
                <a:effectLst/>
                <a:latin typeface="+mn-lt"/>
                <a:ea typeface="+mn-ea"/>
                <a:cs typeface="+mn-cs"/>
              </a:rPr>
              <a:t>Lowers risk of alcohol and other addictions </a:t>
            </a:r>
          </a:p>
          <a:p>
            <a:pPr marL="171450" lvl="0" indent="-171450">
              <a:buFont typeface="Arial" charset="0"/>
              <a:buChar char="•"/>
            </a:pPr>
            <a:r>
              <a:rPr lang="en-US" sz="1200" kern="1200" dirty="0">
                <a:solidFill>
                  <a:schemeClr val="tx1"/>
                </a:solidFill>
                <a:effectLst/>
                <a:latin typeface="+mn-lt"/>
                <a:ea typeface="+mn-ea"/>
                <a:cs typeface="+mn-cs"/>
              </a:rPr>
              <a:t>Lowers symptoms of depression and anxiety</a:t>
            </a:r>
          </a:p>
          <a:p>
            <a:pPr marL="171450" lvl="0" indent="-171450">
              <a:buFont typeface="Arial" charset="0"/>
              <a:buChar char="•"/>
            </a:pPr>
            <a:r>
              <a:rPr lang="en-US" sz="1200" kern="1200" dirty="0">
                <a:solidFill>
                  <a:schemeClr val="tx1"/>
                </a:solidFill>
                <a:effectLst/>
                <a:latin typeface="+mn-lt"/>
                <a:ea typeface="+mn-ea"/>
                <a:cs typeface="+mn-cs"/>
              </a:rPr>
              <a:t>Lowers pain</a:t>
            </a:r>
          </a:p>
          <a:p>
            <a:pPr marL="171450" lvl="0" indent="-171450">
              <a:buFont typeface="Arial" charset="0"/>
              <a:buChar char="•"/>
            </a:pPr>
            <a:r>
              <a:rPr lang="en-US" sz="1200" kern="1200" dirty="0">
                <a:solidFill>
                  <a:schemeClr val="tx1"/>
                </a:solidFill>
                <a:effectLst/>
                <a:latin typeface="+mn-lt"/>
                <a:ea typeface="+mn-ea"/>
                <a:cs typeface="+mn-cs"/>
              </a:rPr>
              <a:t>Keeps one’s heart healthy</a:t>
            </a:r>
          </a:p>
          <a:p>
            <a:pPr marL="171450" lvl="0" indent="-171450">
              <a:buFont typeface="Arial" charset="0"/>
              <a:buChar char="•"/>
            </a:pPr>
            <a:r>
              <a:rPr lang="en-US" sz="1200" kern="1200" dirty="0">
                <a:solidFill>
                  <a:schemeClr val="tx1"/>
                </a:solidFill>
                <a:effectLst/>
                <a:latin typeface="+mn-lt"/>
                <a:ea typeface="+mn-ea"/>
                <a:cs typeface="+mn-cs"/>
              </a:rPr>
              <a:t>Helps one to recover from various illnesses</a:t>
            </a:r>
          </a:p>
          <a:p>
            <a:pPr marL="171450" lvl="0" indent="-171450">
              <a:buFont typeface="Arial" charset="0"/>
              <a:buChar char="•"/>
            </a:pPr>
            <a:r>
              <a:rPr lang="en-US" sz="1200" kern="1200" dirty="0">
                <a:solidFill>
                  <a:schemeClr val="tx1"/>
                </a:solidFill>
                <a:effectLst/>
                <a:latin typeface="+mn-lt"/>
                <a:ea typeface="+mn-ea"/>
                <a:cs typeface="+mn-cs"/>
              </a:rPr>
              <a:t>Brings emotional balance and harmony</a:t>
            </a:r>
          </a:p>
        </p:txBody>
      </p:sp>
      <p:sp>
        <p:nvSpPr>
          <p:cNvPr id="4" name="Slide Number Placeholder 3"/>
          <p:cNvSpPr>
            <a:spLocks noGrp="1"/>
          </p:cNvSpPr>
          <p:nvPr>
            <p:ph type="sldNum" sz="quarter" idx="10"/>
          </p:nvPr>
        </p:nvSpPr>
        <p:spPr/>
        <p:txBody>
          <a:bodyPr/>
          <a:lstStyle/>
          <a:p>
            <a:fld id="{789D7DBA-3545-D948-90E4-CB491F3DA7E4}" type="slidenum">
              <a:rPr lang="en-US" smtClean="0"/>
              <a:t>5</a:t>
            </a:fld>
            <a:endParaRPr lang="en-US"/>
          </a:p>
        </p:txBody>
      </p:sp>
    </p:spTree>
    <p:extLst>
      <p:ext uri="{BB962C8B-B14F-4D97-AF65-F5344CB8AC3E}">
        <p14:creationId xmlns:p14="http://schemas.microsoft.com/office/powerpoint/2010/main" val="293885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750" y="417513"/>
            <a:ext cx="2635250" cy="1976437"/>
          </a:xfrm>
        </p:spPr>
      </p:sp>
      <p:sp>
        <p:nvSpPr>
          <p:cNvPr id="3" name="Notes Placeholder 2"/>
          <p:cNvSpPr>
            <a:spLocks noGrp="1"/>
          </p:cNvSpPr>
          <p:nvPr>
            <p:ph type="body" idx="1"/>
          </p:nvPr>
        </p:nvSpPr>
        <p:spPr>
          <a:xfrm>
            <a:off x="685800" y="2460236"/>
            <a:ext cx="5486400" cy="3600450"/>
          </a:xfrm>
        </p:spPr>
        <p:txBody>
          <a:bodyPr/>
          <a:lstStyle/>
          <a:p>
            <a:r>
              <a:rPr lang="es-MX" sz="1200" kern="1200" dirty="0">
                <a:solidFill>
                  <a:schemeClr val="tx1"/>
                </a:solidFill>
                <a:effectLst/>
                <a:latin typeface="+mn-lt"/>
                <a:ea typeface="+mn-ea"/>
                <a:cs typeface="+mn-cs"/>
              </a:rPr>
              <a:t>Así que, las personas que practican el perdón son más felices y están más saludables que aquellas que mantienen su resentimiento y siguen llevando cuenta de sus heridas y resquemores.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Es interesante que, de acuerdo con una encuesta llevada a cabo por la Organización Gallup, en 1988, en los Estados Unidos: </a:t>
            </a:r>
          </a:p>
          <a:p>
            <a:endParaRPr lang="en-US"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94 por ciento de los encuestados dijo que era importante perdonar.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85 por ciento dijo que necesitaron algo de ayuda externa para poder ser capaces de perdonar</a:t>
            </a:r>
            <a:r>
              <a:rPr lang="en-US" sz="1200" kern="1200" dirty="0">
                <a:solidFill>
                  <a:schemeClr val="tx1"/>
                </a:solidFill>
                <a:effectLst/>
                <a:latin typeface="+mn-lt"/>
                <a:ea typeface="+mn-ea"/>
                <a:cs typeface="+mn-cs"/>
              </a:rPr>
              <a:t>Interestingly, according to one research study by Gallup Organization in 1988 in USA: </a:t>
            </a:r>
          </a:p>
          <a:p>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Probablemente las estadísticas cambian muy poco de década a década. La gente sabe que debe perdonar, pero fracasa en hacerlo; necesita a alguien que la ayude, alguien que les explique cómo perdonar. Nancy Van </a:t>
            </a:r>
            <a:r>
              <a:rPr lang="es-MX" sz="1200" kern="1200" dirty="0" err="1">
                <a:solidFill>
                  <a:schemeClr val="tx1"/>
                </a:solidFill>
                <a:effectLst/>
                <a:latin typeface="+mn-lt"/>
                <a:ea typeface="+mn-ea"/>
                <a:cs typeface="+mn-cs"/>
              </a:rPr>
              <a:t>Pelt</a:t>
            </a:r>
            <a:r>
              <a:rPr lang="es-MX" sz="1200" kern="1200" dirty="0">
                <a:solidFill>
                  <a:schemeClr val="tx1"/>
                </a:solidFill>
                <a:effectLst/>
                <a:latin typeface="+mn-lt"/>
                <a:ea typeface="+mn-ea"/>
                <a:cs typeface="+mn-cs"/>
              </a:rPr>
              <a:t> tiene al respecto una buena ilustración en su libro </a:t>
            </a:r>
            <a:r>
              <a:rPr lang="es-MX" sz="1200" i="1" kern="1200" dirty="0">
                <a:solidFill>
                  <a:schemeClr val="tx1"/>
                </a:solidFill>
                <a:effectLst/>
                <a:latin typeface="+mn-lt"/>
                <a:ea typeface="+mn-ea"/>
                <a:cs typeface="+mn-cs"/>
              </a:rPr>
              <a:t>To </a:t>
            </a:r>
            <a:r>
              <a:rPr lang="es-MX" sz="1200" i="1" kern="1200" dirty="0" err="1">
                <a:solidFill>
                  <a:schemeClr val="tx1"/>
                </a:solidFill>
                <a:effectLst/>
                <a:latin typeface="+mn-lt"/>
                <a:ea typeface="+mn-ea"/>
                <a:cs typeface="+mn-cs"/>
              </a:rPr>
              <a:t>Have</a:t>
            </a:r>
            <a:r>
              <a:rPr lang="es-MX" sz="1200" i="1" kern="1200" dirty="0">
                <a:solidFill>
                  <a:schemeClr val="tx1"/>
                </a:solidFill>
                <a:effectLst/>
                <a:latin typeface="+mn-lt"/>
                <a:ea typeface="+mn-ea"/>
                <a:cs typeface="+mn-cs"/>
              </a:rPr>
              <a:t> and to </a:t>
            </a:r>
            <a:r>
              <a:rPr lang="es-MX" sz="1200" i="1" kern="1200" dirty="0" err="1">
                <a:solidFill>
                  <a:schemeClr val="tx1"/>
                </a:solidFill>
                <a:effectLst/>
                <a:latin typeface="+mn-lt"/>
                <a:ea typeface="+mn-ea"/>
                <a:cs typeface="+mn-cs"/>
              </a:rPr>
              <a:t>Hold</a:t>
            </a:r>
            <a:r>
              <a:rPr lang="es-MX" sz="1200" i="1" kern="1200" dirty="0">
                <a:solidFill>
                  <a:schemeClr val="tx1"/>
                </a:solidFill>
                <a:effectLst/>
                <a:latin typeface="+mn-lt"/>
                <a:ea typeface="+mn-ea"/>
                <a:cs typeface="+mn-cs"/>
              </a:rPr>
              <a:t>, </a:t>
            </a:r>
            <a:r>
              <a:rPr lang="es-MX" sz="1200" kern="1200" dirty="0">
                <a:solidFill>
                  <a:schemeClr val="tx1"/>
                </a:solidFill>
                <a:effectLst/>
                <a:latin typeface="+mn-lt"/>
                <a:ea typeface="+mn-ea"/>
                <a:cs typeface="+mn-cs"/>
              </a:rPr>
              <a:t>al citar una brillante respuesta de Ann </a:t>
            </a:r>
            <a:r>
              <a:rPr lang="es-MX" sz="1200" kern="1200" dirty="0" err="1">
                <a:solidFill>
                  <a:schemeClr val="tx1"/>
                </a:solidFill>
                <a:effectLst/>
                <a:latin typeface="+mn-lt"/>
                <a:ea typeface="+mn-ea"/>
                <a:cs typeface="+mn-cs"/>
              </a:rPr>
              <a:t>Landers</a:t>
            </a:r>
            <a:r>
              <a:rPr lang="es-MX" sz="1200" kern="1200" dirty="0">
                <a:solidFill>
                  <a:schemeClr val="tx1"/>
                </a:solidFill>
                <a:effectLst/>
                <a:latin typeface="+mn-lt"/>
                <a:ea typeface="+mn-ea"/>
                <a:cs typeface="+mn-cs"/>
              </a:rPr>
              <a:t> (seudónimo de una periodista que ofrece consejos en su columna periodística). </a:t>
            </a:r>
            <a:r>
              <a:rPr lang="en-US" sz="1200" kern="1200" dirty="0">
                <a:solidFill>
                  <a:schemeClr val="tx1"/>
                </a:solidFill>
                <a:effectLst/>
                <a:latin typeface="+mn-lt"/>
                <a:ea typeface="+mn-ea"/>
                <a:cs typeface="+mn-cs"/>
              </a:rPr>
              <a:t>http://www.gutenberg.us/articles/Forgiveness</a:t>
            </a:r>
          </a:p>
          <a:p>
            <a:r>
              <a:rPr lang="es-MX"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“Querida Ann </a:t>
            </a:r>
            <a:r>
              <a:rPr lang="es-MX" sz="1200" kern="1200" dirty="0" err="1">
                <a:solidFill>
                  <a:schemeClr val="tx1"/>
                </a:solidFill>
                <a:effectLst/>
                <a:latin typeface="+mn-lt"/>
                <a:ea typeface="+mn-ea"/>
                <a:cs typeface="+mn-cs"/>
              </a:rPr>
              <a:t>Landers</a:t>
            </a:r>
            <a:r>
              <a:rPr lang="es-MX"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Debes estar hecha de piedra. Le dices a cada esposo o esposa, hija o hijo, novia, amigo o vecino que ha sido agraviado, que ‘perdone y olvide’. ¿Se te ha ocurrido alguna vez que algunas personas simplemente NO PUEDEN hacerlo? Están tan profundamente heridas, demasiado dañadas o perjudicadas. Por favor saca la cabeza fuera de la arena, o de las nubes, o de cualquier cosa donde la tengas metida y úsala para pensar con ella.  Es absurdo e ilógico esperar que simples mortales se comporten como santos.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Firmado:  NO SANTO”</a:t>
            </a:r>
          </a:p>
          <a:p>
            <a:endParaRPr lang="es-MX"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Ann </a:t>
            </a:r>
            <a:r>
              <a:rPr lang="es-MX" sz="1200" kern="1200" dirty="0" err="1">
                <a:solidFill>
                  <a:schemeClr val="tx1"/>
                </a:solidFill>
                <a:effectLst/>
                <a:latin typeface="+mn-lt"/>
                <a:ea typeface="+mn-ea"/>
                <a:cs typeface="+mn-cs"/>
              </a:rPr>
              <a:t>Landers</a:t>
            </a:r>
            <a:r>
              <a:rPr lang="es-MX" sz="1200" kern="1200" dirty="0">
                <a:solidFill>
                  <a:schemeClr val="tx1"/>
                </a:solidFill>
                <a:effectLst/>
                <a:latin typeface="+mn-lt"/>
                <a:ea typeface="+mn-ea"/>
                <a:cs typeface="+mn-cs"/>
              </a:rPr>
              <a:t> contestó lo siguiente:  </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“Muy estimado No Santo:</a:t>
            </a:r>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Para aquellos que no gustan de mi consejo de perdonar y olvidar, hay también una alternativa. No perdonen y no olviden. Mantengan vivo cada agonizante y tortuoso detalle del pasado. Hablen sobre ello. Sueñen con ello. Lloren mucho y siéntanse miserables por ustedes mismos. Pierdan peso y luzcan demacrados, de manera que sus amigos se preocupen mucho por ustedes. Fórmense una úlcera, consigan una migraña, fractúrense una pierna; cualquier cosa que pueda crearles dolor y les sirva como recordatorio de lo que ese sucio perdedor(a) les hizo. Si siguen este consejo, pueden estar seguros de que van a terminar miserables, enfermos, amargados y solos”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Nancy Van Pelt, </a:t>
            </a:r>
            <a:r>
              <a:rPr lang="en-US" sz="1200" i="1" kern="1200" dirty="0">
                <a:solidFill>
                  <a:schemeClr val="tx1"/>
                </a:solidFill>
                <a:effectLst/>
                <a:latin typeface="+mn-lt"/>
                <a:ea typeface="+mn-ea"/>
                <a:cs typeface="+mn-cs"/>
              </a:rPr>
              <a:t>To Have and to Hold: A Guide to Successful Marriage </a:t>
            </a:r>
            <a:r>
              <a:rPr lang="en-US" sz="1200" kern="1200" dirty="0">
                <a:solidFill>
                  <a:schemeClr val="tx1"/>
                </a:solidFill>
                <a:effectLst/>
                <a:latin typeface="+mn-lt"/>
                <a:ea typeface="+mn-ea"/>
                <a:cs typeface="+mn-cs"/>
              </a:rPr>
              <a:t>(Nashville, TN: Southern Publishing Association, 1980), p. 21.</a:t>
            </a:r>
          </a:p>
          <a:p>
            <a:endParaRPr lang="en-US"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789D7DBA-3545-D948-90E4-CB491F3DA7E4}" type="slidenum">
              <a:rPr lang="en-US" smtClean="0"/>
              <a:t>6</a:t>
            </a:fld>
            <a:endParaRPr lang="en-US"/>
          </a:p>
        </p:txBody>
      </p:sp>
    </p:spTree>
    <p:extLst>
      <p:ext uri="{BB962C8B-B14F-4D97-AF65-F5344CB8AC3E}">
        <p14:creationId xmlns:p14="http://schemas.microsoft.com/office/powerpoint/2010/main" val="2145097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r>
              <a:rPr lang="es-MX" sz="1200" b="1" kern="1200" dirty="0">
                <a:solidFill>
                  <a:schemeClr val="tx1"/>
                </a:solidFill>
                <a:effectLst/>
                <a:latin typeface="+mn-lt"/>
                <a:ea typeface="+mn-ea"/>
                <a:cs typeface="+mn-cs"/>
              </a:rPr>
              <a:t>¿Por qué es tan difícil perdonar?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La Madre Teresa nos dice: “Si realmente deseamos amar, debemos entonces aprender a cómo perdonar”. Pero antes de considerar la forma de cómo perdonar, veamos la razón por la que es a veces tan difícil practicar el perdón.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7</a:t>
            </a:fld>
            <a:endParaRPr lang="en-US"/>
          </a:p>
        </p:txBody>
      </p:sp>
    </p:spTree>
    <p:extLst>
      <p:ext uri="{BB962C8B-B14F-4D97-AF65-F5344CB8AC3E}">
        <p14:creationId xmlns:p14="http://schemas.microsoft.com/office/powerpoint/2010/main" val="134283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hard to forgive for several reasons:</a:t>
            </a:r>
          </a:p>
          <a:p>
            <a:r>
              <a:rPr lang="en-US" sz="1200" kern="1200" dirty="0">
                <a:solidFill>
                  <a:schemeClr val="tx1"/>
                </a:solidFill>
                <a:effectLst/>
                <a:latin typeface="+mn-lt"/>
                <a:ea typeface="+mn-ea"/>
                <a:cs typeface="+mn-cs"/>
              </a:rPr>
              <a:t> </a:t>
            </a:r>
          </a:p>
          <a:p>
            <a:pPr marL="228600" lvl="0" indent="-228600">
              <a:buFont typeface="+mj-lt"/>
              <a:buAutoNum type="arabicPeriod"/>
            </a:pPr>
            <a:r>
              <a:rPr lang="en-US" sz="1200" kern="1200" dirty="0">
                <a:solidFill>
                  <a:schemeClr val="tx1"/>
                </a:solidFill>
                <a:effectLst/>
                <a:latin typeface="+mn-lt"/>
                <a:ea typeface="+mn-ea"/>
                <a:cs typeface="+mn-cs"/>
              </a:rPr>
              <a:t>We believe some myths about forgiveness.</a:t>
            </a:r>
          </a:p>
          <a:p>
            <a:pPr marL="228600" lvl="0" indent="-228600">
              <a:buFont typeface="+mj-lt"/>
              <a:buAutoNum type="arabicPeriod"/>
            </a:pPr>
            <a:r>
              <a:rPr lang="en-US" sz="1200" kern="1200" dirty="0">
                <a:solidFill>
                  <a:schemeClr val="tx1"/>
                </a:solidFill>
                <a:effectLst/>
                <a:latin typeface="+mn-lt"/>
                <a:ea typeface="+mn-ea"/>
                <a:cs typeface="+mn-cs"/>
              </a:rPr>
              <a:t>We believe in the idea of a “just world” and want to bring justice.</a:t>
            </a:r>
          </a:p>
          <a:p>
            <a:pPr marL="228600" lvl="0" indent="-228600">
              <a:buFont typeface="+mj-lt"/>
              <a:buAutoNum type="arabicPeriod"/>
            </a:pPr>
            <a:r>
              <a:rPr lang="en-US" sz="1200" kern="1200" dirty="0">
                <a:solidFill>
                  <a:schemeClr val="tx1"/>
                </a:solidFill>
                <a:effectLst/>
                <a:latin typeface="+mn-lt"/>
                <a:ea typeface="+mn-ea"/>
                <a:cs typeface="+mn-cs"/>
              </a:rPr>
              <a:t>We don’t understand why God allowed the offense to happen and cannot accept it.</a:t>
            </a:r>
          </a:p>
          <a:p>
            <a:pPr marL="228600" lvl="0" indent="-228600">
              <a:buFont typeface="+mj-lt"/>
              <a:buAutoNum type="arabicPeriod"/>
            </a:pPr>
            <a:r>
              <a:rPr lang="en-US" sz="1200" kern="1200" dirty="0">
                <a:solidFill>
                  <a:schemeClr val="tx1"/>
                </a:solidFill>
                <a:effectLst/>
                <a:latin typeface="+mn-lt"/>
                <a:ea typeface="+mn-ea"/>
                <a:cs typeface="+mn-cs"/>
              </a:rPr>
              <a:t>We do not know the various stages of forgiveness. </a:t>
            </a:r>
          </a:p>
          <a:p>
            <a:pPr marL="228600" lvl="0" indent="-228600">
              <a:buFont typeface="+mj-lt"/>
              <a:buAutoNum type="arabicPeriod"/>
            </a:pPr>
            <a:r>
              <a:rPr lang="en-US" sz="1200" kern="1200" dirty="0">
                <a:solidFill>
                  <a:schemeClr val="tx1"/>
                </a:solidFill>
                <a:effectLst/>
                <a:latin typeface="+mn-lt"/>
                <a:ea typeface="+mn-ea"/>
                <a:cs typeface="+mn-cs"/>
              </a:rPr>
              <a:t>We do not understand the “injustice gap.”</a:t>
            </a:r>
          </a:p>
          <a:p>
            <a:pPr marL="228600" lvl="0" indent="-228600">
              <a:buFont typeface="+mj-lt"/>
              <a:buAutoNum type="arabicPeriod"/>
            </a:pPr>
            <a:r>
              <a:rPr lang="en-US" sz="1200" kern="1200" dirty="0">
                <a:solidFill>
                  <a:schemeClr val="tx1"/>
                </a:solidFill>
                <a:effectLst/>
                <a:latin typeface="+mn-lt"/>
                <a:ea typeface="+mn-ea"/>
                <a:cs typeface="+mn-cs"/>
              </a:rPr>
              <a:t>We don’t know what forgiveness is.</a:t>
            </a:r>
          </a:p>
          <a:p>
            <a:pPr marL="228600" lvl="0" indent="-228600">
              <a:buFont typeface="+mj-lt"/>
              <a:buAutoNum type="arabicPeriod"/>
            </a:pPr>
            <a:r>
              <a:rPr lang="en-US" sz="1200" kern="1200" dirty="0">
                <a:solidFill>
                  <a:schemeClr val="tx1"/>
                </a:solidFill>
                <a:effectLst/>
                <a:latin typeface="+mn-lt"/>
                <a:ea typeface="+mn-ea"/>
                <a:cs typeface="+mn-cs"/>
              </a:rPr>
              <a:t>We don’t know how to forgive.</a:t>
            </a:r>
          </a:p>
        </p:txBody>
      </p:sp>
      <p:sp>
        <p:nvSpPr>
          <p:cNvPr id="4" name="Slide Number Placeholder 3"/>
          <p:cNvSpPr>
            <a:spLocks noGrp="1"/>
          </p:cNvSpPr>
          <p:nvPr>
            <p:ph type="sldNum" sz="quarter" idx="10"/>
          </p:nvPr>
        </p:nvSpPr>
        <p:spPr/>
        <p:txBody>
          <a:bodyPr/>
          <a:lstStyle/>
          <a:p>
            <a:fld id="{789D7DBA-3545-D948-90E4-CB491F3DA7E4}" type="slidenum">
              <a:rPr lang="en-US" smtClean="0"/>
              <a:t>8</a:t>
            </a:fld>
            <a:endParaRPr lang="en-US"/>
          </a:p>
        </p:txBody>
      </p:sp>
    </p:spTree>
    <p:extLst>
      <p:ext uri="{BB962C8B-B14F-4D97-AF65-F5344CB8AC3E}">
        <p14:creationId xmlns:p14="http://schemas.microsoft.com/office/powerpoint/2010/main" val="1777756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hard to forgive for several reasons:</a:t>
            </a:r>
          </a:p>
          <a:p>
            <a:r>
              <a:rPr lang="en-US" sz="1200" kern="1200" dirty="0">
                <a:solidFill>
                  <a:schemeClr val="tx1"/>
                </a:solidFill>
                <a:effectLst/>
                <a:latin typeface="+mn-lt"/>
                <a:ea typeface="+mn-ea"/>
                <a:cs typeface="+mn-cs"/>
              </a:rPr>
              <a:t> </a:t>
            </a:r>
          </a:p>
          <a:p>
            <a:pPr marL="228600" lvl="0" indent="-228600">
              <a:buFont typeface="+mj-lt"/>
              <a:buAutoNum type="arabicPeriod"/>
            </a:pPr>
            <a:r>
              <a:rPr lang="en-US" sz="1200" kern="1200" dirty="0">
                <a:solidFill>
                  <a:schemeClr val="tx1"/>
                </a:solidFill>
                <a:effectLst/>
                <a:latin typeface="+mn-lt"/>
                <a:ea typeface="+mn-ea"/>
                <a:cs typeface="+mn-cs"/>
              </a:rPr>
              <a:t>We believe some myths about forgiveness.</a:t>
            </a:r>
          </a:p>
          <a:p>
            <a:pPr marL="228600" lvl="0" indent="-228600">
              <a:buFont typeface="+mj-lt"/>
              <a:buAutoNum type="arabicPeriod"/>
            </a:pPr>
            <a:r>
              <a:rPr lang="en-US" sz="1200" kern="1200" dirty="0">
                <a:solidFill>
                  <a:schemeClr val="tx1"/>
                </a:solidFill>
                <a:effectLst/>
                <a:latin typeface="+mn-lt"/>
                <a:ea typeface="+mn-ea"/>
                <a:cs typeface="+mn-cs"/>
              </a:rPr>
              <a:t>We believe in the idea of a “just world” and want to bring justice.</a:t>
            </a:r>
          </a:p>
          <a:p>
            <a:pPr marL="228600" lvl="0" indent="-228600">
              <a:buFont typeface="+mj-lt"/>
              <a:buAutoNum type="arabicPeriod"/>
            </a:pPr>
            <a:r>
              <a:rPr lang="en-US" sz="1200" kern="1200" dirty="0">
                <a:solidFill>
                  <a:schemeClr val="tx1"/>
                </a:solidFill>
                <a:effectLst/>
                <a:latin typeface="+mn-lt"/>
                <a:ea typeface="+mn-ea"/>
                <a:cs typeface="+mn-cs"/>
              </a:rPr>
              <a:t>We don’t understand why God allowed the offense to happen and cannot accept it.</a:t>
            </a:r>
          </a:p>
          <a:p>
            <a:pPr marL="228600" lvl="0" indent="-228600">
              <a:buFont typeface="+mj-lt"/>
              <a:buAutoNum type="arabicPeriod"/>
            </a:pPr>
            <a:r>
              <a:rPr lang="en-US" sz="1200" kern="1200" dirty="0">
                <a:solidFill>
                  <a:schemeClr val="tx1"/>
                </a:solidFill>
                <a:effectLst/>
                <a:latin typeface="+mn-lt"/>
                <a:ea typeface="+mn-ea"/>
                <a:cs typeface="+mn-cs"/>
              </a:rPr>
              <a:t>We do not know the various stages of forgiveness. </a:t>
            </a:r>
          </a:p>
          <a:p>
            <a:pPr marL="228600" lvl="0" indent="-228600">
              <a:buFont typeface="+mj-lt"/>
              <a:buAutoNum type="arabicPeriod"/>
            </a:pPr>
            <a:r>
              <a:rPr lang="en-US" sz="1200" kern="1200" dirty="0">
                <a:solidFill>
                  <a:schemeClr val="tx1"/>
                </a:solidFill>
                <a:effectLst/>
                <a:latin typeface="+mn-lt"/>
                <a:ea typeface="+mn-ea"/>
                <a:cs typeface="+mn-cs"/>
              </a:rPr>
              <a:t>We do not understand the “injustice gap.”</a:t>
            </a:r>
          </a:p>
          <a:p>
            <a:pPr marL="228600" lvl="0" indent="-228600">
              <a:buFont typeface="+mj-lt"/>
              <a:buAutoNum type="arabicPeriod"/>
            </a:pPr>
            <a:r>
              <a:rPr lang="en-US" sz="1200" kern="1200" dirty="0">
                <a:solidFill>
                  <a:schemeClr val="tx1"/>
                </a:solidFill>
                <a:effectLst/>
                <a:latin typeface="+mn-lt"/>
                <a:ea typeface="+mn-ea"/>
                <a:cs typeface="+mn-cs"/>
              </a:rPr>
              <a:t>We don’t know what forgiveness is.</a:t>
            </a:r>
          </a:p>
          <a:p>
            <a:pPr marL="228600" lvl="0" indent="-228600">
              <a:buFont typeface="+mj-lt"/>
              <a:buAutoNum type="arabicPeriod"/>
            </a:pPr>
            <a:r>
              <a:rPr lang="en-US" sz="1200" kern="1200" dirty="0">
                <a:solidFill>
                  <a:schemeClr val="tx1"/>
                </a:solidFill>
                <a:effectLst/>
                <a:latin typeface="+mn-lt"/>
                <a:ea typeface="+mn-ea"/>
                <a:cs typeface="+mn-cs"/>
              </a:rPr>
              <a:t>We don’t know how to forgive.</a:t>
            </a:r>
          </a:p>
        </p:txBody>
      </p:sp>
      <p:sp>
        <p:nvSpPr>
          <p:cNvPr id="4" name="Slide Number Placeholder 3"/>
          <p:cNvSpPr>
            <a:spLocks noGrp="1"/>
          </p:cNvSpPr>
          <p:nvPr>
            <p:ph type="sldNum" sz="quarter" idx="10"/>
          </p:nvPr>
        </p:nvSpPr>
        <p:spPr/>
        <p:txBody>
          <a:bodyPr/>
          <a:lstStyle/>
          <a:p>
            <a:fld id="{789D7DBA-3545-D948-90E4-CB491F3DA7E4}" type="slidenum">
              <a:rPr lang="en-US" smtClean="0"/>
              <a:t>9</a:t>
            </a:fld>
            <a:endParaRPr lang="en-US"/>
          </a:p>
        </p:txBody>
      </p:sp>
    </p:spTree>
    <p:extLst>
      <p:ext uri="{BB962C8B-B14F-4D97-AF65-F5344CB8AC3E}">
        <p14:creationId xmlns:p14="http://schemas.microsoft.com/office/powerpoint/2010/main" val="17777566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cstate="email">
              <a:alphaModFix amt="45000"/>
              <a:duotone>
                <a:schemeClr val="accent1">
                  <a:shade val="45000"/>
                  <a:satMod val="135000"/>
                </a:schemeClr>
                <a:prstClr val="white"/>
              </a:duotone>
              <a:extLst>
                <a:ext uri="{28A0092B-C50C-407E-A947-70E740481C1C}">
                  <a14:useLocalDpi xmlns:a14="http://schemas.microsoft.com/office/drawing/2010/main"/>
                </a:ext>
              </a:extLst>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1E3D4BF8-BC6F-1046-9B62-A17D40CCEF50}" type="datetimeFigureOut">
              <a:rPr lang="en-US" smtClean="0"/>
              <a:t>3/16/2016</a:t>
            </a:fld>
            <a:endParaRPr lang="en-US"/>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8EB79F92-0670-CE4A-BF23-2A36C7C0EA0F}" type="slidenum">
              <a:rPr lang="en-US" smtClean="0"/>
              <a:t>‹#›</a:t>
            </a:fld>
            <a:endParaRPr lang="en-US"/>
          </a:p>
        </p:txBody>
      </p:sp>
    </p:spTree>
    <p:extLst>
      <p:ext uri="{BB962C8B-B14F-4D97-AF65-F5344CB8AC3E}">
        <p14:creationId xmlns:p14="http://schemas.microsoft.com/office/powerpoint/2010/main" val="76636446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3D4BF8-BC6F-1046-9B62-A17D40CCEF50}"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1971846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3D4BF8-BC6F-1046-9B62-A17D40CCEF50}"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85517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3D4BF8-BC6F-1046-9B62-A17D40CCEF50}" type="datetimeFigureOut">
              <a:rPr lang="en-US" smtClean="0"/>
              <a:t>3/16/2016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182806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cstate="email">
              <a:alphaModFix amt="45000"/>
              <a:duotone>
                <a:schemeClr val="accent2">
                  <a:shade val="45000"/>
                  <a:satMod val="135000"/>
                </a:schemeClr>
                <a:prstClr val="white"/>
              </a:duotone>
              <a:extLst>
                <a:ext uri="{28A0092B-C50C-407E-A947-70E740481C1C}">
                  <a14:useLocalDpi xmlns:a14="http://schemas.microsoft.com/office/drawing/2010/main"/>
                </a:ext>
              </a:extLst>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1E3D4BF8-BC6F-1046-9B62-A17D40CCEF50}" type="datetimeFigureOut">
              <a:rPr lang="en-US" smtClean="0"/>
              <a:t>3/16/2016</a:t>
            </a:fld>
            <a:endParaRPr lang="en-US"/>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6453378" y="5211060"/>
            <a:ext cx="1584198" cy="228600"/>
          </a:xfrm>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23937954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3D4BF8-BC6F-1046-9B62-A17D40CCEF50}"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101517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3D4BF8-BC6F-1046-9B62-A17D40CCEF50}" type="datetimeFigureOut">
              <a:rPr lang="en-US" smtClean="0"/>
              <a:t>3/16/2016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298700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3D4BF8-BC6F-1046-9B62-A17D40CCEF50}" type="datetimeFigureOut">
              <a:rPr lang="en-US" smtClean="0"/>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158449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D4BF8-BC6F-1046-9B62-A17D40CCEF50}" type="datetimeFigureOut">
              <a:rPr lang="en-US" smtClean="0"/>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174230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E3D4BF8-BC6F-1046-9B62-A17D40CCEF50}" type="datetimeFigureOut">
              <a:rPr lang="en-US" smtClean="0"/>
              <a:t>3/16/2016</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8EB79F92-0670-CE4A-BF23-2A36C7C0EA0F}" type="slidenum">
              <a:rPr lang="en-US" smtClean="0"/>
              <a:t>‹#›</a:t>
            </a:fld>
            <a:endParaRPr lang="en-US"/>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617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E3D4BF8-BC6F-1046-9B62-A17D40CCEF50}" type="datetimeFigureOut">
              <a:rPr lang="en-US" smtClean="0"/>
              <a:t>3/16/2016</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8EB79F92-0670-CE4A-BF23-2A36C7C0EA0F}" type="slidenum">
              <a:rPr lang="en-US" smtClean="0"/>
              <a:t>‹#›</a:t>
            </a:fld>
            <a:endParaRPr lang="en-US"/>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2519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1E3D4BF8-BC6F-1046-9B62-A17D40CCEF50}" type="datetimeFigureOut">
              <a:rPr lang="en-US" smtClean="0"/>
              <a:t>3/16/2016</a:t>
            </a:fld>
            <a:endParaRPr lang="en-US"/>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8EB79F92-0670-CE4A-BF23-2A36C7C0EA0F}" type="slidenum">
              <a:rPr lang="en-US" smtClean="0"/>
              <a:t>‹#›</a:t>
            </a:fld>
            <a:endParaRPr lang="en-US"/>
          </a:p>
        </p:txBody>
      </p:sp>
    </p:spTree>
    <p:extLst>
      <p:ext uri="{BB962C8B-B14F-4D97-AF65-F5344CB8AC3E}">
        <p14:creationId xmlns:p14="http://schemas.microsoft.com/office/powerpoint/2010/main" val="12063520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O" dirty="0" err="1" smtClean="0">
                <a:solidFill>
                  <a:schemeClr val="accent1">
                    <a:lumMod val="50000"/>
                  </a:schemeClr>
                </a:solidFill>
                <a:latin typeface="+mn-lt"/>
                <a:ea typeface="Cooper Black" charset="0"/>
                <a:cs typeface="Cooper Black" charset="0"/>
              </a:rPr>
              <a:t>PoDEr</a:t>
            </a:r>
            <a:r>
              <a:rPr lang="es-CO" dirty="0" smtClean="0">
                <a:latin typeface="+mn-lt"/>
              </a:rPr>
              <a:t> </a:t>
            </a:r>
            <a:r>
              <a:rPr lang="es-CO" i="1" cap="none" dirty="0" smtClean="0">
                <a:latin typeface="Palatino" charset="0"/>
                <a:ea typeface="Palatino" charset="0"/>
                <a:cs typeface="Palatino" charset="0"/>
              </a:rPr>
              <a:t>para  </a:t>
            </a:r>
            <a:r>
              <a:rPr lang="es-CO" b="1" dirty="0" smtClean="0">
                <a:solidFill>
                  <a:schemeClr val="accent1">
                    <a:lumMod val="50000"/>
                  </a:schemeClr>
                </a:solidFill>
                <a:latin typeface="+mn-lt"/>
                <a:ea typeface="Trajan Pro" charset="0"/>
                <a:cs typeface="Trajan Pro" charset="0"/>
              </a:rPr>
              <a:t>PERDONAR</a:t>
            </a:r>
            <a:endParaRPr lang="es-CO" b="1" dirty="0">
              <a:solidFill>
                <a:schemeClr val="accent1">
                  <a:lumMod val="50000"/>
                </a:schemeClr>
              </a:solidFill>
              <a:latin typeface="+mn-lt"/>
              <a:ea typeface="Trajan Pro" charset="0"/>
              <a:cs typeface="Trajan Pro" charset="0"/>
            </a:endParaRPr>
          </a:p>
        </p:txBody>
      </p:sp>
      <p:sp>
        <p:nvSpPr>
          <p:cNvPr id="4" name="Subtitle 2"/>
          <p:cNvSpPr>
            <a:spLocks noGrp="1"/>
          </p:cNvSpPr>
          <p:nvPr>
            <p:ph type="subTitle" idx="1"/>
          </p:nvPr>
        </p:nvSpPr>
        <p:spPr>
          <a:xfrm>
            <a:off x="1171575" y="4148255"/>
            <a:ext cx="6803136" cy="533808"/>
          </a:xfrm>
        </p:spPr>
        <p:txBody>
          <a:bodyPr>
            <a:noAutofit/>
          </a:bodyPr>
          <a:lstStyle/>
          <a:p>
            <a:r>
              <a:rPr lang="es-CO" sz="1600" i="1" dirty="0" smtClean="0">
                <a:solidFill>
                  <a:schemeClr val="accent1">
                    <a:lumMod val="75000"/>
                  </a:schemeClr>
                </a:solidFill>
                <a:latin typeface="Palatino" charset="0"/>
                <a:ea typeface="Palatino" charset="0"/>
                <a:cs typeface="Palatino" charset="0"/>
              </a:rPr>
              <a:t>Por </a:t>
            </a:r>
            <a:r>
              <a:rPr lang="es-CO" sz="1600" i="1" dirty="0" err="1" smtClean="0">
                <a:solidFill>
                  <a:schemeClr val="accent1">
                    <a:lumMod val="75000"/>
                  </a:schemeClr>
                </a:solidFill>
                <a:latin typeface="Palatino" charset="0"/>
                <a:ea typeface="Palatino" charset="0"/>
                <a:cs typeface="Palatino" charset="0"/>
              </a:rPr>
              <a:t>Galina</a:t>
            </a:r>
            <a:r>
              <a:rPr lang="es-CO" sz="1600" i="1" dirty="0" smtClean="0">
                <a:solidFill>
                  <a:schemeClr val="accent1">
                    <a:lumMod val="75000"/>
                  </a:schemeClr>
                </a:solidFill>
                <a:latin typeface="Palatino" charset="0"/>
                <a:ea typeface="Palatino" charset="0"/>
                <a:cs typeface="Palatino" charset="0"/>
              </a:rPr>
              <a:t> </a:t>
            </a:r>
            <a:r>
              <a:rPr lang="es-CO" sz="1600" i="1" dirty="0" err="1" smtClean="0">
                <a:solidFill>
                  <a:schemeClr val="accent1">
                    <a:lumMod val="75000"/>
                  </a:schemeClr>
                </a:solidFill>
                <a:latin typeface="Palatino" charset="0"/>
                <a:ea typeface="Palatino" charset="0"/>
                <a:cs typeface="Palatino" charset="0"/>
              </a:rPr>
              <a:t>Stele</a:t>
            </a:r>
            <a:r>
              <a:rPr lang="es-CO" sz="1600" i="1" dirty="0" smtClean="0">
                <a:solidFill>
                  <a:schemeClr val="accent1">
                    <a:lumMod val="75000"/>
                  </a:schemeClr>
                </a:solidFill>
                <a:latin typeface="Palatino" charset="0"/>
                <a:ea typeface="Palatino" charset="0"/>
                <a:cs typeface="Palatino" charset="0"/>
              </a:rPr>
              <a:t>, </a:t>
            </a:r>
            <a:r>
              <a:rPr lang="es-CO" sz="1600" i="1" dirty="0" err="1" smtClean="0">
                <a:solidFill>
                  <a:schemeClr val="accent1">
                    <a:lumMod val="75000"/>
                  </a:schemeClr>
                </a:solidFill>
                <a:latin typeface="Palatino" charset="0"/>
                <a:ea typeface="Palatino" charset="0"/>
                <a:cs typeface="Palatino" charset="0"/>
              </a:rPr>
              <a:t>D.Min</a:t>
            </a:r>
            <a:r>
              <a:rPr lang="es-CO" sz="1600" i="1" dirty="0" smtClean="0">
                <a:solidFill>
                  <a:schemeClr val="accent1">
                    <a:lumMod val="75000"/>
                  </a:schemeClr>
                </a:solidFill>
                <a:latin typeface="Palatino" charset="0"/>
                <a:ea typeface="Palatino" charset="0"/>
                <a:cs typeface="Palatino" charset="0"/>
              </a:rPr>
              <a:t>.</a:t>
            </a:r>
          </a:p>
          <a:p>
            <a:endParaRPr lang="en-US" sz="1600" i="1" dirty="0">
              <a:solidFill>
                <a:schemeClr val="accent1">
                  <a:lumMod val="75000"/>
                </a:schemeClr>
              </a:solidFill>
              <a:latin typeface="Palatino" charset="0"/>
              <a:ea typeface="Palatino" charset="0"/>
              <a:cs typeface="Palatino" charset="0"/>
            </a:endParaRPr>
          </a:p>
          <a:p>
            <a:endParaRPr lang="en-US" sz="1600" dirty="0">
              <a:solidFill>
                <a:srgbClr val="002060"/>
              </a:solidFill>
            </a:endParaRPr>
          </a:p>
          <a:p>
            <a:r>
              <a:rPr lang="es-CO" sz="1800" b="1" spc="300" dirty="0" smtClean="0">
                <a:solidFill>
                  <a:schemeClr val="tx2">
                    <a:lumMod val="75000"/>
                  </a:schemeClr>
                </a:solidFill>
                <a:latin typeface="Trajan Pro" charset="0"/>
                <a:ea typeface="Trajan Pro" charset="0"/>
                <a:cs typeface="Trajan Pro" charset="0"/>
              </a:rPr>
              <a:t>Asociación General </a:t>
            </a:r>
          </a:p>
          <a:p>
            <a:r>
              <a:rPr lang="es-CO" sz="1600" b="1" spc="300" dirty="0" smtClean="0">
                <a:solidFill>
                  <a:schemeClr val="tx2">
                    <a:lumMod val="75000"/>
                  </a:schemeClr>
                </a:solidFill>
                <a:latin typeface="Trajan Pro" charset="0"/>
                <a:ea typeface="Trajan Pro" charset="0"/>
                <a:cs typeface="Trajan Pro" charset="0"/>
              </a:rPr>
              <a:t>Día de Énfasis de Ministerio de la Mujer 2016</a:t>
            </a:r>
            <a:endParaRPr lang="es-CO" sz="1600" b="1" spc="300" dirty="0">
              <a:solidFill>
                <a:schemeClr val="tx2">
                  <a:lumMod val="75000"/>
                </a:schemeClr>
              </a:solidFill>
              <a:latin typeface="Trajan Pro" charset="0"/>
              <a:ea typeface="Trajan Pro" charset="0"/>
              <a:cs typeface="Trajan Pro" charset="0"/>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98105" y="4483809"/>
            <a:ext cx="789886" cy="553060"/>
          </a:xfrm>
          <a:prstGeom prst="rect">
            <a:avLst/>
          </a:prstGeom>
        </p:spPr>
      </p:pic>
    </p:spTree>
    <p:extLst>
      <p:ext uri="{BB962C8B-B14F-4D97-AF65-F5344CB8AC3E}">
        <p14:creationId xmlns:p14="http://schemas.microsoft.com/office/powerpoint/2010/main" val="1882800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1073911"/>
          </a:xfrm>
        </p:spPr>
        <p:txBody>
          <a:bodyPr>
            <a:normAutofit/>
          </a:bodyPr>
          <a:lstStyle/>
          <a:p>
            <a:r>
              <a:rPr lang="es-CO" sz="3600" b="1" dirty="0" smtClean="0">
                <a:solidFill>
                  <a:schemeClr val="accent1">
                    <a:lumMod val="75000"/>
                  </a:schemeClr>
                </a:solidFill>
              </a:rPr>
              <a:t>Es </a:t>
            </a:r>
            <a:r>
              <a:rPr lang="es-CO" sz="3600" b="1" i="1" dirty="0" smtClean="0">
                <a:solidFill>
                  <a:schemeClr val="bg2">
                    <a:lumMod val="25000"/>
                  </a:schemeClr>
                </a:solidFill>
                <a:latin typeface="Palatino Linotype" charset="0"/>
                <a:ea typeface="Palatino Linotype" charset="0"/>
                <a:cs typeface="Palatino Linotype" charset="0"/>
              </a:rPr>
              <a:t>difícil perdonar </a:t>
            </a:r>
            <a:r>
              <a:rPr lang="es-CO" sz="3600" b="1" dirty="0" smtClean="0">
                <a:solidFill>
                  <a:schemeClr val="accent1">
                    <a:lumMod val="75000"/>
                  </a:schemeClr>
                </a:solidFill>
              </a:rPr>
              <a:t>porque:</a:t>
            </a:r>
            <a:endParaRPr lang="es-CO" sz="3600" b="1" dirty="0">
              <a:solidFill>
                <a:schemeClr val="accent1">
                  <a:lumMod val="75000"/>
                </a:schemeClr>
              </a:solidFill>
            </a:endParaRPr>
          </a:p>
        </p:txBody>
      </p:sp>
      <p:sp>
        <p:nvSpPr>
          <p:cNvPr id="3" name="Content Placeholder 2"/>
          <p:cNvSpPr>
            <a:spLocks noGrp="1"/>
          </p:cNvSpPr>
          <p:nvPr>
            <p:ph idx="1"/>
          </p:nvPr>
        </p:nvSpPr>
        <p:spPr>
          <a:xfrm>
            <a:off x="530802" y="1880097"/>
            <a:ext cx="8003598" cy="4653588"/>
          </a:xfrm>
        </p:spPr>
        <p:txBody>
          <a:bodyPr>
            <a:noAutofit/>
          </a:bodyPr>
          <a:lstStyle/>
          <a:p>
            <a:pPr marL="0" indent="0">
              <a:buNone/>
            </a:pPr>
            <a:r>
              <a:rPr lang="es-CO" sz="2800" b="1" dirty="0" smtClean="0">
                <a:solidFill>
                  <a:schemeClr val="bg2">
                    <a:lumMod val="50000"/>
                  </a:schemeClr>
                </a:solidFill>
              </a:rPr>
              <a:t>1.  CREEMOS EN ALGUNOS MITOS ACERCA DEL PERDÓN.</a:t>
            </a:r>
          </a:p>
          <a:p>
            <a:pPr marL="0" indent="0">
              <a:buNone/>
            </a:pPr>
            <a:r>
              <a:rPr lang="es-CO" sz="2800" b="1" dirty="0" smtClean="0"/>
              <a:t>MITOS – Perdonar significa:</a:t>
            </a:r>
          </a:p>
          <a:p>
            <a:pPr lvl="0"/>
            <a:r>
              <a:rPr lang="es-CO" sz="2800" dirty="0" smtClean="0"/>
              <a:t>Anular el mal o el daño que ha sido hecho.   </a:t>
            </a:r>
          </a:p>
          <a:p>
            <a:pPr lvl="0"/>
            <a:r>
              <a:rPr lang="es-CO" sz="2800" dirty="0" smtClean="0"/>
              <a:t>Olvidar y nunca recordarlo más. </a:t>
            </a:r>
          </a:p>
          <a:p>
            <a:pPr lvl="0"/>
            <a:r>
              <a:rPr lang="es-CO" sz="2800" dirty="0" smtClean="0"/>
              <a:t>Decir que la ofensa no era importante.</a:t>
            </a:r>
          </a:p>
          <a:p>
            <a:pPr lvl="0"/>
            <a:r>
              <a:rPr lang="es-CO" sz="2800" dirty="0" smtClean="0"/>
              <a:t>Permitirle a alguien hacer la misma cosa otra vez. </a:t>
            </a:r>
          </a:p>
          <a:p>
            <a:pPr lvl="0"/>
            <a:r>
              <a:rPr lang="es-CO" sz="2800" dirty="0" smtClean="0"/>
              <a:t>Pensar que no habrá consecuencias.</a:t>
            </a: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270203" y="192504"/>
            <a:ext cx="1491981" cy="1929601"/>
          </a:xfrm>
          <a:prstGeom prst="rect">
            <a:avLst/>
          </a:prstGeom>
          <a:ln>
            <a:noFill/>
          </a:ln>
          <a:effectLst>
            <a:softEdge rad="112500"/>
          </a:effectLst>
        </p:spPr>
      </p:pic>
    </p:spTree>
    <p:extLst>
      <p:ext uri="{BB962C8B-B14F-4D97-AF65-F5344CB8AC3E}">
        <p14:creationId xmlns:p14="http://schemas.microsoft.com/office/powerpoint/2010/main" val="425758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1089953"/>
          </a:xfrm>
        </p:spPr>
        <p:txBody>
          <a:bodyPr/>
          <a:lstStyle/>
          <a:p>
            <a:r>
              <a:rPr lang="es-CO" b="1" dirty="0" smtClean="0">
                <a:solidFill>
                  <a:schemeClr val="accent1">
                    <a:lumMod val="75000"/>
                  </a:schemeClr>
                </a:solidFill>
              </a:rPr>
              <a:t>La </a:t>
            </a:r>
            <a:r>
              <a:rPr lang="es-CO" b="1" i="1" dirty="0" smtClean="0">
                <a:solidFill>
                  <a:schemeClr val="bg2">
                    <a:lumMod val="50000"/>
                  </a:schemeClr>
                </a:solidFill>
                <a:latin typeface="Palatino Linotype" charset="0"/>
                <a:ea typeface="Palatino Linotype" charset="0"/>
                <a:cs typeface="Palatino Linotype" charset="0"/>
              </a:rPr>
              <a:t>verdad</a:t>
            </a:r>
            <a:r>
              <a:rPr lang="es-CO" b="1" dirty="0" smtClean="0">
                <a:solidFill>
                  <a:schemeClr val="accent1">
                    <a:lumMod val="75000"/>
                  </a:schemeClr>
                </a:solidFill>
              </a:rPr>
              <a:t> acerca del </a:t>
            </a:r>
            <a:r>
              <a:rPr lang="es-CO" b="1" i="1" dirty="0" smtClean="0">
                <a:solidFill>
                  <a:schemeClr val="bg2">
                    <a:lumMod val="50000"/>
                  </a:schemeClr>
                </a:solidFill>
                <a:latin typeface="Palatino Linotype" charset="0"/>
                <a:ea typeface="Palatino Linotype" charset="0"/>
                <a:cs typeface="Palatino Linotype" charset="0"/>
              </a:rPr>
              <a:t>perdón</a:t>
            </a:r>
            <a:endParaRPr lang="es-CO" b="1" i="1" dirty="0">
              <a:solidFill>
                <a:schemeClr val="bg2">
                  <a:lumMod val="50000"/>
                </a:schemeClr>
              </a:solidFill>
              <a:latin typeface="Palatino Linotype" charset="0"/>
              <a:ea typeface="Palatino Linotype" charset="0"/>
              <a:cs typeface="Palatino Linotype" charset="0"/>
            </a:endParaRPr>
          </a:p>
        </p:txBody>
      </p:sp>
      <p:sp>
        <p:nvSpPr>
          <p:cNvPr id="3" name="Content Placeholder 2"/>
          <p:cNvSpPr>
            <a:spLocks noGrp="1"/>
          </p:cNvSpPr>
          <p:nvPr>
            <p:ph idx="1"/>
          </p:nvPr>
        </p:nvSpPr>
        <p:spPr>
          <a:xfrm>
            <a:off x="731519" y="2103120"/>
            <a:ext cx="7453475" cy="3931920"/>
          </a:xfrm>
        </p:spPr>
        <p:txBody>
          <a:bodyPr>
            <a:noAutofit/>
          </a:bodyPr>
          <a:lstStyle/>
          <a:p>
            <a:pPr marL="0" indent="0">
              <a:buNone/>
            </a:pPr>
            <a:r>
              <a:rPr lang="es-CO" sz="3200" b="1" dirty="0" smtClean="0"/>
              <a:t>Lo que no es el perdón: </a:t>
            </a:r>
          </a:p>
          <a:p>
            <a:pPr lvl="0"/>
            <a:r>
              <a:rPr lang="es-CO" sz="2800" dirty="0" smtClean="0"/>
              <a:t>No es una luz verde para repetir la misma ofensa. </a:t>
            </a:r>
          </a:p>
          <a:p>
            <a:pPr lvl="0"/>
            <a:r>
              <a:rPr lang="es-CO" sz="2800" dirty="0" smtClean="0"/>
              <a:t>No es amnistía.</a:t>
            </a:r>
          </a:p>
          <a:p>
            <a:pPr lvl="0"/>
            <a:r>
              <a:rPr lang="es-CO" sz="2800" dirty="0" smtClean="0"/>
              <a:t>No es amnesia. </a:t>
            </a:r>
          </a:p>
          <a:p>
            <a:pPr lvl="0"/>
            <a:r>
              <a:rPr lang="es-CO" sz="2800" dirty="0" smtClean="0"/>
              <a:t>No es una negación del daño o perjuicio hecho. </a:t>
            </a:r>
            <a:endParaRPr lang="es-CO" sz="3200" b="1" dirty="0">
              <a:solidFill>
                <a:schemeClr val="accent1">
                  <a:lumMod val="75000"/>
                </a:schemeClr>
              </a:solidFill>
            </a:endParaRPr>
          </a:p>
        </p:txBody>
      </p:sp>
    </p:spTree>
    <p:extLst>
      <p:ext uri="{BB962C8B-B14F-4D97-AF65-F5344CB8AC3E}">
        <p14:creationId xmlns:p14="http://schemas.microsoft.com/office/powerpoint/2010/main" val="1527186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1089953"/>
          </a:xfrm>
        </p:spPr>
        <p:txBody>
          <a:bodyPr/>
          <a:lstStyle/>
          <a:p>
            <a:r>
              <a:rPr lang="es-CO" b="1" dirty="0" smtClean="0">
                <a:solidFill>
                  <a:schemeClr val="accent1">
                    <a:lumMod val="75000"/>
                  </a:schemeClr>
                </a:solidFill>
              </a:rPr>
              <a:t>La </a:t>
            </a:r>
            <a:r>
              <a:rPr lang="es-CO" b="1" i="1" dirty="0" smtClean="0">
                <a:solidFill>
                  <a:schemeClr val="bg2">
                    <a:lumMod val="50000"/>
                  </a:schemeClr>
                </a:solidFill>
                <a:latin typeface="Palatino Linotype" charset="0"/>
                <a:ea typeface="Palatino Linotype" charset="0"/>
                <a:cs typeface="Palatino Linotype" charset="0"/>
              </a:rPr>
              <a:t>verdad</a:t>
            </a:r>
            <a:r>
              <a:rPr lang="es-CO" b="1" dirty="0" smtClean="0">
                <a:solidFill>
                  <a:schemeClr val="accent1">
                    <a:lumMod val="75000"/>
                  </a:schemeClr>
                </a:solidFill>
              </a:rPr>
              <a:t> acerca del </a:t>
            </a:r>
            <a:r>
              <a:rPr lang="es-CO" b="1" i="1" dirty="0" smtClean="0">
                <a:solidFill>
                  <a:schemeClr val="bg2">
                    <a:lumMod val="50000"/>
                  </a:schemeClr>
                </a:solidFill>
                <a:latin typeface="Palatino Linotype" charset="0"/>
                <a:ea typeface="Palatino Linotype" charset="0"/>
                <a:cs typeface="Palatino Linotype" charset="0"/>
              </a:rPr>
              <a:t>perdón</a:t>
            </a:r>
            <a:endParaRPr lang="es-CO" b="1" i="1" dirty="0">
              <a:solidFill>
                <a:schemeClr val="bg2">
                  <a:lumMod val="50000"/>
                </a:schemeClr>
              </a:solidFill>
              <a:latin typeface="Palatino Linotype" charset="0"/>
              <a:ea typeface="Palatino Linotype" charset="0"/>
              <a:cs typeface="Palatino Linotype" charset="0"/>
            </a:endParaRPr>
          </a:p>
        </p:txBody>
      </p:sp>
      <p:sp>
        <p:nvSpPr>
          <p:cNvPr id="3" name="Content Placeholder 2"/>
          <p:cNvSpPr>
            <a:spLocks noGrp="1"/>
          </p:cNvSpPr>
          <p:nvPr>
            <p:ph idx="1"/>
          </p:nvPr>
        </p:nvSpPr>
        <p:spPr>
          <a:xfrm>
            <a:off x="731519" y="2103120"/>
            <a:ext cx="7453475" cy="3931920"/>
          </a:xfrm>
        </p:spPr>
        <p:txBody>
          <a:bodyPr>
            <a:noAutofit/>
          </a:bodyPr>
          <a:lstStyle/>
          <a:p>
            <a:pPr lvl="0"/>
            <a:r>
              <a:rPr lang="es-CO" sz="3600" dirty="0" smtClean="0"/>
              <a:t>No es un reconocimiento de que somos culpables</a:t>
            </a:r>
            <a:r>
              <a:rPr lang="es-CO" sz="3200" dirty="0" smtClean="0"/>
              <a:t>.  </a:t>
            </a:r>
          </a:p>
          <a:p>
            <a:endParaRPr lang="es-CO" sz="3200" dirty="0" smtClean="0"/>
          </a:p>
          <a:p>
            <a:pPr marL="0" indent="0" algn="ctr">
              <a:buNone/>
            </a:pPr>
            <a:r>
              <a:rPr lang="es-CO" sz="3600" b="1" dirty="0" smtClean="0">
                <a:solidFill>
                  <a:schemeClr val="accent1">
                    <a:lumMod val="75000"/>
                  </a:schemeClr>
                </a:solidFill>
              </a:rPr>
              <a:t>EL PERDÓN ES </a:t>
            </a:r>
          </a:p>
          <a:p>
            <a:pPr marL="0" indent="0" algn="ctr">
              <a:buNone/>
            </a:pPr>
            <a:r>
              <a:rPr lang="es-CO" sz="3600" b="1" dirty="0" smtClean="0">
                <a:solidFill>
                  <a:schemeClr val="accent1">
                    <a:lumMod val="75000"/>
                  </a:schemeClr>
                </a:solidFill>
              </a:rPr>
              <a:t>GRACIA EN ACCIÓN</a:t>
            </a:r>
            <a:endParaRPr lang="es-CO" sz="3200" b="1" dirty="0">
              <a:solidFill>
                <a:schemeClr val="accent1">
                  <a:lumMod val="75000"/>
                </a:schemeClr>
              </a:solidFill>
            </a:endParaRPr>
          </a:p>
        </p:txBody>
      </p:sp>
    </p:spTree>
    <p:extLst>
      <p:ext uri="{BB962C8B-B14F-4D97-AF65-F5344CB8AC3E}">
        <p14:creationId xmlns:p14="http://schemas.microsoft.com/office/powerpoint/2010/main" val="1901680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1057869"/>
          </a:xfrm>
        </p:spPr>
        <p:txBody>
          <a:bodyPr>
            <a:normAutofit/>
          </a:bodyPr>
          <a:lstStyle/>
          <a:p>
            <a:r>
              <a:rPr lang="es-CO" sz="3600" b="1" dirty="0" smtClean="0">
                <a:solidFill>
                  <a:schemeClr val="accent1">
                    <a:lumMod val="75000"/>
                  </a:schemeClr>
                </a:solidFill>
              </a:rPr>
              <a:t>Es </a:t>
            </a:r>
            <a:r>
              <a:rPr lang="es-CO" sz="3600" b="1" i="1" dirty="0" smtClean="0">
                <a:solidFill>
                  <a:schemeClr val="bg2">
                    <a:lumMod val="25000"/>
                  </a:schemeClr>
                </a:solidFill>
                <a:latin typeface="Palatino Linotype" charset="0"/>
                <a:ea typeface="Palatino Linotype" charset="0"/>
                <a:cs typeface="Palatino Linotype" charset="0"/>
              </a:rPr>
              <a:t>difícil perdonar </a:t>
            </a:r>
            <a:r>
              <a:rPr lang="es-CO" sz="3600" b="1" dirty="0" smtClean="0">
                <a:solidFill>
                  <a:schemeClr val="accent1">
                    <a:lumMod val="75000"/>
                  </a:schemeClr>
                </a:solidFill>
              </a:rPr>
              <a:t>porque</a:t>
            </a:r>
            <a:r>
              <a:rPr lang="en-US" sz="3600" b="1" dirty="0" smtClean="0">
                <a:solidFill>
                  <a:schemeClr val="accent1">
                    <a:lumMod val="75000"/>
                  </a:schemeClr>
                </a:solidFill>
              </a:rPr>
              <a:t>:</a:t>
            </a:r>
            <a:endParaRPr lang="en-US" sz="3600" b="1" dirty="0">
              <a:solidFill>
                <a:schemeClr val="accent1">
                  <a:lumMod val="75000"/>
                </a:schemeClr>
              </a:solidFill>
            </a:endParaRPr>
          </a:p>
        </p:txBody>
      </p:sp>
      <p:sp>
        <p:nvSpPr>
          <p:cNvPr id="3" name="Content Placeholder 2"/>
          <p:cNvSpPr>
            <a:spLocks noGrp="1"/>
          </p:cNvSpPr>
          <p:nvPr>
            <p:ph idx="1"/>
          </p:nvPr>
        </p:nvSpPr>
        <p:spPr>
          <a:xfrm>
            <a:off x="731519" y="1964575"/>
            <a:ext cx="7414953" cy="3931920"/>
          </a:xfrm>
        </p:spPr>
        <p:txBody>
          <a:bodyPr>
            <a:normAutofit fontScale="92500" lnSpcReduction="10000"/>
          </a:bodyPr>
          <a:lstStyle/>
          <a:p>
            <a:pPr marL="0" indent="0">
              <a:buNone/>
            </a:pPr>
            <a:r>
              <a:rPr lang="en-US" sz="2400" b="1" dirty="0">
                <a:solidFill>
                  <a:schemeClr val="bg2">
                    <a:lumMod val="50000"/>
                  </a:schemeClr>
                </a:solidFill>
              </a:rPr>
              <a:t>2. </a:t>
            </a:r>
            <a:r>
              <a:rPr lang="en-US" sz="2800" b="1" dirty="0">
                <a:solidFill>
                  <a:schemeClr val="bg2">
                    <a:lumMod val="50000"/>
                  </a:schemeClr>
                </a:solidFill>
              </a:rPr>
              <a:t>CREEMOS EN LA IDEA DE UN “MUNDO JUSTO”</a:t>
            </a:r>
          </a:p>
          <a:p>
            <a:pPr marL="0" indent="0">
              <a:buNone/>
            </a:pPr>
            <a:endParaRPr lang="en-US" sz="2000" dirty="0" smtClean="0"/>
          </a:p>
          <a:p>
            <a:pPr marL="0" indent="0">
              <a:buNone/>
            </a:pPr>
            <a:r>
              <a:rPr lang="en-US" sz="2800" b="1" dirty="0" smtClean="0"/>
              <a:t>ESTE </a:t>
            </a:r>
            <a:r>
              <a:rPr lang="en-US" sz="2800" b="1" dirty="0"/>
              <a:t>NO ES UN MUNDO JUSTO</a:t>
            </a:r>
          </a:p>
          <a:p>
            <a:r>
              <a:rPr lang="es-MX" sz="2800" dirty="0" smtClean="0"/>
              <a:t>No </a:t>
            </a:r>
            <a:r>
              <a:rPr lang="es-MX" sz="2800" dirty="0"/>
              <a:t>es nuestra responsabilidad vengarnos y hacer justicia</a:t>
            </a:r>
            <a:endParaRPr lang="en-US" sz="2800" dirty="0"/>
          </a:p>
          <a:p>
            <a:r>
              <a:rPr lang="es-MX" sz="2800" dirty="0"/>
              <a:t>Castigamos al ofensor al negarnos a ofrecerle </a:t>
            </a:r>
            <a:r>
              <a:rPr lang="es-MX" sz="2800" dirty="0" smtClean="0"/>
              <a:t>perdón</a:t>
            </a:r>
            <a:endParaRPr lang="en-US" sz="2800" dirty="0"/>
          </a:p>
          <a:p>
            <a:r>
              <a:rPr lang="es-MX" sz="2800" dirty="0"/>
              <a:t>Solamente Dios es el verdadero juez</a:t>
            </a:r>
          </a:p>
          <a:p>
            <a:pPr marL="0" indent="0">
              <a:buNone/>
            </a:pPr>
            <a:endParaRPr lang="en-US" dirty="0"/>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198482" y="4379495"/>
            <a:ext cx="1665635" cy="2154190"/>
          </a:xfrm>
          <a:prstGeom prst="rect">
            <a:avLst/>
          </a:prstGeom>
          <a:ln>
            <a:noFill/>
          </a:ln>
          <a:effectLst>
            <a:softEdge rad="112500"/>
          </a:effectLst>
        </p:spPr>
      </p:pic>
    </p:spTree>
    <p:extLst>
      <p:ext uri="{BB962C8B-B14F-4D97-AF65-F5344CB8AC3E}">
        <p14:creationId xmlns:p14="http://schemas.microsoft.com/office/powerpoint/2010/main" val="13847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1025785"/>
          </a:xfrm>
        </p:spPr>
        <p:txBody>
          <a:bodyPr>
            <a:normAutofit/>
          </a:bodyPr>
          <a:lstStyle/>
          <a:p>
            <a:r>
              <a:rPr lang="es-CO" sz="3600" b="1" dirty="0" smtClean="0">
                <a:solidFill>
                  <a:schemeClr val="accent1">
                    <a:lumMod val="75000"/>
                  </a:schemeClr>
                </a:solidFill>
              </a:rPr>
              <a:t>Es </a:t>
            </a:r>
            <a:r>
              <a:rPr lang="es-CO" sz="3600" b="1" i="1" dirty="0" smtClean="0">
                <a:solidFill>
                  <a:schemeClr val="bg2">
                    <a:lumMod val="25000"/>
                  </a:schemeClr>
                </a:solidFill>
                <a:latin typeface="Palatino Linotype" charset="0"/>
                <a:ea typeface="Palatino Linotype" charset="0"/>
                <a:cs typeface="Palatino Linotype" charset="0"/>
              </a:rPr>
              <a:t>difícil perdonar </a:t>
            </a:r>
            <a:r>
              <a:rPr lang="es-CO" sz="3600" b="1" dirty="0" smtClean="0">
                <a:solidFill>
                  <a:schemeClr val="accent1">
                    <a:lumMod val="75000"/>
                  </a:schemeClr>
                </a:solidFill>
              </a:rPr>
              <a:t>porque</a:t>
            </a:r>
            <a:r>
              <a:rPr lang="en-US" sz="3600" b="1" dirty="0" smtClean="0">
                <a:solidFill>
                  <a:schemeClr val="accent1">
                    <a:lumMod val="75000"/>
                  </a:schemeClr>
                </a:solidFill>
              </a:rPr>
              <a:t>:</a:t>
            </a:r>
            <a:endParaRPr lang="en-US" sz="3600" b="1" dirty="0">
              <a:solidFill>
                <a:schemeClr val="accent1">
                  <a:lumMod val="75000"/>
                </a:schemeClr>
              </a:solidFill>
            </a:endParaRPr>
          </a:p>
        </p:txBody>
      </p:sp>
      <p:sp>
        <p:nvSpPr>
          <p:cNvPr id="3" name="Content Placeholder 2"/>
          <p:cNvSpPr>
            <a:spLocks noGrp="1"/>
          </p:cNvSpPr>
          <p:nvPr>
            <p:ph idx="1"/>
          </p:nvPr>
        </p:nvSpPr>
        <p:spPr>
          <a:xfrm>
            <a:off x="731520" y="2103120"/>
            <a:ext cx="7988734" cy="3931920"/>
          </a:xfrm>
        </p:spPr>
        <p:txBody>
          <a:bodyPr>
            <a:normAutofit/>
          </a:bodyPr>
          <a:lstStyle/>
          <a:p>
            <a:pPr marL="0" indent="0">
              <a:buNone/>
            </a:pPr>
            <a:r>
              <a:rPr lang="en-US" sz="3200" b="1" dirty="0">
                <a:solidFill>
                  <a:schemeClr val="bg2">
                    <a:lumMod val="50000"/>
                  </a:schemeClr>
                </a:solidFill>
              </a:rPr>
              <a:t>3. NO ENTENDEMOS LA RAZÓN POR LA QUE DIOS PERMITIÓ QUE OCURRIERA LA OFENSA</a:t>
            </a:r>
            <a:endParaRPr lang="en-US" sz="2400" dirty="0"/>
          </a:p>
          <a:p>
            <a:pPr marL="0" indent="0">
              <a:buNone/>
            </a:pPr>
            <a:r>
              <a:rPr lang="en-US" sz="2800" b="1" dirty="0"/>
              <a:t>AUN SI NO LA ENTENDEMOS:</a:t>
            </a:r>
          </a:p>
          <a:p>
            <a:r>
              <a:rPr lang="es-CO" sz="2800" dirty="0" smtClean="0"/>
              <a:t>Necesitamos aprender a confiar en Dios</a:t>
            </a:r>
          </a:p>
          <a:p>
            <a:r>
              <a:rPr lang="es-CO" sz="2800" dirty="0" smtClean="0"/>
              <a:t>Necesitamos desarrollar su carácter. </a:t>
            </a:r>
          </a:p>
          <a:p>
            <a:r>
              <a:rPr lang="es-CO" sz="2800" dirty="0" smtClean="0"/>
              <a:t>Necesitamos ayudar a otros.</a:t>
            </a:r>
            <a:endParaRPr lang="es-CO" sz="24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193143" y="240632"/>
            <a:ext cx="1527111" cy="1975034"/>
          </a:xfrm>
          <a:prstGeom prst="rect">
            <a:avLst/>
          </a:prstGeom>
          <a:ln>
            <a:noFill/>
          </a:ln>
          <a:effectLst>
            <a:softEdge rad="112500"/>
          </a:effectLst>
        </p:spPr>
      </p:pic>
    </p:spTree>
    <p:extLst>
      <p:ext uri="{BB962C8B-B14F-4D97-AF65-F5344CB8AC3E}">
        <p14:creationId xmlns:p14="http://schemas.microsoft.com/office/powerpoint/2010/main" val="1668339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731520" y="2103120"/>
            <a:ext cx="8412480" cy="3931920"/>
          </a:xfrm>
        </p:spPr>
        <p:txBody>
          <a:bodyPr>
            <a:normAutofit fontScale="85000" lnSpcReduction="20000"/>
          </a:bodyPr>
          <a:lstStyle/>
          <a:p>
            <a:pPr marL="0" indent="0">
              <a:buNone/>
            </a:pPr>
            <a:r>
              <a:rPr lang="en-US" sz="3500" b="1" dirty="0">
                <a:solidFill>
                  <a:schemeClr val="bg2">
                    <a:lumMod val="50000"/>
                  </a:schemeClr>
                </a:solidFill>
              </a:rPr>
              <a:t>4.  NO CONOCEMOS LAS DIFERENTES ETAPAS DEL PERDÓN.</a:t>
            </a:r>
          </a:p>
          <a:p>
            <a:pPr marL="0" indent="0">
              <a:buNone/>
            </a:pPr>
            <a:endParaRPr lang="en-US" sz="1300" dirty="0"/>
          </a:p>
          <a:p>
            <a:pPr marL="0" indent="0">
              <a:buNone/>
            </a:pPr>
            <a:r>
              <a:rPr lang="en-US" sz="3000" b="1" dirty="0"/>
              <a:t>ETAPAS DEL PERDÓN:</a:t>
            </a:r>
          </a:p>
          <a:p>
            <a:r>
              <a:rPr lang="es-MX" sz="3500" dirty="0" smtClean="0"/>
              <a:t> Daño </a:t>
            </a:r>
            <a:endParaRPr lang="en-US" sz="3500" dirty="0"/>
          </a:p>
          <a:p>
            <a:r>
              <a:rPr lang="ru-RU" sz="3500" dirty="0"/>
              <a:t> </a:t>
            </a:r>
            <a:r>
              <a:rPr lang="es-MX" sz="3500" dirty="0"/>
              <a:t>Dolor </a:t>
            </a:r>
            <a:endParaRPr lang="en-US" sz="3500" dirty="0"/>
          </a:p>
          <a:p>
            <a:r>
              <a:rPr lang="ru-RU" sz="3500" dirty="0"/>
              <a:t> </a:t>
            </a:r>
            <a:r>
              <a:rPr lang="es-MX" sz="3500" dirty="0" smtClean="0"/>
              <a:t>Sanidad  </a:t>
            </a:r>
            <a:r>
              <a:rPr lang="ru-RU" sz="3500" dirty="0" smtClean="0"/>
              <a:t>  </a:t>
            </a:r>
            <a:endParaRPr lang="en-US" sz="3500" dirty="0"/>
          </a:p>
          <a:p>
            <a:r>
              <a:rPr lang="es-MX" sz="3500" dirty="0"/>
              <a:t> </a:t>
            </a:r>
            <a:r>
              <a:rPr lang="es-MX" sz="3500" dirty="0" smtClean="0"/>
              <a:t>Perdón   </a:t>
            </a:r>
            <a:r>
              <a:rPr lang="ru-RU" sz="3500" dirty="0" smtClean="0"/>
              <a:t>            </a:t>
            </a:r>
            <a:endParaRPr lang="en-US" sz="3500" dirty="0"/>
          </a:p>
          <a:p>
            <a:r>
              <a:rPr lang="ru-RU" sz="3500" dirty="0"/>
              <a:t> </a:t>
            </a:r>
            <a:r>
              <a:rPr lang="es-MX" sz="3500" i="1" dirty="0" smtClean="0"/>
              <a:t>y </a:t>
            </a:r>
            <a:r>
              <a:rPr lang="es-MX" sz="3500" i="1" dirty="0"/>
              <a:t>tal vez </a:t>
            </a:r>
            <a:r>
              <a:rPr lang="es-MX" sz="3500" dirty="0"/>
              <a:t>¡Reconciliación!       </a:t>
            </a:r>
            <a:r>
              <a:rPr lang="es-MX" sz="2400" dirty="0"/>
              <a:t>                                           </a:t>
            </a:r>
            <a:endParaRPr lang="en-US" sz="2400" dirty="0"/>
          </a:p>
          <a:p>
            <a:endParaRPr lang="en-US" sz="2400" dirty="0"/>
          </a:p>
        </p:txBody>
      </p:sp>
      <p:sp>
        <p:nvSpPr>
          <p:cNvPr id="5" name="Title 1"/>
          <p:cNvSpPr txBox="1">
            <a:spLocks/>
          </p:cNvSpPr>
          <p:nvPr/>
        </p:nvSpPr>
        <p:spPr>
          <a:xfrm>
            <a:off x="742950" y="977766"/>
            <a:ext cx="788670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sz="3200" b="1" dirty="0" smtClean="0">
                <a:solidFill>
                  <a:schemeClr val="accent1">
                    <a:lumMod val="75000"/>
                  </a:schemeClr>
                </a:solidFill>
              </a:rPr>
              <a:t>Es </a:t>
            </a:r>
            <a:r>
              <a:rPr lang="es-CO" sz="3200" b="1" i="1" dirty="0" smtClean="0">
                <a:solidFill>
                  <a:schemeClr val="bg2">
                    <a:lumMod val="25000"/>
                  </a:schemeClr>
                </a:solidFill>
                <a:latin typeface="Palatino Linotype" charset="0"/>
                <a:ea typeface="Palatino Linotype" charset="0"/>
                <a:cs typeface="Palatino Linotype" charset="0"/>
              </a:rPr>
              <a:t>difícil perdonar </a:t>
            </a:r>
            <a:r>
              <a:rPr lang="es-CO" sz="3200" b="1" dirty="0" smtClean="0">
                <a:solidFill>
                  <a:schemeClr val="accent1">
                    <a:lumMod val="75000"/>
                  </a:schemeClr>
                </a:solidFill>
              </a:rPr>
              <a:t>porque</a:t>
            </a:r>
            <a:r>
              <a:rPr lang="en-US" sz="3200" b="1" dirty="0" smtClean="0">
                <a:solidFill>
                  <a:schemeClr val="accent1">
                    <a:lumMod val="75000"/>
                  </a:schemeClr>
                </a:solidFill>
              </a:rPr>
              <a:t>:</a:t>
            </a:r>
            <a:endParaRPr lang="en-US" sz="3300" b="1" dirty="0">
              <a:solidFill>
                <a:schemeClr val="accent1">
                  <a:lumMod val="75000"/>
                </a:schemeClr>
              </a:solidFill>
            </a:endParaRPr>
          </a:p>
        </p:txBody>
      </p:sp>
      <p:pic>
        <p:nvPicPr>
          <p:cNvPr id="6" name="Picture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026064" y="2702240"/>
            <a:ext cx="2576946" cy="3332800"/>
          </a:xfrm>
          <a:prstGeom prst="rect">
            <a:avLst/>
          </a:prstGeom>
          <a:ln>
            <a:noFill/>
          </a:ln>
          <a:effectLst>
            <a:softEdge rad="112500"/>
          </a:effectLst>
        </p:spPr>
      </p:pic>
    </p:spTree>
    <p:extLst>
      <p:ext uri="{BB962C8B-B14F-4D97-AF65-F5344CB8AC3E}">
        <p14:creationId xmlns:p14="http://schemas.microsoft.com/office/powerpoint/2010/main" val="135901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O" sz="3600" b="1" dirty="0" smtClean="0">
                <a:solidFill>
                  <a:schemeClr val="accent1">
                    <a:lumMod val="75000"/>
                  </a:schemeClr>
                </a:solidFill>
              </a:rPr>
              <a:t>Es </a:t>
            </a:r>
            <a:r>
              <a:rPr lang="es-CO" sz="3600" b="1" i="1" dirty="0" smtClean="0">
                <a:solidFill>
                  <a:schemeClr val="bg2">
                    <a:lumMod val="25000"/>
                  </a:schemeClr>
                </a:solidFill>
                <a:latin typeface="Palatino Linotype" charset="0"/>
                <a:ea typeface="Palatino Linotype" charset="0"/>
                <a:cs typeface="Palatino Linotype" charset="0"/>
              </a:rPr>
              <a:t>difícil perdonar </a:t>
            </a:r>
            <a:r>
              <a:rPr lang="es-CO" sz="3600" b="1" dirty="0" smtClean="0">
                <a:solidFill>
                  <a:schemeClr val="accent1">
                    <a:lumMod val="75000"/>
                  </a:schemeClr>
                </a:solidFill>
              </a:rPr>
              <a:t>porque</a:t>
            </a:r>
            <a:r>
              <a:rPr lang="en-US" sz="3600" b="1" dirty="0" smtClean="0">
                <a:solidFill>
                  <a:schemeClr val="accent1">
                    <a:lumMod val="75000"/>
                  </a:schemeClr>
                </a:solidFill>
              </a:rPr>
              <a:t>:</a:t>
            </a:r>
            <a:endParaRPr lang="en-US" sz="3600" b="1" dirty="0">
              <a:solidFill>
                <a:schemeClr val="accent1">
                  <a:lumMod val="75000"/>
                </a:schemeClr>
              </a:solidFill>
            </a:endParaRPr>
          </a:p>
        </p:txBody>
      </p:sp>
      <p:sp>
        <p:nvSpPr>
          <p:cNvPr id="3" name="Content Placeholder 2"/>
          <p:cNvSpPr>
            <a:spLocks noGrp="1"/>
          </p:cNvSpPr>
          <p:nvPr>
            <p:ph idx="1"/>
          </p:nvPr>
        </p:nvSpPr>
        <p:spPr>
          <a:xfrm>
            <a:off x="731520" y="1764632"/>
            <a:ext cx="7680960" cy="4270408"/>
          </a:xfrm>
        </p:spPr>
        <p:txBody>
          <a:bodyPr>
            <a:normAutofit fontScale="92500" lnSpcReduction="20000"/>
          </a:bodyPr>
          <a:lstStyle/>
          <a:p>
            <a:pPr marL="0" indent="0">
              <a:buNone/>
            </a:pPr>
            <a:r>
              <a:rPr lang="es-CO" sz="3500" b="1" dirty="0" smtClean="0">
                <a:solidFill>
                  <a:schemeClr val="bg2">
                    <a:lumMod val="50000"/>
                  </a:schemeClr>
                </a:solidFill>
              </a:rPr>
              <a:t>5.  NO ENTENDEMOS LA “BRECHA DE LA INJUSTICIA”</a:t>
            </a:r>
          </a:p>
          <a:p>
            <a:pPr marL="0" indent="0">
              <a:buNone/>
            </a:pPr>
            <a:endParaRPr lang="es-CO" sz="2600" b="1" dirty="0" smtClean="0"/>
          </a:p>
          <a:p>
            <a:pPr marL="0" indent="0">
              <a:buNone/>
            </a:pPr>
            <a:r>
              <a:rPr lang="es-CO" sz="3000" b="1" dirty="0" smtClean="0"/>
              <a:t>BRECHAS</a:t>
            </a:r>
          </a:p>
          <a:p>
            <a:r>
              <a:rPr lang="es-CO" sz="3000" dirty="0" smtClean="0"/>
              <a:t>EL OFENSOR REDUCE LA BRECHA AL:</a:t>
            </a:r>
          </a:p>
          <a:p>
            <a:pPr lvl="1"/>
            <a:r>
              <a:rPr lang="es-CO" sz="2600" dirty="0" smtClean="0"/>
              <a:t>OFRECER UNA DISCULPA</a:t>
            </a:r>
          </a:p>
          <a:p>
            <a:pPr lvl="1"/>
            <a:r>
              <a:rPr lang="es-CO" sz="2600" dirty="0" smtClean="0"/>
              <a:t>PROVEER RESTITUCIÓN</a:t>
            </a:r>
          </a:p>
          <a:p>
            <a:r>
              <a:rPr lang="es-CO" sz="3000" dirty="0" smtClean="0"/>
              <a:t>EL OFENSOR REDUCE LA BRECHA AL:</a:t>
            </a:r>
          </a:p>
          <a:p>
            <a:pPr lvl="1"/>
            <a:r>
              <a:rPr lang="es-CO" sz="2600" dirty="0" smtClean="0"/>
              <a:t>NEGAR LA FALTA</a:t>
            </a:r>
          </a:p>
          <a:p>
            <a:pPr lvl="1"/>
            <a:r>
              <a:rPr lang="es-CO" sz="2600" dirty="0" smtClean="0"/>
              <a:t>PORTARSE MAL</a:t>
            </a:r>
          </a:p>
          <a:p>
            <a:pPr marL="342900" lvl="1" indent="0">
              <a:buNone/>
            </a:pPr>
            <a:endParaRPr lang="en-US" b="1"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066711" y="3673641"/>
            <a:ext cx="1690479" cy="2186321"/>
          </a:xfrm>
          <a:prstGeom prst="rect">
            <a:avLst/>
          </a:prstGeom>
          <a:ln>
            <a:noFill/>
          </a:ln>
          <a:effectLst>
            <a:softEdge rad="112500"/>
          </a:effectLst>
        </p:spPr>
      </p:pic>
    </p:spTree>
    <p:extLst>
      <p:ext uri="{BB962C8B-B14F-4D97-AF65-F5344CB8AC3E}">
        <p14:creationId xmlns:p14="http://schemas.microsoft.com/office/powerpoint/2010/main" val="1087554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2103120"/>
            <a:ext cx="7680960" cy="3521825"/>
          </a:xfrm>
        </p:spPr>
        <p:txBody>
          <a:bodyPr>
            <a:normAutofit fontScale="70000" lnSpcReduction="20000"/>
          </a:bodyPr>
          <a:lstStyle/>
          <a:p>
            <a:pPr marL="0" lvl="0" indent="0">
              <a:buNone/>
            </a:pPr>
            <a:r>
              <a:rPr lang="es-CO" sz="5100" b="1" dirty="0" smtClean="0">
                <a:solidFill>
                  <a:schemeClr val="bg2">
                    <a:lumMod val="50000"/>
                  </a:schemeClr>
                </a:solidFill>
              </a:rPr>
              <a:t>6. NO SABEMOS LO QUE ES EL PERDÓN</a:t>
            </a:r>
            <a:endParaRPr lang="es-CO" sz="1400" dirty="0" smtClean="0"/>
          </a:p>
          <a:p>
            <a:pPr marL="0" indent="0">
              <a:buNone/>
            </a:pPr>
            <a:r>
              <a:rPr lang="es-CO" sz="4400" dirty="0" smtClean="0"/>
              <a:t>Es difícil perdonar, porque con frecuencia no sabemos lo que es el verdadero perdón y cómo perdonar. Como se mencionó antes, el perdón es gracia en acción. La gracia es de origen divino. </a:t>
            </a:r>
            <a:endParaRPr lang="en-US" sz="2500" dirty="0"/>
          </a:p>
        </p:txBody>
      </p:sp>
      <p:sp>
        <p:nvSpPr>
          <p:cNvPr id="4" name="Title 1"/>
          <p:cNvSpPr>
            <a:spLocks noGrp="1"/>
          </p:cNvSpPr>
          <p:nvPr>
            <p:ph type="title"/>
          </p:nvPr>
        </p:nvSpPr>
        <p:spPr>
          <a:xfrm>
            <a:off x="731520" y="642594"/>
            <a:ext cx="7680960" cy="1154122"/>
          </a:xfrm>
        </p:spPr>
        <p:txBody>
          <a:bodyPr>
            <a:normAutofit/>
          </a:bodyPr>
          <a:lstStyle/>
          <a:p>
            <a:r>
              <a:rPr lang="es-CO" sz="3600" b="1" dirty="0" smtClean="0">
                <a:solidFill>
                  <a:schemeClr val="accent1">
                    <a:lumMod val="75000"/>
                  </a:schemeClr>
                </a:solidFill>
              </a:rPr>
              <a:t>Es </a:t>
            </a:r>
            <a:r>
              <a:rPr lang="es-CO" sz="3600" b="1" i="1" dirty="0" smtClean="0">
                <a:solidFill>
                  <a:schemeClr val="bg2">
                    <a:lumMod val="25000"/>
                  </a:schemeClr>
                </a:solidFill>
                <a:latin typeface="Palatino Linotype" charset="0"/>
                <a:ea typeface="Palatino Linotype" charset="0"/>
                <a:cs typeface="Palatino Linotype" charset="0"/>
              </a:rPr>
              <a:t>difícil perdonar </a:t>
            </a:r>
            <a:r>
              <a:rPr lang="es-CO" sz="3600" b="1" dirty="0" smtClean="0">
                <a:solidFill>
                  <a:schemeClr val="accent1">
                    <a:lumMod val="75000"/>
                  </a:schemeClr>
                </a:solidFill>
              </a:rPr>
              <a:t>porque</a:t>
            </a:r>
            <a:r>
              <a:rPr lang="en-US" sz="3600" b="1" dirty="0" smtClean="0">
                <a:solidFill>
                  <a:schemeClr val="accent1">
                    <a:lumMod val="75000"/>
                  </a:schemeClr>
                </a:solidFill>
              </a:rPr>
              <a:t>:</a:t>
            </a:r>
            <a:endParaRPr lang="en-US" sz="3600" b="1" dirty="0">
              <a:solidFill>
                <a:schemeClr val="accent1">
                  <a:lumMod val="75000"/>
                </a:schemeClr>
              </a:solidFill>
            </a:endParaRPr>
          </a:p>
        </p:txBody>
      </p:sp>
    </p:spTree>
    <p:extLst>
      <p:ext uri="{BB962C8B-B14F-4D97-AF65-F5344CB8AC3E}">
        <p14:creationId xmlns:p14="http://schemas.microsoft.com/office/powerpoint/2010/main" val="2107933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2103120"/>
            <a:ext cx="7680960" cy="3521825"/>
          </a:xfrm>
        </p:spPr>
        <p:txBody>
          <a:bodyPr>
            <a:normAutofit fontScale="70000" lnSpcReduction="20000"/>
          </a:bodyPr>
          <a:lstStyle/>
          <a:p>
            <a:pPr marL="0" lvl="0" indent="0">
              <a:buNone/>
            </a:pPr>
            <a:r>
              <a:rPr lang="es-CO" sz="5100" b="1" dirty="0" smtClean="0">
                <a:solidFill>
                  <a:schemeClr val="bg2">
                    <a:lumMod val="50000"/>
                  </a:schemeClr>
                </a:solidFill>
              </a:rPr>
              <a:t>6. NO SABEMOS LO QUE ES EL PERDÓN</a:t>
            </a:r>
            <a:endParaRPr lang="es-CO" sz="1400" dirty="0" smtClean="0"/>
          </a:p>
          <a:p>
            <a:pPr marL="0" indent="0">
              <a:buNone/>
            </a:pPr>
            <a:r>
              <a:rPr lang="es-CO" sz="4400" dirty="0" smtClean="0"/>
              <a:t>Nuestra habilidad para perdonar depende de la forma en que entendemos el perdón divino, la forma en que nos tratamos a nosotros mismos y si hemos o no experimentado la gracia de Dios en nuestra vida. </a:t>
            </a:r>
            <a:r>
              <a:rPr lang="en-US" sz="2500" dirty="0" smtClean="0"/>
              <a:t> </a:t>
            </a:r>
            <a:endParaRPr lang="en-US" sz="2500" dirty="0"/>
          </a:p>
        </p:txBody>
      </p:sp>
      <p:sp>
        <p:nvSpPr>
          <p:cNvPr id="4" name="Title 1"/>
          <p:cNvSpPr>
            <a:spLocks noGrp="1"/>
          </p:cNvSpPr>
          <p:nvPr>
            <p:ph type="title"/>
          </p:nvPr>
        </p:nvSpPr>
        <p:spPr>
          <a:xfrm>
            <a:off x="731520" y="642594"/>
            <a:ext cx="7680960" cy="1154122"/>
          </a:xfrm>
        </p:spPr>
        <p:txBody>
          <a:bodyPr>
            <a:normAutofit/>
          </a:bodyPr>
          <a:lstStyle/>
          <a:p>
            <a:r>
              <a:rPr lang="es-CO" sz="3600" b="1" dirty="0" smtClean="0">
                <a:solidFill>
                  <a:schemeClr val="accent1">
                    <a:lumMod val="75000"/>
                  </a:schemeClr>
                </a:solidFill>
              </a:rPr>
              <a:t>Es </a:t>
            </a:r>
            <a:r>
              <a:rPr lang="es-CO" sz="3600" b="1" i="1" dirty="0" smtClean="0">
                <a:solidFill>
                  <a:schemeClr val="bg2">
                    <a:lumMod val="25000"/>
                  </a:schemeClr>
                </a:solidFill>
                <a:latin typeface="Palatino Linotype" charset="0"/>
                <a:ea typeface="Palatino Linotype" charset="0"/>
                <a:cs typeface="Palatino Linotype" charset="0"/>
              </a:rPr>
              <a:t>difícil perdonar </a:t>
            </a:r>
            <a:r>
              <a:rPr lang="es-CO" sz="3600" b="1" dirty="0" smtClean="0">
                <a:solidFill>
                  <a:schemeClr val="accent1">
                    <a:lumMod val="75000"/>
                  </a:schemeClr>
                </a:solidFill>
              </a:rPr>
              <a:t>porque</a:t>
            </a:r>
            <a:r>
              <a:rPr lang="en-US" sz="3600" b="1" dirty="0" smtClean="0">
                <a:solidFill>
                  <a:schemeClr val="accent1">
                    <a:lumMod val="75000"/>
                  </a:schemeClr>
                </a:solidFill>
              </a:rPr>
              <a:t>:</a:t>
            </a:r>
            <a:endParaRPr lang="en-US" sz="3600" b="1" dirty="0">
              <a:solidFill>
                <a:schemeClr val="accent1">
                  <a:lumMod val="75000"/>
                </a:schemeClr>
              </a:solidFill>
            </a:endParaRPr>
          </a:p>
        </p:txBody>
      </p:sp>
    </p:spTree>
    <p:extLst>
      <p:ext uri="{BB962C8B-B14F-4D97-AF65-F5344CB8AC3E}">
        <p14:creationId xmlns:p14="http://schemas.microsoft.com/office/powerpoint/2010/main" val="137264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816" y="2076231"/>
            <a:ext cx="7351966" cy="3281832"/>
          </a:xfrm>
        </p:spPr>
        <p:txBody>
          <a:bodyPr>
            <a:noAutofit/>
          </a:bodyPr>
          <a:lstStyle/>
          <a:p>
            <a:pPr algn="ctr">
              <a:lnSpc>
                <a:spcPct val="150000"/>
              </a:lnSpc>
            </a:pPr>
            <a:r>
              <a:rPr lang="en-US" sz="2400" b="1" dirty="0"/>
              <a:t>REALMENTE AMAMOS A </a:t>
            </a:r>
            <a:r>
              <a:rPr lang="en-US" sz="2400" b="1" dirty="0" smtClean="0"/>
              <a:t>NUESTRO PROÓJIMO </a:t>
            </a:r>
            <a:r>
              <a:rPr lang="en-US" sz="2400" b="1" dirty="0"/>
              <a:t>CUANDO NOS AMAMOS A NOSOTROS MISMOS:</a:t>
            </a:r>
            <a:br>
              <a:rPr lang="en-US" sz="2400" b="1" dirty="0"/>
            </a:br>
            <a:r>
              <a:rPr lang="en-US" sz="2400" dirty="0"/>
              <a:t>AMAMOS A OTROS CUANDO NOS AMAMOS A NOSOTROS MISMOS.</a:t>
            </a:r>
            <a:br>
              <a:rPr lang="en-US" sz="2400" dirty="0"/>
            </a:br>
            <a:r>
              <a:rPr lang="en-US" sz="2400" dirty="0"/>
              <a:t>ODIAMOS A OTROS CUANDO NOS ODIAMOS A NOSOTROS MISMOS.</a:t>
            </a:r>
            <a:br>
              <a:rPr lang="en-US" sz="2400" dirty="0"/>
            </a:br>
            <a:r>
              <a:rPr lang="en-US" sz="2400" dirty="0"/>
              <a:t>SOMOS TOLERANTES CON OTROS  CUANDO NOS TOLERAMOS A NOSOTROS MISMOS </a:t>
            </a:r>
            <a:br>
              <a:rPr lang="en-US" sz="2400" dirty="0"/>
            </a:br>
            <a:endParaRPr lang="en-US" sz="2400" b="1" dirty="0"/>
          </a:p>
        </p:txBody>
      </p:sp>
      <p:sp>
        <p:nvSpPr>
          <p:cNvPr id="3" name="Text Placeholder 2"/>
          <p:cNvSpPr>
            <a:spLocks noGrp="1"/>
          </p:cNvSpPr>
          <p:nvPr>
            <p:ph type="body" idx="1"/>
          </p:nvPr>
        </p:nvSpPr>
        <p:spPr>
          <a:xfrm>
            <a:off x="1172718" y="5905172"/>
            <a:ext cx="6803136" cy="502920"/>
          </a:xfrm>
        </p:spPr>
        <p:txBody>
          <a:bodyPr>
            <a:normAutofit/>
          </a:bodyPr>
          <a:lstStyle/>
          <a:p>
            <a:pPr algn="ctr"/>
            <a:r>
              <a:rPr lang="en-US" sz="2400" dirty="0"/>
              <a:t>Eric Hoffer</a:t>
            </a:r>
          </a:p>
        </p:txBody>
      </p:sp>
    </p:spTree>
    <p:extLst>
      <p:ext uri="{BB962C8B-B14F-4D97-AF65-F5344CB8AC3E}">
        <p14:creationId xmlns:p14="http://schemas.microsoft.com/office/powerpoint/2010/main" val="573824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1073911"/>
          </a:xfrm>
        </p:spPr>
        <p:txBody>
          <a:bodyPr/>
          <a:lstStyle/>
          <a:p>
            <a:pPr algn="ctr"/>
            <a:r>
              <a:rPr lang="es-CO" b="1" dirty="0" smtClean="0">
                <a:solidFill>
                  <a:schemeClr val="accent1">
                    <a:lumMod val="75000"/>
                  </a:schemeClr>
                </a:solidFill>
              </a:rPr>
              <a:t>Perdón</a:t>
            </a:r>
            <a:endParaRPr lang="es-CO" b="1" dirty="0">
              <a:solidFill>
                <a:schemeClr val="accent1">
                  <a:lumMod val="75000"/>
                </a:schemeClr>
              </a:solidFill>
            </a:endParaRPr>
          </a:p>
        </p:txBody>
      </p:sp>
      <p:sp>
        <p:nvSpPr>
          <p:cNvPr id="4" name="Content Placeholder 3"/>
          <p:cNvSpPr>
            <a:spLocks noGrp="1"/>
          </p:cNvSpPr>
          <p:nvPr>
            <p:ph idx="1"/>
          </p:nvPr>
        </p:nvSpPr>
        <p:spPr>
          <a:xfrm>
            <a:off x="463892" y="1947002"/>
            <a:ext cx="8523992" cy="3931920"/>
          </a:xfrm>
        </p:spPr>
        <p:txBody>
          <a:bodyPr>
            <a:noAutofit/>
          </a:bodyPr>
          <a:lstStyle/>
          <a:p>
            <a:pPr marL="0" indent="0" algn="ctr">
              <a:buNone/>
            </a:pPr>
            <a:r>
              <a:rPr lang="es-MX" sz="3200" b="1" i="1" dirty="0">
                <a:latin typeface="Palatino"/>
              </a:rPr>
              <a:t>La necesidad de perdón está entretejida en las fibras mismas de nuestra existencia</a:t>
            </a:r>
            <a:r>
              <a:rPr lang="en-US" sz="3200" b="1" i="1" dirty="0">
                <a:latin typeface="Palatino" charset="0"/>
              </a:rPr>
              <a:t>:</a:t>
            </a:r>
            <a:endParaRPr lang="en-US" sz="1600" b="1" dirty="0"/>
          </a:p>
          <a:p>
            <a:r>
              <a:rPr lang="es-MX" sz="2400" dirty="0"/>
              <a:t>El pueblo de Israel no hubiera existido si </a:t>
            </a:r>
            <a:r>
              <a:rPr lang="es-MX" sz="2400" dirty="0">
                <a:solidFill>
                  <a:schemeClr val="bg2">
                    <a:lumMod val="50000"/>
                  </a:schemeClr>
                </a:solidFill>
              </a:rPr>
              <a:t>Esaú no hubiera perdonado a Jacob. </a:t>
            </a:r>
          </a:p>
          <a:p>
            <a:r>
              <a:rPr lang="es-MX" sz="2400" dirty="0"/>
              <a:t>Salomón no habría llegado a ser rey de Israel si </a:t>
            </a:r>
            <a:r>
              <a:rPr lang="es-MX" sz="2400" dirty="0">
                <a:solidFill>
                  <a:schemeClr val="bg2">
                    <a:lumMod val="50000"/>
                  </a:schemeClr>
                </a:solidFill>
              </a:rPr>
              <a:t>Dios no hubiera perdonado a David. </a:t>
            </a:r>
          </a:p>
          <a:p>
            <a:r>
              <a:rPr lang="es-MX" sz="2400" dirty="0"/>
              <a:t>Y ni tú ni yo hubiéramos existido si </a:t>
            </a:r>
            <a:r>
              <a:rPr lang="es-MX" sz="2400" dirty="0">
                <a:solidFill>
                  <a:schemeClr val="bg2">
                    <a:lumMod val="50000"/>
                  </a:schemeClr>
                </a:solidFill>
              </a:rPr>
              <a:t>Dios no hubiera perdonado a Adán y Eva. </a:t>
            </a:r>
          </a:p>
          <a:p>
            <a:r>
              <a:rPr lang="es-MX" sz="2400" dirty="0"/>
              <a:t>Ninguno de nosotros podríamos aspirar a ningún futuro si </a:t>
            </a:r>
            <a:r>
              <a:rPr lang="es-MX" sz="2400" dirty="0">
                <a:solidFill>
                  <a:schemeClr val="bg2">
                    <a:lumMod val="50000"/>
                  </a:schemeClr>
                </a:solidFill>
              </a:rPr>
              <a:t>Dios hubiera dejado de perdonarnos.  </a:t>
            </a:r>
            <a:endParaRPr lang="en-US" sz="2800" dirty="0">
              <a:solidFill>
                <a:schemeClr val="bg2">
                  <a:lumMod val="50000"/>
                </a:schemeClr>
              </a:solidFill>
            </a:endParaRPr>
          </a:p>
        </p:txBody>
      </p:sp>
    </p:spTree>
    <p:extLst>
      <p:ext uri="{BB962C8B-B14F-4D97-AF65-F5344CB8AC3E}">
        <p14:creationId xmlns:p14="http://schemas.microsoft.com/office/powerpoint/2010/main" val="144490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1218290"/>
          </a:xfrm>
        </p:spPr>
        <p:txBody>
          <a:bodyPr>
            <a:normAutofit/>
          </a:bodyPr>
          <a:lstStyle/>
          <a:p>
            <a:pPr algn="ctr"/>
            <a:r>
              <a:rPr lang="es-CO" sz="3600" b="1" dirty="0" smtClean="0">
                <a:solidFill>
                  <a:schemeClr val="accent1">
                    <a:lumMod val="75000"/>
                  </a:schemeClr>
                </a:solidFill>
              </a:rPr>
              <a:t>Parábola del  </a:t>
            </a:r>
            <a:br>
              <a:rPr lang="es-CO" sz="3600" b="1" dirty="0" smtClean="0">
                <a:solidFill>
                  <a:schemeClr val="accent1">
                    <a:lumMod val="75000"/>
                  </a:schemeClr>
                </a:solidFill>
              </a:rPr>
            </a:br>
            <a:r>
              <a:rPr lang="es-CO" sz="3600" b="1" i="1" dirty="0" smtClean="0">
                <a:solidFill>
                  <a:schemeClr val="bg2">
                    <a:lumMod val="50000"/>
                  </a:schemeClr>
                </a:solidFill>
                <a:latin typeface="Palatino" charset="0"/>
                <a:ea typeface="Palatino" charset="0"/>
                <a:cs typeface="Palatino" charset="0"/>
              </a:rPr>
              <a:t>siervo que no perdonó</a:t>
            </a:r>
            <a:endParaRPr lang="es-CO" sz="3600" b="1" i="1" dirty="0">
              <a:solidFill>
                <a:schemeClr val="bg2">
                  <a:lumMod val="50000"/>
                </a:schemeClr>
              </a:solidFill>
              <a:latin typeface="Palatino" charset="0"/>
              <a:ea typeface="Palatino" charset="0"/>
              <a:cs typeface="Palatino" charset="0"/>
            </a:endParaRPr>
          </a:p>
        </p:txBody>
      </p:sp>
      <p:sp>
        <p:nvSpPr>
          <p:cNvPr id="3" name="Content Placeholder 2"/>
          <p:cNvSpPr>
            <a:spLocks noGrp="1"/>
          </p:cNvSpPr>
          <p:nvPr>
            <p:ph idx="1"/>
          </p:nvPr>
        </p:nvSpPr>
        <p:spPr>
          <a:xfrm>
            <a:off x="843029" y="1860884"/>
            <a:ext cx="7739497" cy="4700337"/>
          </a:xfrm>
        </p:spPr>
        <p:txBody>
          <a:bodyPr>
            <a:noAutofit/>
          </a:bodyPr>
          <a:lstStyle/>
          <a:p>
            <a:pPr marL="0" indent="0">
              <a:buNone/>
            </a:pPr>
            <a:r>
              <a:rPr lang="es-CO" sz="2400" b="1" u="sng" dirty="0" smtClean="0"/>
              <a:t>DENARIO:</a:t>
            </a:r>
          </a:p>
          <a:p>
            <a:r>
              <a:rPr lang="es-CO" sz="2400" dirty="0" smtClean="0"/>
              <a:t>Un denario era el salario de un día. El salario de un año eran 300 denarios. </a:t>
            </a:r>
          </a:p>
          <a:p>
            <a:r>
              <a:rPr lang="es-CO" sz="2400" dirty="0" smtClean="0"/>
              <a:t>La deuda de 100 denarios equivalía a un tercio del salario de un año.</a:t>
            </a:r>
          </a:p>
          <a:p>
            <a:pPr marL="0" indent="0">
              <a:buNone/>
            </a:pPr>
            <a:r>
              <a:rPr lang="es-CO" sz="2400" b="1" u="sng" dirty="0" smtClean="0"/>
              <a:t>TALENTOS:</a:t>
            </a:r>
          </a:p>
          <a:p>
            <a:r>
              <a:rPr lang="es-CO" sz="2400" dirty="0" smtClean="0"/>
              <a:t>Veinte años de salario equivales un talento (6,000 denarios).</a:t>
            </a:r>
          </a:p>
          <a:p>
            <a:r>
              <a:rPr lang="es-CO" sz="2400" dirty="0" smtClean="0"/>
              <a:t>La deuda de 10,000 talentos equivalía a  200,000 años de salario.</a:t>
            </a:r>
            <a:endParaRPr lang="es-CO" sz="24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147102" y="304800"/>
            <a:ext cx="1780402" cy="2302619"/>
          </a:xfrm>
          <a:prstGeom prst="rect">
            <a:avLst/>
          </a:prstGeom>
          <a:ln>
            <a:noFill/>
          </a:ln>
          <a:effectLst>
            <a:softEdge rad="112500"/>
          </a:effectLst>
        </p:spPr>
      </p:pic>
    </p:spTree>
    <p:extLst>
      <p:ext uri="{BB962C8B-B14F-4D97-AF65-F5344CB8AC3E}">
        <p14:creationId xmlns:p14="http://schemas.microsoft.com/office/powerpoint/2010/main" val="1450243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1" y="858981"/>
            <a:ext cx="5253644" cy="5453149"/>
          </a:xfrm>
        </p:spPr>
        <p:txBody>
          <a:bodyPr>
            <a:normAutofit fontScale="85000" lnSpcReduction="20000"/>
          </a:bodyPr>
          <a:lstStyle/>
          <a:p>
            <a:pPr lvl="0"/>
            <a:r>
              <a:rPr lang="es-MX" sz="3500" dirty="0"/>
              <a:t>Si estamos en guerra con los demás, no podemos estar </a:t>
            </a:r>
            <a:r>
              <a:rPr lang="es-MX" sz="3500" i="1" dirty="0">
                <a:solidFill>
                  <a:schemeClr val="tx2">
                    <a:lumMod val="75000"/>
                  </a:schemeClr>
                </a:solidFill>
              </a:rPr>
              <a:t>en paz con nosotros mismos</a:t>
            </a:r>
            <a:r>
              <a:rPr lang="es-MX" sz="3500" dirty="0"/>
              <a:t>.</a:t>
            </a:r>
            <a:endParaRPr lang="en-US" sz="3500" dirty="0"/>
          </a:p>
          <a:p>
            <a:pPr lvl="0"/>
            <a:r>
              <a:rPr lang="es-MX" sz="3500" dirty="0"/>
              <a:t>Las personas lastimadas </a:t>
            </a:r>
            <a:r>
              <a:rPr lang="es-MX" sz="3500" i="1" dirty="0">
                <a:solidFill>
                  <a:schemeClr val="tx2">
                    <a:lumMod val="75000"/>
                  </a:schemeClr>
                </a:solidFill>
              </a:rPr>
              <a:t>lastiman a los demás</a:t>
            </a:r>
            <a:r>
              <a:rPr lang="es-MX" sz="3500" dirty="0"/>
              <a:t>. </a:t>
            </a:r>
            <a:endParaRPr lang="en-US" sz="3500" dirty="0"/>
          </a:p>
          <a:p>
            <a:pPr lvl="0"/>
            <a:r>
              <a:rPr lang="es-MX" sz="3500" i="1" dirty="0">
                <a:solidFill>
                  <a:schemeClr val="tx2">
                    <a:lumMod val="75000"/>
                  </a:schemeClr>
                </a:solidFill>
              </a:rPr>
              <a:t>El perdón nos transforma </a:t>
            </a:r>
            <a:r>
              <a:rPr lang="es-MX" sz="3500" dirty="0"/>
              <a:t>de prisioneros del pasado, en personas de paz.   </a:t>
            </a:r>
            <a:endParaRPr lang="en-US" sz="3500" dirty="0"/>
          </a:p>
          <a:p>
            <a:pPr lvl="0"/>
            <a:r>
              <a:rPr lang="es-MX" sz="3500" i="1" dirty="0">
                <a:solidFill>
                  <a:schemeClr val="tx2">
                    <a:lumMod val="75000"/>
                  </a:schemeClr>
                </a:solidFill>
              </a:rPr>
              <a:t>El perdón nos ayuda</a:t>
            </a:r>
            <a:r>
              <a:rPr lang="es-MX" sz="3500" i="1" dirty="0"/>
              <a:t> </a:t>
            </a:r>
            <a:r>
              <a:rPr lang="es-MX" sz="3500" dirty="0"/>
              <a:t>a reconciliarnos con nuestro pasado.</a:t>
            </a:r>
            <a:endParaRPr lang="en-US" sz="3500" dirty="0"/>
          </a:p>
          <a:p>
            <a:pPr marL="0" indent="0">
              <a:buNone/>
            </a:pPr>
            <a:r>
              <a:rPr lang="en-US" sz="2800" dirty="0"/>
              <a:t> </a:t>
            </a: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086428" y="1876928"/>
            <a:ext cx="2671538" cy="3455138"/>
          </a:xfrm>
          <a:prstGeom prst="rect">
            <a:avLst/>
          </a:prstGeom>
          <a:ln>
            <a:noFill/>
          </a:ln>
          <a:effectLst>
            <a:softEdge rad="112500"/>
          </a:effectLst>
        </p:spPr>
      </p:pic>
    </p:spTree>
    <p:extLst>
      <p:ext uri="{BB962C8B-B14F-4D97-AF65-F5344CB8AC3E}">
        <p14:creationId xmlns:p14="http://schemas.microsoft.com/office/powerpoint/2010/main" val="1873723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8832" y="2049705"/>
            <a:ext cx="6677745" cy="2587752"/>
          </a:xfrm>
        </p:spPr>
        <p:txBody>
          <a:bodyPr>
            <a:normAutofit/>
          </a:bodyPr>
          <a:lstStyle/>
          <a:p>
            <a:pPr lvl="0">
              <a:lnSpc>
                <a:spcPct val="100000"/>
              </a:lnSpc>
            </a:pPr>
            <a:r>
              <a:rPr lang="es-MX" sz="2700" dirty="0"/>
              <a:t>“Cualquier necio puede criticar, condenar y quejarse, pero se necesita tener carácter y control propio para ser comprensivo y perdonador”. </a:t>
            </a:r>
            <a:endParaRPr lang="en-US" sz="2800" dirty="0"/>
          </a:p>
        </p:txBody>
      </p:sp>
      <p:sp>
        <p:nvSpPr>
          <p:cNvPr id="3" name="Text Placeholder 2"/>
          <p:cNvSpPr>
            <a:spLocks noGrp="1"/>
          </p:cNvSpPr>
          <p:nvPr>
            <p:ph type="body" idx="1"/>
          </p:nvPr>
        </p:nvSpPr>
        <p:spPr/>
        <p:txBody>
          <a:bodyPr>
            <a:normAutofit/>
          </a:bodyPr>
          <a:lstStyle/>
          <a:p>
            <a:pPr algn="ctr"/>
            <a:r>
              <a:rPr lang="en-US" sz="1800" dirty="0"/>
              <a:t>Dale Carnegie</a:t>
            </a:r>
          </a:p>
        </p:txBody>
      </p:sp>
    </p:spTree>
    <p:extLst>
      <p:ext uri="{BB962C8B-B14F-4D97-AF65-F5344CB8AC3E}">
        <p14:creationId xmlns:p14="http://schemas.microsoft.com/office/powerpoint/2010/main" val="308079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s-MX" dirty="0"/>
              <a:t>“Perdonar significa comprender”.</a:t>
            </a:r>
            <a:endParaRPr lang="en-US" sz="4400" dirty="0"/>
          </a:p>
        </p:txBody>
      </p:sp>
      <p:sp>
        <p:nvSpPr>
          <p:cNvPr id="3" name="Text Placeholder 2"/>
          <p:cNvSpPr>
            <a:spLocks noGrp="1"/>
          </p:cNvSpPr>
          <p:nvPr>
            <p:ph type="body" idx="1"/>
          </p:nvPr>
        </p:nvSpPr>
        <p:spPr>
          <a:xfrm>
            <a:off x="1172718" y="4961960"/>
            <a:ext cx="6803136" cy="502920"/>
          </a:xfrm>
        </p:spPr>
        <p:txBody>
          <a:bodyPr>
            <a:normAutofit/>
          </a:bodyPr>
          <a:lstStyle/>
          <a:p>
            <a:r>
              <a:rPr lang="es-CO" sz="2000" dirty="0" smtClean="0"/>
              <a:t>Proverbio francés</a:t>
            </a:r>
            <a:endParaRPr lang="es-CO" sz="2000" dirty="0"/>
          </a:p>
        </p:txBody>
      </p:sp>
    </p:spTree>
    <p:extLst>
      <p:ext uri="{BB962C8B-B14F-4D97-AF65-F5344CB8AC3E}">
        <p14:creationId xmlns:p14="http://schemas.microsoft.com/office/powerpoint/2010/main" val="5214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s-MX" sz="4800" dirty="0"/>
              <a:t>“Solamente la gente que es grande puede perdonar”</a:t>
            </a:r>
            <a:r>
              <a:rPr lang="en-US" sz="4800" dirty="0"/>
              <a:t/>
            </a:r>
            <a:br>
              <a:rPr lang="en-US" sz="4800" dirty="0"/>
            </a:br>
            <a:r>
              <a:rPr lang="en-US" sz="4400" dirty="0"/>
              <a:t>.</a:t>
            </a:r>
          </a:p>
        </p:txBody>
      </p:sp>
      <p:sp>
        <p:nvSpPr>
          <p:cNvPr id="3" name="Text Placeholder 2"/>
          <p:cNvSpPr>
            <a:spLocks noGrp="1"/>
          </p:cNvSpPr>
          <p:nvPr>
            <p:ph type="body" idx="1"/>
          </p:nvPr>
        </p:nvSpPr>
        <p:spPr>
          <a:xfrm>
            <a:off x="1172718" y="4191410"/>
            <a:ext cx="6803136" cy="502920"/>
          </a:xfrm>
        </p:spPr>
        <p:txBody>
          <a:bodyPr>
            <a:normAutofit/>
          </a:bodyPr>
          <a:lstStyle/>
          <a:p>
            <a:r>
              <a:rPr lang="en-US" sz="2400" dirty="0"/>
              <a:t>O. </a:t>
            </a:r>
            <a:r>
              <a:rPr lang="en-US" sz="2400" dirty="0" err="1"/>
              <a:t>Ozheshko</a:t>
            </a:r>
            <a:endParaRPr lang="en-US" sz="2400" dirty="0"/>
          </a:p>
        </p:txBody>
      </p:sp>
    </p:spTree>
    <p:extLst>
      <p:ext uri="{BB962C8B-B14F-4D97-AF65-F5344CB8AC3E}">
        <p14:creationId xmlns:p14="http://schemas.microsoft.com/office/powerpoint/2010/main" val="1768778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O" sz="3600" b="1" dirty="0" smtClean="0">
                <a:solidFill>
                  <a:schemeClr val="accent1">
                    <a:lumMod val="75000"/>
                  </a:schemeClr>
                </a:solidFill>
              </a:rPr>
              <a:t>Es </a:t>
            </a:r>
            <a:r>
              <a:rPr lang="es-CO" sz="3600" b="1" i="1" dirty="0" smtClean="0">
                <a:solidFill>
                  <a:schemeClr val="bg2">
                    <a:lumMod val="25000"/>
                  </a:schemeClr>
                </a:solidFill>
                <a:latin typeface="Palatino Linotype" charset="0"/>
                <a:ea typeface="Palatino Linotype" charset="0"/>
                <a:cs typeface="Palatino Linotype" charset="0"/>
              </a:rPr>
              <a:t>difícil perdonar </a:t>
            </a:r>
            <a:r>
              <a:rPr lang="es-CO" sz="3600" b="1" dirty="0" smtClean="0">
                <a:solidFill>
                  <a:schemeClr val="accent1">
                    <a:lumMod val="75000"/>
                  </a:schemeClr>
                </a:solidFill>
              </a:rPr>
              <a:t>porque</a:t>
            </a:r>
            <a:r>
              <a:rPr lang="en-US" sz="3600" b="1" dirty="0" smtClean="0">
                <a:solidFill>
                  <a:schemeClr val="accent1">
                    <a:lumMod val="75000"/>
                  </a:schemeClr>
                </a:solidFill>
              </a:rPr>
              <a:t>:</a:t>
            </a:r>
            <a:endParaRPr lang="en-US" sz="3600" b="1" dirty="0">
              <a:solidFill>
                <a:schemeClr val="accent1">
                  <a:lumMod val="75000"/>
                </a:schemeClr>
              </a:solidFill>
            </a:endParaRPr>
          </a:p>
        </p:txBody>
      </p:sp>
      <p:sp>
        <p:nvSpPr>
          <p:cNvPr id="3" name="Content Placeholder 2"/>
          <p:cNvSpPr>
            <a:spLocks noGrp="1"/>
          </p:cNvSpPr>
          <p:nvPr>
            <p:ph idx="1"/>
          </p:nvPr>
        </p:nvSpPr>
        <p:spPr>
          <a:xfrm>
            <a:off x="954543" y="1844842"/>
            <a:ext cx="6216278" cy="4145594"/>
          </a:xfrm>
        </p:spPr>
        <p:txBody>
          <a:bodyPr>
            <a:noAutofit/>
          </a:bodyPr>
          <a:lstStyle/>
          <a:p>
            <a:pPr lvl="0"/>
            <a:r>
              <a:rPr lang="es-CO" sz="2800" b="1" dirty="0" smtClean="0">
                <a:solidFill>
                  <a:schemeClr val="bg2">
                    <a:lumMod val="50000"/>
                  </a:schemeClr>
                </a:solidFill>
              </a:rPr>
              <a:t>7. NO SABEMOS CÓMO PERDONAR.</a:t>
            </a:r>
          </a:p>
          <a:p>
            <a:pPr marL="0" indent="0">
              <a:buNone/>
            </a:pPr>
            <a:r>
              <a:rPr lang="es-CO" sz="2400" b="1" dirty="0" smtClean="0"/>
              <a:t>CÓMO PERDONAR</a:t>
            </a:r>
          </a:p>
          <a:p>
            <a:r>
              <a:rPr lang="es-CO" sz="2800" dirty="0" smtClean="0"/>
              <a:t>El perdonar es la elección y decisión de olvidar.</a:t>
            </a:r>
          </a:p>
          <a:p>
            <a:r>
              <a:rPr lang="es-CO" sz="2800" dirty="0" smtClean="0"/>
              <a:t>Puede darse el perdón aun cuando no recibamos disculpas o no pueda haber reconciliación.</a:t>
            </a:r>
            <a:endParaRPr lang="es-CO" sz="2400" dirty="0"/>
          </a:p>
        </p:txBody>
      </p:sp>
      <p:pic>
        <p:nvPicPr>
          <p:cNvPr id="6" name="Picture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543533" y="2622999"/>
            <a:ext cx="1962618" cy="2538281"/>
          </a:xfrm>
          <a:prstGeom prst="rect">
            <a:avLst/>
          </a:prstGeom>
          <a:ln>
            <a:noFill/>
          </a:ln>
          <a:effectLst>
            <a:softEdge rad="112500"/>
          </a:effectLst>
        </p:spPr>
      </p:pic>
    </p:spTree>
    <p:extLst>
      <p:ext uri="{BB962C8B-B14F-4D97-AF65-F5344CB8AC3E}">
        <p14:creationId xmlns:p14="http://schemas.microsoft.com/office/powerpoint/2010/main" val="1252982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1371600"/>
          </a:xfrm>
        </p:spPr>
        <p:txBody>
          <a:bodyPr>
            <a:normAutofit/>
          </a:bodyPr>
          <a:lstStyle/>
          <a:p>
            <a:pPr algn="ctr"/>
            <a:r>
              <a:rPr lang="es-CO" sz="3600" b="1" dirty="0" smtClean="0">
                <a:solidFill>
                  <a:schemeClr val="accent1">
                    <a:lumMod val="75000"/>
                  </a:schemeClr>
                </a:solidFill>
              </a:rPr>
              <a:t>Pasos en el  </a:t>
            </a:r>
            <a:br>
              <a:rPr lang="es-CO" sz="3600" b="1" dirty="0" smtClean="0">
                <a:solidFill>
                  <a:schemeClr val="accent1">
                    <a:lumMod val="75000"/>
                  </a:schemeClr>
                </a:solidFill>
              </a:rPr>
            </a:br>
            <a:r>
              <a:rPr lang="es-CO" sz="3600" b="1" dirty="0" smtClean="0">
                <a:solidFill>
                  <a:schemeClr val="accent1">
                    <a:lumMod val="75000"/>
                  </a:schemeClr>
                </a:solidFill>
              </a:rPr>
              <a:t> </a:t>
            </a:r>
            <a:r>
              <a:rPr lang="es-CO" sz="3600" b="1" i="1" dirty="0" smtClean="0">
                <a:solidFill>
                  <a:schemeClr val="bg2">
                    <a:lumMod val="50000"/>
                  </a:schemeClr>
                </a:solidFill>
                <a:latin typeface="Palatino" charset="0"/>
                <a:ea typeface="Palatino" charset="0"/>
                <a:cs typeface="Palatino" charset="0"/>
              </a:rPr>
              <a:t>proceso del perdón</a:t>
            </a:r>
            <a:endParaRPr lang="es-CO" sz="3600" b="1" i="1" dirty="0">
              <a:solidFill>
                <a:schemeClr val="bg2">
                  <a:lumMod val="50000"/>
                </a:schemeClr>
              </a:solidFill>
              <a:latin typeface="Palatino" charset="0"/>
              <a:ea typeface="Palatino" charset="0"/>
              <a:cs typeface="Palatino" charset="0"/>
            </a:endParaRPr>
          </a:p>
        </p:txBody>
      </p:sp>
      <p:sp>
        <p:nvSpPr>
          <p:cNvPr id="3" name="Content Placeholder 2"/>
          <p:cNvSpPr>
            <a:spLocks noGrp="1"/>
          </p:cNvSpPr>
          <p:nvPr>
            <p:ph idx="1"/>
          </p:nvPr>
        </p:nvSpPr>
        <p:spPr>
          <a:xfrm>
            <a:off x="1068085" y="2014194"/>
            <a:ext cx="7494025" cy="4115461"/>
          </a:xfrm>
        </p:spPr>
        <p:txBody>
          <a:bodyPr>
            <a:normAutofit fontScale="85000" lnSpcReduction="10000"/>
          </a:bodyPr>
          <a:lstStyle/>
          <a:p>
            <a:pPr marL="0" indent="0">
              <a:buNone/>
            </a:pPr>
            <a:r>
              <a:rPr lang="en-US" sz="2800" b="1" dirty="0">
                <a:solidFill>
                  <a:schemeClr val="bg2">
                    <a:lumMod val="50000"/>
                  </a:schemeClr>
                </a:solidFill>
              </a:rPr>
              <a:t> </a:t>
            </a:r>
            <a:r>
              <a:rPr lang="es-CO" sz="3000" b="1" dirty="0" smtClean="0">
                <a:solidFill>
                  <a:schemeClr val="bg2">
                    <a:lumMod val="50000"/>
                  </a:schemeClr>
                </a:solidFill>
              </a:rPr>
              <a:t>PASO 1</a:t>
            </a:r>
          </a:p>
          <a:p>
            <a:pPr marL="0" indent="0">
              <a:buNone/>
            </a:pPr>
            <a:endParaRPr lang="es-CO" sz="900" b="1" dirty="0" smtClean="0">
              <a:solidFill>
                <a:schemeClr val="bg2">
                  <a:lumMod val="50000"/>
                </a:schemeClr>
              </a:solidFill>
            </a:endParaRPr>
          </a:p>
          <a:p>
            <a:pPr lvl="0"/>
            <a:r>
              <a:rPr lang="es-CO" sz="2200" b="1" dirty="0" smtClean="0"/>
              <a:t>Haz una lista mental o por escrito de las personas o eventos que te han lastimado. </a:t>
            </a:r>
          </a:p>
          <a:p>
            <a:pPr lvl="0"/>
            <a:r>
              <a:rPr lang="es-CO" sz="2200" b="1" dirty="0" smtClean="0"/>
              <a:t>Pregúntate a ti mismo: </a:t>
            </a:r>
          </a:p>
          <a:p>
            <a:pPr lvl="1"/>
            <a:r>
              <a:rPr lang="es-CO" sz="2200" dirty="0" smtClean="0"/>
              <a:t>¿Por qué es tan difícil perdonar a esta persona? </a:t>
            </a:r>
          </a:p>
          <a:p>
            <a:pPr lvl="1"/>
            <a:r>
              <a:rPr lang="es-CO" sz="2200" dirty="0" smtClean="0"/>
              <a:t>¿En qué forma este problema irresuelto afecta mi vida, mi salud, y mis relaciones con Dios y las demás personas? </a:t>
            </a:r>
          </a:p>
          <a:p>
            <a:pPr lvl="1"/>
            <a:r>
              <a:rPr lang="es-CO" sz="2200" dirty="0" smtClean="0"/>
              <a:t>¿Qué tipo de sentimientos afloran cada vez que recuerdo esto? </a:t>
            </a:r>
          </a:p>
          <a:p>
            <a:pPr lvl="1"/>
            <a:r>
              <a:rPr lang="es-CO" sz="2200" dirty="0" smtClean="0"/>
              <a:t>¿Qué me gustaría que sucediera para ayudarme a perdonar? </a:t>
            </a:r>
          </a:p>
          <a:p>
            <a:pPr lvl="1"/>
            <a:r>
              <a:rPr lang="es-CO" sz="2200" dirty="0" smtClean="0"/>
              <a:t>¿Qué en particular necesito perdonar y olvidar? </a:t>
            </a:r>
            <a:endParaRPr lang="es-CO" sz="2200" dirty="0"/>
          </a:p>
        </p:txBody>
      </p:sp>
    </p:spTree>
    <p:extLst>
      <p:ext uri="{BB962C8B-B14F-4D97-AF65-F5344CB8AC3E}">
        <p14:creationId xmlns:p14="http://schemas.microsoft.com/office/powerpoint/2010/main" val="14121179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5194" y="2303838"/>
            <a:ext cx="4761641" cy="2825723"/>
          </a:xfrm>
        </p:spPr>
        <p:txBody>
          <a:bodyPr>
            <a:normAutofit fontScale="92500" lnSpcReduction="20000"/>
          </a:bodyPr>
          <a:lstStyle/>
          <a:p>
            <a:pPr marL="0" indent="0">
              <a:buNone/>
            </a:pPr>
            <a:r>
              <a:rPr lang="en-US" sz="2800" b="1" dirty="0">
                <a:solidFill>
                  <a:schemeClr val="bg2">
                    <a:lumMod val="50000"/>
                  </a:schemeClr>
                </a:solidFill>
              </a:rPr>
              <a:t>  </a:t>
            </a:r>
            <a:r>
              <a:rPr lang="en-US" sz="3200" b="1" dirty="0">
                <a:solidFill>
                  <a:schemeClr val="bg2">
                    <a:lumMod val="50000"/>
                  </a:schemeClr>
                </a:solidFill>
              </a:rPr>
              <a:t>PASO 2</a:t>
            </a:r>
          </a:p>
          <a:p>
            <a:pPr marL="0" indent="0">
              <a:buNone/>
            </a:pPr>
            <a:endParaRPr lang="en-US" sz="900" b="1" dirty="0">
              <a:solidFill>
                <a:schemeClr val="bg2">
                  <a:lumMod val="50000"/>
                </a:schemeClr>
              </a:solidFill>
            </a:endParaRPr>
          </a:p>
          <a:p>
            <a:pPr lvl="0"/>
            <a:r>
              <a:rPr lang="es-MX" sz="2600" dirty="0"/>
              <a:t>Haz tu decisión de perdonar. </a:t>
            </a:r>
            <a:endParaRPr lang="en-US" sz="2600" dirty="0"/>
          </a:p>
          <a:p>
            <a:pPr lvl="0"/>
            <a:r>
              <a:rPr lang="es-MX" sz="2600" dirty="0"/>
              <a:t>Pon al ofensor y a las consecuencias en manos del Señor. </a:t>
            </a:r>
            <a:endParaRPr lang="en-US" sz="2600" dirty="0"/>
          </a:p>
          <a:p>
            <a:pPr lvl="0"/>
            <a:r>
              <a:rPr lang="es-MX" sz="2600" dirty="0"/>
              <a:t>Ora por el ofensor. (Mat. 5:44)</a:t>
            </a:r>
            <a:endParaRPr lang="en-US" sz="2600" dirty="0"/>
          </a:p>
        </p:txBody>
      </p:sp>
      <p:sp>
        <p:nvSpPr>
          <p:cNvPr id="5" name="Title 1"/>
          <p:cNvSpPr>
            <a:spLocks noGrp="1"/>
          </p:cNvSpPr>
          <p:nvPr>
            <p:ph type="title"/>
          </p:nvPr>
        </p:nvSpPr>
        <p:spPr>
          <a:xfrm>
            <a:off x="731520" y="709500"/>
            <a:ext cx="7680960" cy="1119300"/>
          </a:xfrm>
        </p:spPr>
        <p:txBody>
          <a:bodyPr>
            <a:normAutofit/>
          </a:bodyPr>
          <a:lstStyle/>
          <a:p>
            <a:pPr algn="ctr"/>
            <a:r>
              <a:rPr lang="es-CO" sz="3600" b="1" dirty="0" smtClean="0">
                <a:solidFill>
                  <a:schemeClr val="accent1">
                    <a:lumMod val="75000"/>
                  </a:schemeClr>
                </a:solidFill>
              </a:rPr>
              <a:t>Pasos en el  </a:t>
            </a:r>
            <a:br>
              <a:rPr lang="es-CO" sz="3600" b="1" dirty="0" smtClean="0">
                <a:solidFill>
                  <a:schemeClr val="accent1">
                    <a:lumMod val="75000"/>
                  </a:schemeClr>
                </a:solidFill>
              </a:rPr>
            </a:br>
            <a:r>
              <a:rPr lang="es-CO" sz="3600" b="1" dirty="0" smtClean="0">
                <a:solidFill>
                  <a:schemeClr val="accent1">
                    <a:lumMod val="75000"/>
                  </a:schemeClr>
                </a:solidFill>
              </a:rPr>
              <a:t> </a:t>
            </a:r>
            <a:r>
              <a:rPr lang="es-CO" sz="3600" b="1" i="1" dirty="0" smtClean="0">
                <a:solidFill>
                  <a:schemeClr val="bg2">
                    <a:lumMod val="50000"/>
                  </a:schemeClr>
                </a:solidFill>
                <a:latin typeface="Palatino" charset="0"/>
                <a:ea typeface="Palatino" charset="0"/>
                <a:cs typeface="Palatino" charset="0"/>
              </a:rPr>
              <a:t>proceso del perdón</a:t>
            </a:r>
            <a:endParaRPr lang="es-CO" sz="3600" b="1" i="1" dirty="0">
              <a:solidFill>
                <a:schemeClr val="bg2">
                  <a:lumMod val="50000"/>
                </a:schemeClr>
              </a:solidFill>
              <a:latin typeface="Palatino" charset="0"/>
              <a:ea typeface="Palatino" charset="0"/>
              <a:cs typeface="Palatino" charset="0"/>
            </a:endParaRPr>
          </a:p>
        </p:txBody>
      </p:sp>
      <p:pic>
        <p:nvPicPr>
          <p:cNvPr id="6" name="Picture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206835" y="2303838"/>
            <a:ext cx="2549925" cy="3297856"/>
          </a:xfrm>
          <a:prstGeom prst="rect">
            <a:avLst/>
          </a:prstGeom>
          <a:ln>
            <a:noFill/>
          </a:ln>
          <a:effectLst>
            <a:softEdge rad="112500"/>
          </a:effectLst>
        </p:spPr>
      </p:pic>
    </p:spTree>
    <p:extLst>
      <p:ext uri="{BB962C8B-B14F-4D97-AF65-F5344CB8AC3E}">
        <p14:creationId xmlns:p14="http://schemas.microsoft.com/office/powerpoint/2010/main" val="485277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2103120"/>
            <a:ext cx="5580070" cy="3931920"/>
          </a:xfrm>
        </p:spPr>
        <p:txBody>
          <a:bodyPr>
            <a:normAutofit fontScale="92500" lnSpcReduction="20000"/>
          </a:bodyPr>
          <a:lstStyle/>
          <a:p>
            <a:pPr marL="0" indent="0">
              <a:buNone/>
            </a:pPr>
            <a:r>
              <a:rPr lang="en-US" sz="2800" b="1" dirty="0">
                <a:solidFill>
                  <a:schemeClr val="bg2">
                    <a:lumMod val="50000"/>
                  </a:schemeClr>
                </a:solidFill>
              </a:rPr>
              <a:t>  </a:t>
            </a:r>
            <a:r>
              <a:rPr lang="en-US" sz="3600" b="1" dirty="0" smtClean="0">
                <a:solidFill>
                  <a:schemeClr val="bg2">
                    <a:lumMod val="50000"/>
                  </a:schemeClr>
                </a:solidFill>
              </a:rPr>
              <a:t>PASO </a:t>
            </a:r>
            <a:r>
              <a:rPr lang="en-US" sz="3600" b="1" dirty="0">
                <a:solidFill>
                  <a:schemeClr val="bg2">
                    <a:lumMod val="50000"/>
                  </a:schemeClr>
                </a:solidFill>
              </a:rPr>
              <a:t>3</a:t>
            </a:r>
          </a:p>
          <a:p>
            <a:r>
              <a:rPr lang="es-CO" sz="2800" dirty="0" smtClean="0"/>
              <a:t>Puedes decirte:</a:t>
            </a:r>
            <a:r>
              <a:rPr lang="es-CO" sz="3500" dirty="0" smtClean="0"/>
              <a:t> “</a:t>
            </a:r>
            <a:r>
              <a:rPr lang="es-CO" sz="2600" dirty="0" smtClean="0"/>
              <a:t>Ya no vivo más en el pasado! </a:t>
            </a:r>
            <a:r>
              <a:rPr lang="es-MX" sz="2600" dirty="0" smtClean="0"/>
              <a:t>¡</a:t>
            </a:r>
            <a:r>
              <a:rPr lang="es-MX" sz="2600" dirty="0"/>
              <a:t>Vivo en el presente y me dirijo al futuro como una persona libre!”</a:t>
            </a:r>
            <a:endParaRPr lang="en-US" sz="2600" dirty="0"/>
          </a:p>
          <a:p>
            <a:endParaRPr lang="en-US" sz="1100" dirty="0"/>
          </a:p>
          <a:p>
            <a:r>
              <a:rPr lang="es-MX" sz="2600" dirty="0"/>
              <a:t>El perdón libera a los demás de nuestra crítica.</a:t>
            </a:r>
            <a:endParaRPr lang="en-US" sz="2600" dirty="0"/>
          </a:p>
          <a:p>
            <a:r>
              <a:rPr lang="es-MX" sz="2600" dirty="0"/>
              <a:t>El perdón nos libera de la cárcel de nuestros propios pensamientos y sentimientos negativos. </a:t>
            </a:r>
            <a:endParaRPr lang="en-US" sz="2600" dirty="0"/>
          </a:p>
        </p:txBody>
      </p:sp>
      <p:sp>
        <p:nvSpPr>
          <p:cNvPr id="5" name="Title 1"/>
          <p:cNvSpPr>
            <a:spLocks noGrp="1"/>
          </p:cNvSpPr>
          <p:nvPr>
            <p:ph type="title"/>
          </p:nvPr>
        </p:nvSpPr>
        <p:spPr>
          <a:xfrm>
            <a:off x="731520" y="642594"/>
            <a:ext cx="7680960" cy="1122038"/>
          </a:xfrm>
        </p:spPr>
        <p:txBody>
          <a:bodyPr>
            <a:normAutofit/>
          </a:bodyPr>
          <a:lstStyle/>
          <a:p>
            <a:pPr algn="ctr"/>
            <a:r>
              <a:rPr lang="es-CO" sz="3600" b="1" dirty="0" smtClean="0">
                <a:solidFill>
                  <a:schemeClr val="accent1">
                    <a:lumMod val="75000"/>
                  </a:schemeClr>
                </a:solidFill>
              </a:rPr>
              <a:t>Pasos en el  </a:t>
            </a:r>
            <a:br>
              <a:rPr lang="es-CO" sz="3600" b="1" dirty="0" smtClean="0">
                <a:solidFill>
                  <a:schemeClr val="accent1">
                    <a:lumMod val="75000"/>
                  </a:schemeClr>
                </a:solidFill>
              </a:rPr>
            </a:br>
            <a:r>
              <a:rPr lang="es-CO" sz="3600" b="1" dirty="0" smtClean="0">
                <a:solidFill>
                  <a:schemeClr val="accent1">
                    <a:lumMod val="75000"/>
                  </a:schemeClr>
                </a:solidFill>
              </a:rPr>
              <a:t> </a:t>
            </a:r>
            <a:r>
              <a:rPr lang="es-CO" sz="3600" b="1" i="1" dirty="0" smtClean="0">
                <a:solidFill>
                  <a:schemeClr val="bg2">
                    <a:lumMod val="50000"/>
                  </a:schemeClr>
                </a:solidFill>
                <a:latin typeface="Palatino" charset="0"/>
                <a:ea typeface="Palatino" charset="0"/>
                <a:cs typeface="Palatino" charset="0"/>
              </a:rPr>
              <a:t>proceso del perdón</a:t>
            </a:r>
            <a:endParaRPr lang="es-CO" sz="3600" b="1" i="1" dirty="0">
              <a:solidFill>
                <a:schemeClr val="bg2">
                  <a:lumMod val="50000"/>
                </a:schemeClr>
              </a:solidFill>
              <a:latin typeface="Palatino" charset="0"/>
              <a:ea typeface="Palatino" charset="0"/>
              <a:cs typeface="Palatino" charset="0"/>
            </a:endParaRPr>
          </a:p>
        </p:txBody>
      </p:sp>
      <p:pic>
        <p:nvPicPr>
          <p:cNvPr id="6" name="Picture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133170" y="2631686"/>
            <a:ext cx="2438098" cy="3153227"/>
          </a:xfrm>
          <a:prstGeom prst="rect">
            <a:avLst/>
          </a:prstGeom>
          <a:ln>
            <a:noFill/>
          </a:ln>
          <a:effectLst>
            <a:softEdge rad="112500"/>
          </a:effectLst>
        </p:spPr>
      </p:pic>
    </p:spTree>
    <p:extLst>
      <p:ext uri="{BB962C8B-B14F-4D97-AF65-F5344CB8AC3E}">
        <p14:creationId xmlns:p14="http://schemas.microsoft.com/office/powerpoint/2010/main" val="1108569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s-MX" sz="3200" dirty="0">
                <a:solidFill>
                  <a:schemeClr val="tx1"/>
                </a:solidFill>
              </a:rPr>
              <a:t>cuando Dios ve brechas, él construye puentes</a:t>
            </a:r>
            <a:r>
              <a:rPr lang="en-US" sz="3000" dirty="0"/>
              <a:t>.</a:t>
            </a:r>
          </a:p>
        </p:txBody>
      </p:sp>
      <p:sp>
        <p:nvSpPr>
          <p:cNvPr id="3" name="Text Placeholder 2"/>
          <p:cNvSpPr>
            <a:spLocks noGrp="1"/>
          </p:cNvSpPr>
          <p:nvPr>
            <p:ph type="body" idx="1"/>
          </p:nvPr>
        </p:nvSpPr>
        <p:spPr/>
        <p:txBody>
          <a:bodyPr>
            <a:normAutofit/>
          </a:bodyPr>
          <a:lstStyle/>
          <a:p>
            <a:pPr algn="ctr"/>
            <a:r>
              <a:rPr lang="en-US" sz="1600" dirty="0"/>
              <a:t>Robert </a:t>
            </a:r>
            <a:r>
              <a:rPr lang="en-US" sz="1600" dirty="0" err="1"/>
              <a:t>Schuller</a:t>
            </a:r>
            <a:endParaRPr lang="en-US" sz="1600" dirty="0"/>
          </a:p>
        </p:txBody>
      </p:sp>
    </p:spTree>
    <p:extLst>
      <p:ext uri="{BB962C8B-B14F-4D97-AF65-F5344CB8AC3E}">
        <p14:creationId xmlns:p14="http://schemas.microsoft.com/office/powerpoint/2010/main" val="1403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543" y="687198"/>
            <a:ext cx="6585245" cy="1109518"/>
          </a:xfrm>
        </p:spPr>
        <p:txBody>
          <a:bodyPr/>
          <a:lstStyle/>
          <a:p>
            <a:pPr algn="ctr"/>
            <a:r>
              <a:rPr lang="es-CO" b="1" dirty="0" smtClean="0">
                <a:solidFill>
                  <a:schemeClr val="accent1">
                    <a:lumMod val="75000"/>
                  </a:schemeClr>
                </a:solidFill>
              </a:rPr>
              <a:t>Perdón</a:t>
            </a:r>
            <a:endParaRPr lang="es-CO" b="1" dirty="0">
              <a:solidFill>
                <a:schemeClr val="accent1">
                  <a:lumMod val="75000"/>
                </a:schemeClr>
              </a:solidFill>
            </a:endParaRPr>
          </a:p>
        </p:txBody>
      </p:sp>
      <p:sp>
        <p:nvSpPr>
          <p:cNvPr id="3" name="Content Placeholder 2"/>
          <p:cNvSpPr>
            <a:spLocks noGrp="1"/>
          </p:cNvSpPr>
          <p:nvPr>
            <p:ph idx="1"/>
          </p:nvPr>
        </p:nvSpPr>
        <p:spPr>
          <a:xfrm>
            <a:off x="537557" y="2103120"/>
            <a:ext cx="5333854" cy="3878579"/>
          </a:xfrm>
        </p:spPr>
        <p:txBody>
          <a:bodyPr>
            <a:normAutofit/>
          </a:bodyPr>
          <a:lstStyle/>
          <a:p>
            <a:pPr marL="0" indent="0" algn="ctr">
              <a:buNone/>
            </a:pPr>
            <a:r>
              <a:rPr lang="en-US" sz="2200" dirty="0" smtClean="0"/>
              <a:t>S</a:t>
            </a:r>
            <a:r>
              <a:rPr lang="es-CO" sz="2400" dirty="0" smtClean="0"/>
              <a:t>e nos puede hacer fácil aceptar el perdón de Dios, pero a la mayoría de nosotros se nos hace difícil perdonar a otros o ser perdonados por alguien más</a:t>
            </a:r>
            <a:endParaRPr lang="es-CO" sz="2400" dirty="0" smtClean="0">
              <a:effectLst/>
            </a:endParaRPr>
          </a:p>
          <a:p>
            <a:pPr marL="0" indent="0" algn="ctr">
              <a:buNone/>
            </a:pPr>
            <a:r>
              <a:rPr lang="es-CO" sz="2800" dirty="0" smtClean="0">
                <a:solidFill>
                  <a:schemeClr val="accent2">
                    <a:lumMod val="75000"/>
                  </a:schemeClr>
                </a:solidFill>
              </a:rPr>
              <a:t>A veces es realmente difícil perdonar</a:t>
            </a:r>
            <a:r>
              <a:rPr lang="es-CO" sz="2800" i="1" dirty="0" smtClean="0">
                <a:solidFill>
                  <a:schemeClr val="tx2">
                    <a:lumMod val="75000"/>
                  </a:schemeClr>
                </a:solidFill>
              </a:rPr>
              <a:t>.</a:t>
            </a:r>
          </a:p>
          <a:p>
            <a:pPr marL="0" indent="0" algn="ctr">
              <a:buNone/>
            </a:pPr>
            <a:r>
              <a:rPr lang="es-CO" sz="2800" i="1" dirty="0" smtClean="0">
                <a:solidFill>
                  <a:schemeClr val="tx2">
                    <a:lumMod val="75000"/>
                  </a:schemeClr>
                </a:solidFill>
              </a:rPr>
              <a:t>A veces es toda una lucha desear perdonar.</a:t>
            </a: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71411" y="2103120"/>
            <a:ext cx="2866164" cy="3706851"/>
          </a:xfrm>
          <a:prstGeom prst="rect">
            <a:avLst/>
          </a:prstGeom>
          <a:ln>
            <a:noFill/>
          </a:ln>
          <a:effectLst>
            <a:softEdge rad="112500"/>
          </a:effectLst>
        </p:spPr>
      </p:pic>
    </p:spTree>
    <p:extLst>
      <p:ext uri="{BB962C8B-B14F-4D97-AF65-F5344CB8AC3E}">
        <p14:creationId xmlns:p14="http://schemas.microsoft.com/office/powerpoint/2010/main" val="20107438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0000"/>
              </a:lnSpc>
            </a:pPr>
            <a:r>
              <a:rPr lang="es-MX" sz="3100" i="1" dirty="0"/>
              <a:t/>
            </a:r>
            <a:br>
              <a:rPr lang="es-MX" sz="3100" i="1" dirty="0"/>
            </a:br>
            <a:r>
              <a:rPr lang="es-MX" sz="3100" i="1" dirty="0"/>
              <a:t/>
            </a:r>
            <a:br>
              <a:rPr lang="es-MX" sz="3100" i="1" dirty="0"/>
            </a:br>
            <a:r>
              <a:rPr lang="ru-RU" sz="2700" i="1" dirty="0"/>
              <a:t>"</a:t>
            </a:r>
            <a:r>
              <a:rPr lang="es-MX" sz="2700" i="1" dirty="0"/>
              <a:t>Y cuando estéis orando, perdonad, si tenéis algo contra alguno, para que también vuestro Padre que está en los cielos os perdone a vosotros vuestras ofensas”</a:t>
            </a:r>
            <a:r>
              <a:rPr lang="en-US" sz="2700" dirty="0"/>
              <a:t>.</a:t>
            </a:r>
          </a:p>
        </p:txBody>
      </p:sp>
      <p:sp>
        <p:nvSpPr>
          <p:cNvPr id="3" name="Text Placeholder 2"/>
          <p:cNvSpPr>
            <a:spLocks noGrp="1"/>
          </p:cNvSpPr>
          <p:nvPr>
            <p:ph type="body" idx="1"/>
          </p:nvPr>
        </p:nvSpPr>
        <p:spPr/>
        <p:txBody>
          <a:bodyPr>
            <a:normAutofit fontScale="70000" lnSpcReduction="20000"/>
          </a:bodyPr>
          <a:lstStyle/>
          <a:p>
            <a:pPr algn="ctr"/>
            <a:endParaRPr lang="en-US" sz="1800" dirty="0"/>
          </a:p>
          <a:p>
            <a:pPr algn="ctr"/>
            <a:r>
              <a:rPr lang="en-US" sz="1600" dirty="0"/>
              <a:t>Marcos 11:25</a:t>
            </a:r>
          </a:p>
        </p:txBody>
      </p:sp>
    </p:spTree>
    <p:extLst>
      <p:ext uri="{BB962C8B-B14F-4D97-AF65-F5344CB8AC3E}">
        <p14:creationId xmlns:p14="http://schemas.microsoft.com/office/powerpoint/2010/main" val="1592344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nSpc>
                <a:spcPct val="100000"/>
              </a:lnSpc>
            </a:pPr>
            <a:r>
              <a:rPr lang="es-MX" sz="2800" i="1" dirty="0"/>
              <a:t>“La Biblia nos aconseja amar a nuestros prójimos y a perdonar a nuestros enemigos, tal vez porque muy frecuentemente ambos son la misma persona”.</a:t>
            </a:r>
            <a:endParaRPr lang="en-US" sz="2800" dirty="0"/>
          </a:p>
        </p:txBody>
      </p:sp>
      <p:sp>
        <p:nvSpPr>
          <p:cNvPr id="5" name="Text Placeholder 4"/>
          <p:cNvSpPr>
            <a:spLocks noGrp="1"/>
          </p:cNvSpPr>
          <p:nvPr>
            <p:ph type="body" idx="1"/>
          </p:nvPr>
        </p:nvSpPr>
        <p:spPr/>
        <p:txBody>
          <a:bodyPr/>
          <a:lstStyle/>
          <a:p>
            <a:pPr algn="ctr"/>
            <a:r>
              <a:rPr lang="en-US" dirty="0"/>
              <a:t>Galina Stele</a:t>
            </a:r>
          </a:p>
        </p:txBody>
      </p:sp>
    </p:spTree>
    <p:extLst>
      <p:ext uri="{BB962C8B-B14F-4D97-AF65-F5344CB8AC3E}">
        <p14:creationId xmlns:p14="http://schemas.microsoft.com/office/powerpoint/2010/main" val="5589704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252" y="2071375"/>
            <a:ext cx="6008668" cy="2587752"/>
          </a:xfrm>
        </p:spPr>
        <p:txBody>
          <a:bodyPr>
            <a:noAutofit/>
          </a:bodyPr>
          <a:lstStyle/>
          <a:p>
            <a:pPr>
              <a:lnSpc>
                <a:spcPct val="100000"/>
              </a:lnSpc>
            </a:pPr>
            <a:r>
              <a:rPr lang="es-MX" sz="3200" dirty="0"/>
              <a:t/>
            </a:r>
            <a:br>
              <a:rPr lang="es-MX" sz="3200" dirty="0"/>
            </a:br>
            <a:r>
              <a:rPr lang="es-MX" sz="3200" dirty="0"/>
              <a:t>“Sabes que has perdonado a alguien cuando esa persona pasa por tu mente sin hacerte daño”</a:t>
            </a:r>
            <a:endParaRPr lang="en-US" sz="2800" dirty="0"/>
          </a:p>
        </p:txBody>
      </p:sp>
      <p:sp>
        <p:nvSpPr>
          <p:cNvPr id="3" name="Text Placeholder 2"/>
          <p:cNvSpPr>
            <a:spLocks noGrp="1"/>
          </p:cNvSpPr>
          <p:nvPr>
            <p:ph type="body" idx="1"/>
          </p:nvPr>
        </p:nvSpPr>
        <p:spPr/>
        <p:txBody>
          <a:bodyPr>
            <a:normAutofit/>
          </a:bodyPr>
          <a:lstStyle/>
          <a:p>
            <a:r>
              <a:rPr lang="en-US" sz="1800" dirty="0" err="1"/>
              <a:t>Karyl</a:t>
            </a:r>
            <a:r>
              <a:rPr lang="en-US" sz="1800" dirty="0"/>
              <a:t> Huntley</a:t>
            </a:r>
          </a:p>
        </p:txBody>
      </p:sp>
    </p:spTree>
    <p:extLst>
      <p:ext uri="{BB962C8B-B14F-4D97-AF65-F5344CB8AC3E}">
        <p14:creationId xmlns:p14="http://schemas.microsoft.com/office/powerpoint/2010/main" val="979588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O" b="1" dirty="0" smtClean="0">
                <a:solidFill>
                  <a:schemeClr val="accent1">
                    <a:lumMod val="75000"/>
                  </a:schemeClr>
                </a:solidFill>
              </a:rPr>
              <a:t>Perdonar es una señal de </a:t>
            </a:r>
            <a:r>
              <a:rPr lang="es-CO" b="1" i="1" dirty="0" smtClean="0">
                <a:solidFill>
                  <a:schemeClr val="bg2">
                    <a:lumMod val="50000"/>
                  </a:schemeClr>
                </a:solidFill>
                <a:latin typeface="Palatino" charset="0"/>
                <a:ea typeface="Palatino" charset="0"/>
                <a:cs typeface="Palatino" charset="0"/>
              </a:rPr>
              <a:t>madurez</a:t>
            </a:r>
            <a:endParaRPr lang="es-CO" b="1" i="1" dirty="0">
              <a:solidFill>
                <a:schemeClr val="bg2">
                  <a:lumMod val="50000"/>
                </a:schemeClr>
              </a:solidFill>
              <a:latin typeface="Palatino" charset="0"/>
              <a:ea typeface="Palatino" charset="0"/>
              <a:cs typeface="Palatino" charset="0"/>
            </a:endParaRPr>
          </a:p>
        </p:txBody>
      </p:sp>
      <p:sp>
        <p:nvSpPr>
          <p:cNvPr id="3" name="Content Placeholder 2"/>
          <p:cNvSpPr>
            <a:spLocks noGrp="1"/>
          </p:cNvSpPr>
          <p:nvPr>
            <p:ph idx="1"/>
          </p:nvPr>
        </p:nvSpPr>
        <p:spPr>
          <a:xfrm>
            <a:off x="664614" y="2303839"/>
            <a:ext cx="5178625" cy="3714576"/>
          </a:xfrm>
        </p:spPr>
        <p:txBody>
          <a:bodyPr>
            <a:normAutofit fontScale="92500" lnSpcReduction="10000"/>
          </a:bodyPr>
          <a:lstStyle/>
          <a:p>
            <a:pPr>
              <a:spcBef>
                <a:spcPts val="0"/>
              </a:spcBef>
              <a:buClrTx/>
            </a:pPr>
            <a:r>
              <a:rPr lang="es-MX" sz="3200" dirty="0"/>
              <a:t>Podemos </a:t>
            </a:r>
            <a:r>
              <a:rPr lang="es-MX" sz="3200" dirty="0">
                <a:solidFill>
                  <a:schemeClr val="tx2">
                    <a:lumMod val="75000"/>
                  </a:schemeClr>
                </a:solidFill>
              </a:rPr>
              <a:t>elegir</a:t>
            </a:r>
            <a:r>
              <a:rPr lang="es-MX" sz="3200" dirty="0"/>
              <a:t> ser agentes de un cambio positivo.</a:t>
            </a:r>
          </a:p>
          <a:p>
            <a:pPr marL="0" indent="0">
              <a:spcBef>
                <a:spcPts val="0"/>
              </a:spcBef>
              <a:buClrTx/>
              <a:buNone/>
            </a:pPr>
            <a:r>
              <a:rPr lang="es-MX" sz="3200" dirty="0"/>
              <a:t> </a:t>
            </a:r>
            <a:endParaRPr lang="en-US" sz="3200" dirty="0"/>
          </a:p>
          <a:p>
            <a:pPr>
              <a:spcBef>
                <a:spcPts val="0"/>
              </a:spcBef>
              <a:buClrTx/>
            </a:pPr>
            <a:r>
              <a:rPr lang="es-MX" sz="3200" dirty="0"/>
              <a:t>El poder de cambiar y el poder de perdonar están </a:t>
            </a:r>
            <a:r>
              <a:rPr lang="es-MX" sz="3200" dirty="0">
                <a:solidFill>
                  <a:schemeClr val="tx2">
                    <a:lumMod val="75000"/>
                  </a:schemeClr>
                </a:solidFill>
              </a:rPr>
              <a:t>disponibles por parte de </a:t>
            </a:r>
            <a:r>
              <a:rPr lang="es-MX" sz="3200" dirty="0" smtClean="0">
                <a:solidFill>
                  <a:schemeClr val="tx2">
                    <a:lumMod val="75000"/>
                  </a:schemeClr>
                </a:solidFill>
              </a:rPr>
              <a:t>Dios</a:t>
            </a:r>
            <a:r>
              <a:rPr lang="es-MX" sz="2400" dirty="0" smtClean="0">
                <a:solidFill>
                  <a:schemeClr val="tx2">
                    <a:lumMod val="75000"/>
                  </a:schemeClr>
                </a:solidFill>
              </a:rPr>
              <a:t>.                                                                                                                                                                                                                                                                                                                                                                                                                                                                                                                                                                                                                                                                                                                                                                                                                                                                                                                                                                                                                                                                                                                                                                                                                                                                                                                                                                                                                                                                                                                                                                                                                                                                                                                                                                                                                                                                                                                                                                                                                                                                                                                                                                                                                                                                                                                                                                                                            </a:t>
            </a:r>
            <a:endParaRPr lang="en-US" sz="24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974382" y="1940560"/>
            <a:ext cx="2438098" cy="3153227"/>
          </a:xfrm>
          <a:prstGeom prst="rect">
            <a:avLst/>
          </a:prstGeom>
          <a:ln>
            <a:noFill/>
          </a:ln>
          <a:effectLst>
            <a:softEdge rad="112500"/>
          </a:effectLst>
        </p:spPr>
      </p:pic>
    </p:spTree>
    <p:extLst>
      <p:ext uri="{BB962C8B-B14F-4D97-AF65-F5344CB8AC3E}">
        <p14:creationId xmlns:p14="http://schemas.microsoft.com/office/powerpoint/2010/main" val="396183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0"/>
            <a:ext cx="7680960" cy="1371600"/>
          </a:xfrm>
        </p:spPr>
        <p:txBody>
          <a:bodyPr/>
          <a:lstStyle/>
          <a:p>
            <a:r>
              <a:rPr lang="en-US" b="1" dirty="0" err="1">
                <a:solidFill>
                  <a:schemeClr val="accent1">
                    <a:lumMod val="75000"/>
                  </a:schemeClr>
                </a:solidFill>
              </a:rPr>
              <a:t>Regala</a:t>
            </a:r>
            <a:r>
              <a:rPr lang="en-US" b="1" dirty="0">
                <a:solidFill>
                  <a:schemeClr val="accent1">
                    <a:lumMod val="75000"/>
                  </a:schemeClr>
                </a:solidFill>
              </a:rPr>
              <a:t> a la </a:t>
            </a:r>
            <a:r>
              <a:rPr lang="en-US" b="1" dirty="0" err="1">
                <a:solidFill>
                  <a:schemeClr val="accent1">
                    <a:lumMod val="75000"/>
                  </a:schemeClr>
                </a:solidFill>
              </a:rPr>
              <a:t>gente</a:t>
            </a:r>
            <a:r>
              <a:rPr lang="en-US" b="1" dirty="0">
                <a:solidFill>
                  <a:schemeClr val="accent1">
                    <a:lumMod val="75000"/>
                  </a:schemeClr>
                </a:solidFill>
              </a:rPr>
              <a:t> </a:t>
            </a:r>
            <a:r>
              <a:rPr lang="en-US" b="1" i="1" dirty="0" err="1">
                <a:solidFill>
                  <a:schemeClr val="bg2">
                    <a:lumMod val="50000"/>
                  </a:schemeClr>
                </a:solidFill>
                <a:latin typeface="Palatino" charset="0"/>
                <a:ea typeface="Palatino" charset="0"/>
                <a:cs typeface="Palatino" charset="0"/>
              </a:rPr>
              <a:t>minutos</a:t>
            </a:r>
            <a:r>
              <a:rPr lang="en-US" b="1" i="1" dirty="0">
                <a:solidFill>
                  <a:schemeClr val="bg2">
                    <a:lumMod val="50000"/>
                  </a:schemeClr>
                </a:solidFill>
                <a:latin typeface="Palatino" charset="0"/>
                <a:ea typeface="Palatino" charset="0"/>
                <a:cs typeface="Palatino" charset="0"/>
              </a:rPr>
              <a:t> </a:t>
            </a:r>
            <a:r>
              <a:rPr lang="en-US" b="1" i="1" dirty="0" err="1">
                <a:solidFill>
                  <a:schemeClr val="bg2">
                    <a:lumMod val="50000"/>
                  </a:schemeClr>
                </a:solidFill>
                <a:latin typeface="Palatino" charset="0"/>
                <a:ea typeface="Palatino" charset="0"/>
                <a:cs typeface="Palatino" charset="0"/>
              </a:rPr>
              <a:t>felices</a:t>
            </a:r>
            <a:endParaRPr lang="en-US" b="1" i="1" dirty="0">
              <a:solidFill>
                <a:schemeClr val="bg2">
                  <a:lumMod val="50000"/>
                </a:schemeClr>
              </a:solidFill>
              <a:latin typeface="Palatino" charset="0"/>
              <a:ea typeface="Palatino" charset="0"/>
              <a:cs typeface="Palatino" charset="0"/>
            </a:endParaRPr>
          </a:p>
        </p:txBody>
      </p:sp>
      <p:sp>
        <p:nvSpPr>
          <p:cNvPr id="3" name="Content Placeholder 2"/>
          <p:cNvSpPr>
            <a:spLocks noGrp="1"/>
          </p:cNvSpPr>
          <p:nvPr>
            <p:ph idx="1"/>
          </p:nvPr>
        </p:nvSpPr>
        <p:spPr>
          <a:xfrm>
            <a:off x="664614" y="2236933"/>
            <a:ext cx="5870002" cy="2959534"/>
          </a:xfrm>
        </p:spPr>
        <p:txBody>
          <a:bodyPr>
            <a:normAutofit fontScale="92500" lnSpcReduction="20000"/>
          </a:bodyPr>
          <a:lstStyle/>
          <a:p>
            <a:pPr lvl="0"/>
            <a:r>
              <a:rPr lang="es-MX" sz="2600" dirty="0"/>
              <a:t>Los minutos felices hacen </a:t>
            </a:r>
            <a:r>
              <a:rPr lang="es-MX" sz="2600" dirty="0">
                <a:solidFill>
                  <a:schemeClr val="tx2">
                    <a:lumMod val="75000"/>
                  </a:schemeClr>
                </a:solidFill>
              </a:rPr>
              <a:t>horas felices</a:t>
            </a:r>
            <a:endParaRPr lang="en-US" sz="2600" dirty="0">
              <a:solidFill>
                <a:schemeClr val="tx2">
                  <a:lumMod val="75000"/>
                </a:schemeClr>
              </a:solidFill>
            </a:endParaRPr>
          </a:p>
          <a:p>
            <a:pPr lvl="0"/>
            <a:r>
              <a:rPr lang="es-MX" sz="2600" dirty="0"/>
              <a:t>Las horas felices hacen </a:t>
            </a:r>
            <a:r>
              <a:rPr lang="es-MX" sz="2600" dirty="0">
                <a:solidFill>
                  <a:schemeClr val="tx2">
                    <a:lumMod val="75000"/>
                  </a:schemeClr>
                </a:solidFill>
              </a:rPr>
              <a:t>días felices</a:t>
            </a:r>
            <a:endParaRPr lang="en-US" sz="2600" dirty="0">
              <a:solidFill>
                <a:schemeClr val="tx2">
                  <a:lumMod val="75000"/>
                </a:schemeClr>
              </a:solidFill>
            </a:endParaRPr>
          </a:p>
          <a:p>
            <a:pPr lvl="0"/>
            <a:r>
              <a:rPr lang="es-MX" sz="2600" dirty="0"/>
              <a:t>Los días felices hacen </a:t>
            </a:r>
            <a:r>
              <a:rPr lang="es-MX" sz="2600" dirty="0">
                <a:solidFill>
                  <a:schemeClr val="tx2">
                    <a:lumMod val="75000"/>
                  </a:schemeClr>
                </a:solidFill>
              </a:rPr>
              <a:t>meses felices</a:t>
            </a:r>
            <a:endParaRPr lang="en-US" sz="2600" dirty="0">
              <a:solidFill>
                <a:schemeClr val="tx2">
                  <a:lumMod val="75000"/>
                </a:schemeClr>
              </a:solidFill>
            </a:endParaRPr>
          </a:p>
          <a:p>
            <a:pPr lvl="0"/>
            <a:r>
              <a:rPr lang="es-MX" sz="2600" dirty="0"/>
              <a:t>Los meses felices hacen </a:t>
            </a:r>
            <a:r>
              <a:rPr lang="es-MX" sz="2600" dirty="0">
                <a:solidFill>
                  <a:schemeClr val="tx2">
                    <a:lumMod val="75000"/>
                  </a:schemeClr>
                </a:solidFill>
              </a:rPr>
              <a:t>años felices </a:t>
            </a:r>
            <a:r>
              <a:rPr lang="es-MX" sz="2600" dirty="0"/>
              <a:t>y …</a:t>
            </a:r>
            <a:endParaRPr lang="en-US" sz="2600" dirty="0"/>
          </a:p>
          <a:p>
            <a:pPr lvl="0"/>
            <a:r>
              <a:rPr lang="es-MX" sz="2600" dirty="0"/>
              <a:t>¡Los años felices hacen </a:t>
            </a:r>
            <a:r>
              <a:rPr lang="es-MX" sz="2600" dirty="0">
                <a:solidFill>
                  <a:schemeClr val="tx2">
                    <a:lumMod val="75000"/>
                  </a:schemeClr>
                </a:solidFill>
              </a:rPr>
              <a:t>una vida feliz</a:t>
            </a:r>
            <a:r>
              <a:rPr lang="es-MX" sz="2600" dirty="0"/>
              <a:t>!</a:t>
            </a:r>
            <a:endParaRPr lang="en-US" sz="26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200079" y="2103120"/>
            <a:ext cx="2438098" cy="3153227"/>
          </a:xfrm>
          <a:prstGeom prst="rect">
            <a:avLst/>
          </a:prstGeom>
          <a:ln>
            <a:noFill/>
          </a:ln>
          <a:effectLst>
            <a:softEdge rad="112500"/>
          </a:effectLst>
        </p:spPr>
      </p:pic>
    </p:spTree>
    <p:extLst>
      <p:ext uri="{BB962C8B-B14F-4D97-AF65-F5344CB8AC3E}">
        <p14:creationId xmlns:p14="http://schemas.microsoft.com/office/powerpoint/2010/main" val="620473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4368" y="1471960"/>
            <a:ext cx="7592143" cy="4103645"/>
          </a:xfrm>
        </p:spPr>
        <p:txBody>
          <a:bodyPr>
            <a:normAutofit/>
          </a:bodyPr>
          <a:lstStyle/>
          <a:p>
            <a:pPr>
              <a:lnSpc>
                <a:spcPct val="150000"/>
              </a:lnSpc>
            </a:pPr>
            <a:r>
              <a:rPr lang="es-MX" sz="2400" dirty="0"/>
              <a:t>“Uno de los placeres más duraderos que puedes experimentar es el sentimiento que te </a:t>
            </a:r>
            <a:br>
              <a:rPr lang="es-MX" sz="2400" dirty="0"/>
            </a:br>
            <a:r>
              <a:rPr lang="es-MX" sz="2400" dirty="0"/>
              <a:t>sobrecoge cuando genuinamente </a:t>
            </a:r>
            <a:br>
              <a:rPr lang="es-MX" sz="2400" dirty="0"/>
            </a:br>
            <a:r>
              <a:rPr lang="es-MX" sz="2400" dirty="0"/>
              <a:t>perdonas a un enemigo —</a:t>
            </a:r>
            <a:br>
              <a:rPr lang="es-MX" sz="2400" dirty="0"/>
            </a:br>
            <a:r>
              <a:rPr lang="es-MX" sz="2400" dirty="0"/>
              <a:t>ya sea que él lo sepa o no”</a:t>
            </a:r>
            <a:endParaRPr lang="en-US" sz="2400" dirty="0"/>
          </a:p>
        </p:txBody>
      </p:sp>
      <p:sp>
        <p:nvSpPr>
          <p:cNvPr id="5" name="Text Placeholder 4"/>
          <p:cNvSpPr>
            <a:spLocks noGrp="1"/>
          </p:cNvSpPr>
          <p:nvPr>
            <p:ph type="body" idx="1"/>
          </p:nvPr>
        </p:nvSpPr>
        <p:spPr>
          <a:xfrm>
            <a:off x="1172718" y="4938200"/>
            <a:ext cx="6803136" cy="502920"/>
          </a:xfrm>
        </p:spPr>
        <p:txBody>
          <a:bodyPr>
            <a:normAutofit/>
          </a:bodyPr>
          <a:lstStyle/>
          <a:p>
            <a:pPr algn="ctr"/>
            <a:r>
              <a:rPr lang="en-US" sz="1600" dirty="0"/>
              <a:t>A. Battista</a:t>
            </a:r>
          </a:p>
        </p:txBody>
      </p:sp>
    </p:spTree>
    <p:extLst>
      <p:ext uri="{BB962C8B-B14F-4D97-AF65-F5344CB8AC3E}">
        <p14:creationId xmlns:p14="http://schemas.microsoft.com/office/powerpoint/2010/main" val="1970718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CO" b="1" dirty="0" smtClean="0">
                <a:solidFill>
                  <a:schemeClr val="accent1">
                    <a:lumMod val="75000"/>
                  </a:schemeClr>
                </a:solidFill>
              </a:rPr>
              <a:t>Practicar el perdón</a:t>
            </a:r>
            <a:br>
              <a:rPr lang="es-CO" b="1" dirty="0" smtClean="0">
                <a:solidFill>
                  <a:schemeClr val="accent1">
                    <a:lumMod val="75000"/>
                  </a:schemeClr>
                </a:solidFill>
              </a:rPr>
            </a:br>
            <a:r>
              <a:rPr lang="es-CO" b="1" dirty="0" smtClean="0">
                <a:solidFill>
                  <a:schemeClr val="accent1">
                    <a:lumMod val="75000"/>
                  </a:schemeClr>
                </a:solidFill>
              </a:rPr>
              <a:t> </a:t>
            </a:r>
            <a:r>
              <a:rPr lang="es-CO" sz="3600" b="1" i="1" dirty="0" smtClean="0">
                <a:solidFill>
                  <a:schemeClr val="bg2">
                    <a:lumMod val="50000"/>
                  </a:schemeClr>
                </a:solidFill>
              </a:rPr>
              <a:t>mejora nuestra salud</a:t>
            </a:r>
            <a:endParaRPr lang="es-CO" sz="3600" b="1" i="1" dirty="0">
              <a:solidFill>
                <a:schemeClr val="bg2">
                  <a:lumMod val="50000"/>
                </a:schemeClr>
              </a:solidFill>
            </a:endParaRPr>
          </a:p>
        </p:txBody>
      </p:sp>
      <p:sp>
        <p:nvSpPr>
          <p:cNvPr id="3" name="Content Placeholder 2"/>
          <p:cNvSpPr>
            <a:spLocks noGrp="1"/>
          </p:cNvSpPr>
          <p:nvPr>
            <p:ph idx="1"/>
          </p:nvPr>
        </p:nvSpPr>
        <p:spPr>
          <a:xfrm>
            <a:off x="731521" y="2147725"/>
            <a:ext cx="5624674" cy="3931920"/>
          </a:xfrm>
        </p:spPr>
        <p:txBody>
          <a:bodyPr>
            <a:noAutofit/>
          </a:bodyPr>
          <a:lstStyle/>
          <a:p>
            <a:pPr lvl="0"/>
            <a:r>
              <a:rPr lang="es-CO" sz="2800" dirty="0" smtClean="0"/>
              <a:t>Disminuye la presión sanguínea.</a:t>
            </a:r>
          </a:p>
          <a:p>
            <a:pPr lvl="0"/>
            <a:r>
              <a:rPr lang="es-CO" sz="2800" dirty="0" smtClean="0"/>
              <a:t>Disminuye el estrés.</a:t>
            </a:r>
          </a:p>
          <a:p>
            <a:pPr lvl="0"/>
            <a:r>
              <a:rPr lang="es-CO" sz="2800" dirty="0" smtClean="0"/>
              <a:t>Disminuye el nivel de hostilidad y de agresividad.</a:t>
            </a:r>
          </a:p>
          <a:p>
            <a:pPr lvl="0"/>
            <a:r>
              <a:rPr lang="es-CO" sz="2800" dirty="0" smtClean="0"/>
              <a:t>Disminuye el riesgo del alcoholismo y otras adicciones. </a:t>
            </a:r>
          </a:p>
        </p:txBody>
      </p:sp>
      <p:pic>
        <p:nvPicPr>
          <p:cNvPr id="8" name="Picture 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356196" y="1925233"/>
            <a:ext cx="2295200" cy="4065451"/>
          </a:xfrm>
          <a:prstGeom prst="rect">
            <a:avLst/>
          </a:prstGeom>
          <a:ln>
            <a:noFill/>
          </a:ln>
          <a:effectLst>
            <a:softEdge rad="112500"/>
          </a:effectLst>
        </p:spPr>
      </p:pic>
    </p:spTree>
    <p:extLst>
      <p:ext uri="{BB962C8B-B14F-4D97-AF65-F5344CB8AC3E}">
        <p14:creationId xmlns:p14="http://schemas.microsoft.com/office/powerpoint/2010/main" val="427647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CO" b="1" dirty="0" smtClean="0">
                <a:solidFill>
                  <a:schemeClr val="accent1">
                    <a:lumMod val="75000"/>
                  </a:schemeClr>
                </a:solidFill>
              </a:rPr>
              <a:t>Practicar el perdón</a:t>
            </a:r>
            <a:br>
              <a:rPr lang="es-CO" b="1" dirty="0" smtClean="0">
                <a:solidFill>
                  <a:schemeClr val="accent1">
                    <a:lumMod val="75000"/>
                  </a:schemeClr>
                </a:solidFill>
              </a:rPr>
            </a:br>
            <a:r>
              <a:rPr lang="es-CO" b="1" dirty="0" smtClean="0">
                <a:solidFill>
                  <a:schemeClr val="accent1">
                    <a:lumMod val="75000"/>
                  </a:schemeClr>
                </a:solidFill>
              </a:rPr>
              <a:t> </a:t>
            </a:r>
            <a:r>
              <a:rPr lang="es-CO" sz="3600" b="1" i="1" dirty="0" smtClean="0">
                <a:solidFill>
                  <a:schemeClr val="bg2">
                    <a:lumMod val="50000"/>
                  </a:schemeClr>
                </a:solidFill>
              </a:rPr>
              <a:t>mejora nuestra salud</a:t>
            </a:r>
            <a:endParaRPr lang="es-CO" sz="3600" b="1" i="1" dirty="0">
              <a:solidFill>
                <a:schemeClr val="bg2">
                  <a:lumMod val="50000"/>
                </a:schemeClr>
              </a:solidFill>
            </a:endParaRPr>
          </a:p>
        </p:txBody>
      </p:sp>
      <p:sp>
        <p:nvSpPr>
          <p:cNvPr id="3" name="Content Placeholder 2"/>
          <p:cNvSpPr>
            <a:spLocks noGrp="1"/>
          </p:cNvSpPr>
          <p:nvPr>
            <p:ph idx="1"/>
          </p:nvPr>
        </p:nvSpPr>
        <p:spPr>
          <a:xfrm>
            <a:off x="731521" y="2147725"/>
            <a:ext cx="5624674" cy="3931920"/>
          </a:xfrm>
        </p:spPr>
        <p:txBody>
          <a:bodyPr>
            <a:noAutofit/>
          </a:bodyPr>
          <a:lstStyle/>
          <a:p>
            <a:pPr lvl="0"/>
            <a:r>
              <a:rPr lang="es-CO" sz="2800" dirty="0" smtClean="0"/>
              <a:t>Disminuye los síntomas de depresión y ansiedad.</a:t>
            </a:r>
          </a:p>
          <a:p>
            <a:pPr lvl="0"/>
            <a:r>
              <a:rPr lang="es-CO" sz="2800" dirty="0" smtClean="0"/>
              <a:t>Disminuye el dolor físico.</a:t>
            </a:r>
          </a:p>
          <a:p>
            <a:pPr lvl="0"/>
            <a:r>
              <a:rPr lang="es-CO" sz="2800" dirty="0" smtClean="0"/>
              <a:t>Mantiene sano el corazón.</a:t>
            </a:r>
          </a:p>
          <a:p>
            <a:pPr lvl="0"/>
            <a:r>
              <a:rPr lang="es-CO" sz="2800" dirty="0" smtClean="0"/>
              <a:t>Ayuda a la recuperación de varias enfermedades.</a:t>
            </a:r>
          </a:p>
          <a:p>
            <a:pPr lvl="0"/>
            <a:r>
              <a:rPr lang="es-CO" sz="2800" dirty="0" smtClean="0"/>
              <a:t>Proporciona equilibrio emocional y armonía. </a:t>
            </a:r>
            <a:endParaRPr lang="es-CO" sz="2800" dirty="0"/>
          </a:p>
        </p:txBody>
      </p:sp>
      <p:pic>
        <p:nvPicPr>
          <p:cNvPr id="8" name="Picture 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356196" y="2037527"/>
            <a:ext cx="2295200" cy="4065451"/>
          </a:xfrm>
          <a:prstGeom prst="rect">
            <a:avLst/>
          </a:prstGeom>
          <a:ln>
            <a:noFill/>
          </a:ln>
          <a:effectLst>
            <a:softEdge rad="112500"/>
          </a:effectLst>
        </p:spPr>
      </p:pic>
    </p:spTree>
    <p:extLst>
      <p:ext uri="{BB962C8B-B14F-4D97-AF65-F5344CB8AC3E}">
        <p14:creationId xmlns:p14="http://schemas.microsoft.com/office/powerpoint/2010/main" val="4053716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CO" b="1" dirty="0" smtClean="0">
                <a:solidFill>
                  <a:schemeClr val="accent1">
                    <a:lumMod val="75000"/>
                  </a:schemeClr>
                </a:solidFill>
              </a:rPr>
              <a:t>La gente que </a:t>
            </a:r>
            <a:r>
              <a:rPr lang="es-CO" b="1" i="1" dirty="0" smtClean="0">
                <a:solidFill>
                  <a:schemeClr val="bg2">
                    <a:lumMod val="50000"/>
                  </a:schemeClr>
                </a:solidFill>
                <a:latin typeface="Palatino" charset="0"/>
                <a:ea typeface="Palatino" charset="0"/>
                <a:cs typeface="Palatino" charset="0"/>
              </a:rPr>
              <a:t>practica</a:t>
            </a:r>
            <a:r>
              <a:rPr lang="es-CO" b="1" dirty="0" smtClean="0">
                <a:solidFill>
                  <a:schemeClr val="accent1">
                    <a:lumMod val="75000"/>
                  </a:schemeClr>
                </a:solidFill>
                <a:latin typeface="Palatino" charset="0"/>
                <a:ea typeface="Palatino" charset="0"/>
                <a:cs typeface="Palatino" charset="0"/>
              </a:rPr>
              <a:t> el perdón</a:t>
            </a:r>
            <a:r>
              <a:rPr lang="es-CO" b="1" dirty="0" smtClean="0">
                <a:solidFill>
                  <a:schemeClr val="accent1">
                    <a:lumMod val="75000"/>
                  </a:schemeClr>
                </a:solidFill>
              </a:rPr>
              <a:t> </a:t>
            </a:r>
            <a:r>
              <a:rPr lang="es-CO" b="1" i="1" dirty="0" smtClean="0">
                <a:solidFill>
                  <a:schemeClr val="bg2">
                    <a:lumMod val="50000"/>
                  </a:schemeClr>
                </a:solidFill>
                <a:latin typeface="Palatino" charset="0"/>
                <a:ea typeface="Palatino" charset="0"/>
                <a:cs typeface="Palatino" charset="0"/>
              </a:rPr>
              <a:t>es más feliz </a:t>
            </a:r>
            <a:r>
              <a:rPr lang="es-CO" b="1" dirty="0" smtClean="0">
                <a:solidFill>
                  <a:schemeClr val="accent1">
                    <a:lumMod val="75000"/>
                  </a:schemeClr>
                </a:solidFill>
              </a:rPr>
              <a:t>y </a:t>
            </a:r>
            <a:r>
              <a:rPr lang="es-CO" b="1" i="1" dirty="0" smtClean="0">
                <a:solidFill>
                  <a:schemeClr val="bg2">
                    <a:lumMod val="50000"/>
                  </a:schemeClr>
                </a:solidFill>
                <a:latin typeface="Palatino" charset="0"/>
                <a:ea typeface="Palatino" charset="0"/>
                <a:cs typeface="Palatino" charset="0"/>
              </a:rPr>
              <a:t>más sana</a:t>
            </a:r>
            <a:endParaRPr lang="es-CO" b="1" i="1" dirty="0">
              <a:solidFill>
                <a:schemeClr val="bg2">
                  <a:lumMod val="50000"/>
                </a:schemeClr>
              </a:solidFill>
              <a:latin typeface="Palatino" charset="0"/>
              <a:ea typeface="Palatino" charset="0"/>
              <a:cs typeface="Palatino" charset="0"/>
            </a:endParaRPr>
          </a:p>
        </p:txBody>
      </p:sp>
      <p:sp>
        <p:nvSpPr>
          <p:cNvPr id="3" name="Text Placeholder 2"/>
          <p:cNvSpPr>
            <a:spLocks noGrp="1"/>
          </p:cNvSpPr>
          <p:nvPr>
            <p:ph type="body" idx="1"/>
          </p:nvPr>
        </p:nvSpPr>
        <p:spPr>
          <a:xfrm>
            <a:off x="820728" y="2133600"/>
            <a:ext cx="3657600" cy="893046"/>
          </a:xfrm>
          <a:solidFill>
            <a:schemeClr val="bg1"/>
          </a:solidFill>
        </p:spPr>
        <p:txBody>
          <a:bodyPr>
            <a:noAutofit/>
          </a:bodyPr>
          <a:lstStyle/>
          <a:p>
            <a:r>
              <a:rPr lang="es-CO" sz="3200" b="1" dirty="0" smtClean="0">
                <a:solidFill>
                  <a:schemeClr val="accent1">
                    <a:lumMod val="75000"/>
                  </a:schemeClr>
                </a:solidFill>
              </a:rPr>
              <a:t>94% de encuestados</a:t>
            </a:r>
            <a:endParaRPr lang="es-CO" sz="3200" b="1" dirty="0">
              <a:solidFill>
                <a:schemeClr val="accent1">
                  <a:lumMod val="75000"/>
                </a:schemeClr>
              </a:solidFill>
            </a:endParaRPr>
          </a:p>
        </p:txBody>
      </p:sp>
      <p:sp>
        <p:nvSpPr>
          <p:cNvPr id="4" name="Content Placeholder 3"/>
          <p:cNvSpPr>
            <a:spLocks noGrp="1"/>
          </p:cNvSpPr>
          <p:nvPr>
            <p:ph sz="half" idx="2"/>
          </p:nvPr>
        </p:nvSpPr>
        <p:spPr>
          <a:xfrm>
            <a:off x="731520" y="3157340"/>
            <a:ext cx="3657600" cy="3200400"/>
          </a:xfrm>
        </p:spPr>
        <p:txBody>
          <a:bodyPr>
            <a:normAutofit/>
          </a:bodyPr>
          <a:lstStyle/>
          <a:p>
            <a:pPr marL="0" indent="0" algn="ctr">
              <a:buNone/>
            </a:pPr>
            <a:r>
              <a:rPr lang="es-CO" sz="3200" dirty="0" smtClean="0"/>
              <a:t>en un estudio investigativo creen que </a:t>
            </a:r>
          </a:p>
          <a:p>
            <a:pPr marL="0" indent="0" algn="ctr">
              <a:buNone/>
            </a:pPr>
            <a:r>
              <a:rPr lang="es-CO" sz="3200" dirty="0" smtClean="0">
                <a:solidFill>
                  <a:schemeClr val="accent1">
                    <a:lumMod val="75000"/>
                  </a:schemeClr>
                </a:solidFill>
              </a:rPr>
              <a:t>“Es importante perdonar”.</a:t>
            </a:r>
            <a:endParaRPr lang="es-CO" sz="3200" dirty="0">
              <a:solidFill>
                <a:schemeClr val="accent1">
                  <a:lumMod val="75000"/>
                </a:schemeClr>
              </a:solidFill>
            </a:endParaRPr>
          </a:p>
        </p:txBody>
      </p:sp>
      <p:sp>
        <p:nvSpPr>
          <p:cNvPr id="5" name="Text Placeholder 4"/>
          <p:cNvSpPr>
            <a:spLocks noGrp="1"/>
          </p:cNvSpPr>
          <p:nvPr>
            <p:ph type="body" sz="quarter" idx="3"/>
          </p:nvPr>
        </p:nvSpPr>
        <p:spPr>
          <a:xfrm>
            <a:off x="4754880" y="2133600"/>
            <a:ext cx="3657600" cy="893046"/>
          </a:xfrm>
          <a:solidFill>
            <a:schemeClr val="bg1"/>
          </a:solidFill>
        </p:spPr>
        <p:txBody>
          <a:bodyPr>
            <a:noAutofit/>
          </a:bodyPr>
          <a:lstStyle/>
          <a:p>
            <a:r>
              <a:rPr lang="es-CO" sz="3200" b="1" dirty="0" smtClean="0">
                <a:solidFill>
                  <a:schemeClr val="accent1">
                    <a:lumMod val="75000"/>
                  </a:schemeClr>
                </a:solidFill>
              </a:rPr>
              <a:t>85% de encuestados</a:t>
            </a:r>
            <a:endParaRPr lang="es-CO" sz="3200" b="1" dirty="0">
              <a:solidFill>
                <a:schemeClr val="accent1">
                  <a:lumMod val="75000"/>
                </a:schemeClr>
              </a:solidFill>
            </a:endParaRPr>
          </a:p>
        </p:txBody>
      </p:sp>
      <p:sp>
        <p:nvSpPr>
          <p:cNvPr id="6" name="Content Placeholder 5"/>
          <p:cNvSpPr>
            <a:spLocks noGrp="1"/>
          </p:cNvSpPr>
          <p:nvPr>
            <p:ph sz="quarter" idx="4"/>
          </p:nvPr>
        </p:nvSpPr>
        <p:spPr>
          <a:xfrm>
            <a:off x="4754880" y="3224931"/>
            <a:ext cx="3657600" cy="3200400"/>
          </a:xfrm>
        </p:spPr>
        <p:txBody>
          <a:bodyPr>
            <a:noAutofit/>
          </a:bodyPr>
          <a:lstStyle/>
          <a:p>
            <a:pPr marL="0" indent="0" algn="ctr">
              <a:buNone/>
            </a:pPr>
            <a:r>
              <a:rPr lang="es-CO" sz="3000" dirty="0" smtClean="0"/>
              <a:t>en un estudio investigativo confesaron:  </a:t>
            </a:r>
          </a:p>
          <a:p>
            <a:pPr marL="0" indent="0" algn="ctr">
              <a:buNone/>
            </a:pPr>
            <a:r>
              <a:rPr lang="es-CO" sz="3000" dirty="0" smtClean="0">
                <a:solidFill>
                  <a:schemeClr val="accent1">
                    <a:lumMod val="75000"/>
                  </a:schemeClr>
                </a:solidFill>
              </a:rPr>
              <a:t>“Necesito ayuda externa para poder perdonar”.  </a:t>
            </a:r>
            <a:endParaRPr lang="es-CO" sz="3000" dirty="0">
              <a:solidFill>
                <a:schemeClr val="accent1">
                  <a:lumMod val="75000"/>
                </a:schemeClr>
              </a:solidFill>
            </a:endParaRPr>
          </a:p>
        </p:txBody>
      </p:sp>
    </p:spTree>
    <p:extLst>
      <p:ext uri="{BB962C8B-B14F-4D97-AF65-F5344CB8AC3E}">
        <p14:creationId xmlns:p14="http://schemas.microsoft.com/office/powerpoint/2010/main" val="1240733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sz="4400" dirty="0" smtClean="0"/>
              <a:t>SI </a:t>
            </a:r>
            <a:r>
              <a:rPr lang="es-CO" sz="4400" dirty="0" err="1" smtClean="0"/>
              <a:t>realMENTE</a:t>
            </a:r>
            <a:r>
              <a:rPr lang="es-CO" sz="4400" dirty="0" smtClean="0"/>
              <a:t> DESEAMOS  </a:t>
            </a:r>
            <a:br>
              <a:rPr lang="es-CO" sz="4400" dirty="0" smtClean="0"/>
            </a:br>
            <a:r>
              <a:rPr lang="es-CO" sz="4400" b="1" dirty="0" smtClean="0">
                <a:solidFill>
                  <a:schemeClr val="tx2">
                    <a:lumMod val="75000"/>
                  </a:schemeClr>
                </a:solidFill>
              </a:rPr>
              <a:t>AMAR,</a:t>
            </a:r>
            <a:r>
              <a:rPr lang="es-CO" sz="4400" dirty="0" smtClean="0">
                <a:solidFill>
                  <a:schemeClr val="tx2">
                    <a:lumMod val="75000"/>
                  </a:schemeClr>
                </a:solidFill>
              </a:rPr>
              <a:t> </a:t>
            </a:r>
            <a:r>
              <a:rPr lang="es-CO" sz="4400" dirty="0" smtClean="0"/>
              <a:t/>
            </a:r>
            <a:br>
              <a:rPr lang="es-CO" sz="4400" dirty="0" smtClean="0"/>
            </a:br>
            <a:r>
              <a:rPr lang="es-CO" sz="4400" dirty="0" smtClean="0"/>
              <a:t>DEBEMOS APRENDER A </a:t>
            </a:r>
            <a:r>
              <a:rPr lang="es-CO" sz="4400" b="1" dirty="0" smtClean="0">
                <a:solidFill>
                  <a:schemeClr val="tx2">
                    <a:lumMod val="75000"/>
                  </a:schemeClr>
                </a:solidFill>
              </a:rPr>
              <a:t>PERDONAR</a:t>
            </a:r>
            <a:r>
              <a:rPr lang="en-US" sz="4400" dirty="0" smtClean="0">
                <a:solidFill>
                  <a:schemeClr val="tx2">
                    <a:lumMod val="75000"/>
                  </a:schemeClr>
                </a:solidFill>
              </a:rPr>
              <a:t>.</a:t>
            </a:r>
            <a:endParaRPr lang="en-US" sz="4400" dirty="0">
              <a:solidFill>
                <a:schemeClr val="tx2">
                  <a:lumMod val="75000"/>
                </a:schemeClr>
              </a:solidFill>
            </a:endParaRPr>
          </a:p>
        </p:txBody>
      </p:sp>
      <p:sp>
        <p:nvSpPr>
          <p:cNvPr id="3" name="Text Placeholder 2"/>
          <p:cNvSpPr>
            <a:spLocks noGrp="1"/>
          </p:cNvSpPr>
          <p:nvPr>
            <p:ph type="body" idx="1"/>
          </p:nvPr>
        </p:nvSpPr>
        <p:spPr/>
        <p:txBody>
          <a:bodyPr/>
          <a:lstStyle/>
          <a:p>
            <a:r>
              <a:rPr lang="en-US" dirty="0"/>
              <a:t>Madre Teresa</a:t>
            </a:r>
          </a:p>
        </p:txBody>
      </p:sp>
    </p:spTree>
    <p:extLst>
      <p:ext uri="{BB962C8B-B14F-4D97-AF65-F5344CB8AC3E}">
        <p14:creationId xmlns:p14="http://schemas.microsoft.com/office/powerpoint/2010/main" val="1002862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O" sz="3600" b="1" dirty="0" smtClean="0">
                <a:solidFill>
                  <a:schemeClr val="accent1">
                    <a:lumMod val="75000"/>
                  </a:schemeClr>
                </a:solidFill>
              </a:rPr>
              <a:t>Es </a:t>
            </a:r>
            <a:r>
              <a:rPr lang="es-CO" sz="3600" b="1" i="1" dirty="0" smtClean="0">
                <a:solidFill>
                  <a:schemeClr val="bg2">
                    <a:lumMod val="25000"/>
                  </a:schemeClr>
                </a:solidFill>
                <a:latin typeface="Palatino Linotype" charset="0"/>
                <a:ea typeface="Palatino Linotype" charset="0"/>
                <a:cs typeface="Palatino Linotype" charset="0"/>
              </a:rPr>
              <a:t>difícil perdonar </a:t>
            </a:r>
            <a:r>
              <a:rPr lang="es-CO" sz="3600" b="1" dirty="0" smtClean="0">
                <a:solidFill>
                  <a:schemeClr val="accent1">
                    <a:lumMod val="75000"/>
                  </a:schemeClr>
                </a:solidFill>
              </a:rPr>
              <a:t>porque</a:t>
            </a:r>
            <a:r>
              <a:rPr lang="en-US" sz="3600" b="1" dirty="0" smtClean="0">
                <a:solidFill>
                  <a:schemeClr val="accent1">
                    <a:lumMod val="75000"/>
                  </a:schemeClr>
                </a:solidFill>
              </a:rPr>
              <a:t>:</a:t>
            </a:r>
            <a:endParaRPr lang="en-US" sz="3600" b="1" dirty="0">
              <a:solidFill>
                <a:schemeClr val="accent1">
                  <a:lumMod val="75000"/>
                </a:schemeClr>
              </a:solidFill>
            </a:endParaRPr>
          </a:p>
        </p:txBody>
      </p:sp>
      <p:sp>
        <p:nvSpPr>
          <p:cNvPr id="3" name="Content Placeholder 2"/>
          <p:cNvSpPr>
            <a:spLocks noGrp="1"/>
          </p:cNvSpPr>
          <p:nvPr>
            <p:ph idx="1"/>
          </p:nvPr>
        </p:nvSpPr>
        <p:spPr>
          <a:xfrm>
            <a:off x="709218" y="1947006"/>
            <a:ext cx="7680960" cy="3931920"/>
          </a:xfrm>
        </p:spPr>
        <p:txBody>
          <a:bodyPr>
            <a:normAutofit lnSpcReduction="10000"/>
          </a:bodyPr>
          <a:lstStyle/>
          <a:p>
            <a:pPr marL="0" lvl="0" indent="0">
              <a:buNone/>
            </a:pPr>
            <a:r>
              <a:rPr lang="es-MX" dirty="0"/>
              <a:t>1. </a:t>
            </a:r>
            <a:r>
              <a:rPr lang="es-MX" sz="3200" dirty="0"/>
              <a:t>Creemos en algunos mitos acerca del perdón. </a:t>
            </a:r>
            <a:endParaRPr lang="en-US" sz="3200" dirty="0"/>
          </a:p>
          <a:p>
            <a:pPr marL="0" lvl="0" indent="0">
              <a:buNone/>
            </a:pPr>
            <a:r>
              <a:rPr lang="es-MX" sz="3200" dirty="0"/>
              <a:t>2. Creemos en la idea de un “mundo justo” y queremos que se haga justicia. </a:t>
            </a:r>
            <a:endParaRPr lang="en-US" sz="3200" dirty="0"/>
          </a:p>
          <a:p>
            <a:pPr marL="0" lvl="0" indent="0">
              <a:buNone/>
            </a:pPr>
            <a:r>
              <a:rPr lang="es-MX" sz="3200" dirty="0"/>
              <a:t>3. No comprendemos por qué Dios permitió que ocurriera la ofensa y no podemos aceptarlo. </a:t>
            </a:r>
            <a:endParaRPr lang="en-US" sz="32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232154" y="258574"/>
            <a:ext cx="1357457" cy="1755620"/>
          </a:xfrm>
          <a:prstGeom prst="rect">
            <a:avLst/>
          </a:prstGeom>
          <a:ln>
            <a:noFill/>
          </a:ln>
          <a:effectLst>
            <a:softEdge rad="112500"/>
          </a:effectLst>
        </p:spPr>
      </p:pic>
    </p:spTree>
    <p:extLst>
      <p:ext uri="{BB962C8B-B14F-4D97-AF65-F5344CB8AC3E}">
        <p14:creationId xmlns:p14="http://schemas.microsoft.com/office/powerpoint/2010/main" val="1297920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O" sz="3600" b="1" dirty="0" smtClean="0">
                <a:solidFill>
                  <a:schemeClr val="accent1">
                    <a:lumMod val="75000"/>
                  </a:schemeClr>
                </a:solidFill>
              </a:rPr>
              <a:t>Es </a:t>
            </a:r>
            <a:r>
              <a:rPr lang="es-CO" sz="3600" b="1" i="1" dirty="0" smtClean="0">
                <a:solidFill>
                  <a:schemeClr val="bg2">
                    <a:lumMod val="25000"/>
                  </a:schemeClr>
                </a:solidFill>
                <a:latin typeface="Palatino Linotype" charset="0"/>
                <a:ea typeface="Palatino Linotype" charset="0"/>
                <a:cs typeface="Palatino Linotype" charset="0"/>
              </a:rPr>
              <a:t>difícil perdonar </a:t>
            </a:r>
            <a:r>
              <a:rPr lang="es-CO" sz="3600" b="1" dirty="0" smtClean="0">
                <a:solidFill>
                  <a:schemeClr val="accent1">
                    <a:lumMod val="75000"/>
                  </a:schemeClr>
                </a:solidFill>
              </a:rPr>
              <a:t>porque</a:t>
            </a:r>
            <a:r>
              <a:rPr lang="en-US" sz="3600" b="1" dirty="0" smtClean="0">
                <a:solidFill>
                  <a:schemeClr val="accent1">
                    <a:lumMod val="75000"/>
                  </a:schemeClr>
                </a:solidFill>
              </a:rPr>
              <a:t>:</a:t>
            </a:r>
            <a:endParaRPr lang="en-US" sz="3600" b="1" dirty="0">
              <a:solidFill>
                <a:schemeClr val="accent1">
                  <a:lumMod val="75000"/>
                </a:schemeClr>
              </a:solidFill>
            </a:endParaRPr>
          </a:p>
        </p:txBody>
      </p:sp>
      <p:sp>
        <p:nvSpPr>
          <p:cNvPr id="3" name="Content Placeholder 2"/>
          <p:cNvSpPr>
            <a:spLocks noGrp="1"/>
          </p:cNvSpPr>
          <p:nvPr>
            <p:ph idx="1"/>
          </p:nvPr>
        </p:nvSpPr>
        <p:spPr>
          <a:xfrm>
            <a:off x="709218" y="1947006"/>
            <a:ext cx="7680960" cy="3931920"/>
          </a:xfrm>
        </p:spPr>
        <p:txBody>
          <a:bodyPr>
            <a:normAutofit/>
          </a:bodyPr>
          <a:lstStyle/>
          <a:p>
            <a:pPr marL="0" lvl="0" indent="0">
              <a:buNone/>
            </a:pPr>
            <a:r>
              <a:rPr lang="es-MX" sz="2200" dirty="0" smtClean="0"/>
              <a:t>4</a:t>
            </a:r>
            <a:r>
              <a:rPr lang="es-MX" sz="2200" dirty="0"/>
              <a:t>. </a:t>
            </a:r>
            <a:r>
              <a:rPr lang="es-MX" sz="3200" dirty="0"/>
              <a:t>Desconocemos las diferentes etapas del perdón. </a:t>
            </a:r>
            <a:endParaRPr lang="en-US" sz="3200" dirty="0"/>
          </a:p>
          <a:p>
            <a:pPr marL="0" lvl="0" indent="0">
              <a:buNone/>
            </a:pPr>
            <a:r>
              <a:rPr lang="es-MX" sz="3200" dirty="0"/>
              <a:t>5. No comprendemos la “brecha de la injusticia”. </a:t>
            </a:r>
            <a:endParaRPr lang="en-US" sz="3200" dirty="0"/>
          </a:p>
          <a:p>
            <a:pPr marL="0" lvl="0" indent="0">
              <a:buNone/>
            </a:pPr>
            <a:r>
              <a:rPr lang="es-MX" sz="3200" dirty="0"/>
              <a:t>6. No sabemos lo que es el perdón.</a:t>
            </a:r>
            <a:endParaRPr lang="en-US" sz="3200" dirty="0"/>
          </a:p>
          <a:p>
            <a:pPr marL="0" indent="0">
              <a:buNone/>
            </a:pPr>
            <a:r>
              <a:rPr lang="es-MX" sz="3200" dirty="0"/>
              <a:t>7. No sabemos cómo perdonar</a:t>
            </a:r>
            <a:endParaRPr lang="en-US" sz="32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332302" y="4507832"/>
            <a:ext cx="1593131" cy="2060420"/>
          </a:xfrm>
          <a:prstGeom prst="rect">
            <a:avLst/>
          </a:prstGeom>
          <a:ln>
            <a:noFill/>
          </a:ln>
          <a:effectLst>
            <a:softEdge rad="112500"/>
          </a:effectLst>
        </p:spPr>
      </p:pic>
    </p:spTree>
    <p:extLst>
      <p:ext uri="{BB962C8B-B14F-4D97-AF65-F5344CB8AC3E}">
        <p14:creationId xmlns:p14="http://schemas.microsoft.com/office/powerpoint/2010/main" val="4212162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2234</TotalTime>
  <Words>3232</Words>
  <Application>Microsoft Office PowerPoint</Application>
  <PresentationFormat>On-screen Show (4:3)</PresentationFormat>
  <Paragraphs>431</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Savon</vt:lpstr>
      <vt:lpstr>PoDEr para  PERDONAR</vt:lpstr>
      <vt:lpstr>Perdón</vt:lpstr>
      <vt:lpstr>Perdón</vt:lpstr>
      <vt:lpstr>Practicar el perdón  mejora nuestra salud</vt:lpstr>
      <vt:lpstr>Practicar el perdón  mejora nuestra salud</vt:lpstr>
      <vt:lpstr>La gente que practica el perdón es más feliz y más sana</vt:lpstr>
      <vt:lpstr>SI realMENTE DESEAMOS   AMAR,  DEBEMOS APRENDER A PERDONAR.</vt:lpstr>
      <vt:lpstr>Es difícil perdonar porque:</vt:lpstr>
      <vt:lpstr>Es difícil perdonar porque:</vt:lpstr>
      <vt:lpstr>Es difícil perdonar porque:</vt:lpstr>
      <vt:lpstr>La verdad acerca del perdón</vt:lpstr>
      <vt:lpstr>La verdad acerca del perdón</vt:lpstr>
      <vt:lpstr>Es difícil perdonar porque:</vt:lpstr>
      <vt:lpstr>Es difícil perdonar porque:</vt:lpstr>
      <vt:lpstr> </vt:lpstr>
      <vt:lpstr>Es difícil perdonar porque:</vt:lpstr>
      <vt:lpstr>Es difícil perdonar porque:</vt:lpstr>
      <vt:lpstr>Es difícil perdonar porque:</vt:lpstr>
      <vt:lpstr>REALMENTE AMAMOS A NUESTRO PROÓJIMO CUANDO NOS AMAMOS A NOSOTROS MISMOS: AMAMOS A OTROS CUANDO NOS AMAMOS A NOSOTROS MISMOS. ODIAMOS A OTROS CUANDO NOS ODIAMOS A NOSOTROS MISMOS. SOMOS TOLERANTES CON OTROS  CUANDO NOS TOLERAMOS A NOSOTROS MISMOS  </vt:lpstr>
      <vt:lpstr>Parábola del   siervo que no perdonó</vt:lpstr>
      <vt:lpstr>PowerPoint Presentation</vt:lpstr>
      <vt:lpstr>“Cualquier necio puede criticar, condenar y quejarse, pero se necesita tener carácter y control propio para ser comprensivo y perdonador”. </vt:lpstr>
      <vt:lpstr>“Perdonar significa comprender”.</vt:lpstr>
      <vt:lpstr>“Solamente la gente que es grande puede perdonar” .</vt:lpstr>
      <vt:lpstr>Es difícil perdonar porque:</vt:lpstr>
      <vt:lpstr>Pasos en el    proceso del perdón</vt:lpstr>
      <vt:lpstr>Pasos en el    proceso del perdón</vt:lpstr>
      <vt:lpstr>Pasos en el    proceso del perdón</vt:lpstr>
      <vt:lpstr>cuando Dios ve brechas, él construye puentes.</vt:lpstr>
      <vt:lpstr>  "Y cuando estéis orando, perdonad, si tenéis algo contra alguno, para que también vuestro Padre que está en los cielos os perdone a vosotros vuestras ofensas”.</vt:lpstr>
      <vt:lpstr>“La Biblia nos aconseja amar a nuestros prójimos y a perdonar a nuestros enemigos, tal vez porque muy frecuentemente ambos son la misma persona”.</vt:lpstr>
      <vt:lpstr> “Sabes que has perdonado a alguien cuando esa persona pasa por tu mente sin hacerte daño”</vt:lpstr>
      <vt:lpstr>Perdonar es una señal de madurez</vt:lpstr>
      <vt:lpstr>Regala a la gente minutos felices</vt:lpstr>
      <vt:lpstr>“Uno de los placeres más duraderos que puedes experimentar es el sentimiento que te  sobrecoge cuando genuinamente  perdonas a un enemigo — ya sea que él lo sepa o no”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to Forgive</dc:title>
  <dc:creator>Timon, Rebecca</dc:creator>
  <cp:lastModifiedBy>Dinorah Rivera</cp:lastModifiedBy>
  <cp:revision>103</cp:revision>
  <dcterms:created xsi:type="dcterms:W3CDTF">2016-02-23T01:20:27Z</dcterms:created>
  <dcterms:modified xsi:type="dcterms:W3CDTF">2016-03-17T03:19:41Z</dcterms:modified>
</cp:coreProperties>
</file>