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2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F806E-BF9C-B049-99B0-36D6A5764864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D691F-5EF2-DA48-A621-AD86CC98C8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D691F-5EF2-DA48-A621-AD86CC98C8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7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3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1503-3BAC-514A-8A1E-01CDFB51193E}" type="datetimeFigureOut">
              <a:rPr lang="en-US" smtClean="0"/>
              <a:pPr/>
              <a:t>14/9/15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8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0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</a:br>
            <a: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>Amor en el </a:t>
            </a:r>
            <a:r>
              <a:rPr lang="en-US" sz="4800" b="1" dirty="0" err="1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>Hogar</a:t>
            </a:r>
            <a: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</a:br>
            <a:r>
              <a:rPr lang="en-US" sz="3600" b="1" dirty="0" err="1" smtClean="0">
                <a:latin typeface="Trajan Pro"/>
                <a:ea typeface="PMingLiU-ExtB"/>
                <a:cs typeface="Trajan Pro"/>
              </a:rPr>
              <a:t>Rompiendo</a:t>
            </a:r>
            <a:r>
              <a:rPr lang="en-US" sz="3600" b="1" dirty="0" smtClean="0">
                <a:latin typeface="Trajan Pro"/>
                <a:ea typeface="PMingLiU-ExtB"/>
                <a:cs typeface="Trajan Pro"/>
              </a:rPr>
              <a:t> el </a:t>
            </a:r>
            <a:r>
              <a:rPr lang="en-US" sz="3600" b="1" dirty="0" err="1" smtClean="0">
                <a:latin typeface="Trajan Pro"/>
                <a:ea typeface="PMingLiU-ExtB"/>
                <a:cs typeface="Trajan Pro"/>
              </a:rPr>
              <a:t>Silencio</a:t>
            </a:r>
            <a:r>
              <a:rPr lang="en-US" sz="3600" b="1" dirty="0" smtClean="0">
                <a:latin typeface="Trajan Pro"/>
                <a:ea typeface="PMingLiU-ExtB"/>
                <a:cs typeface="Trajan Pro"/>
              </a:rPr>
              <a:t> </a:t>
            </a:r>
            <a:br>
              <a:rPr lang="en-US" sz="3600" b="1" dirty="0" smtClean="0">
                <a:latin typeface="Trajan Pro"/>
                <a:ea typeface="PMingLiU-ExtB"/>
                <a:cs typeface="Trajan Pro"/>
              </a:rPr>
            </a:br>
            <a: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D</a:t>
            </a:r>
            <a:r>
              <a:rPr lang="es-MX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í</a:t>
            </a:r>
            <a: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a de </a:t>
            </a:r>
            <a:r>
              <a:rPr lang="en-US" sz="3600" b="1" dirty="0" err="1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Énfasis</a:t>
            </a:r>
            <a: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</a:br>
            <a:endParaRPr lang="en-US" sz="1800" b="1" dirty="0">
              <a:solidFill>
                <a:srgbClr val="000090"/>
              </a:solidFill>
              <a:latin typeface="Trajan Pro"/>
              <a:ea typeface="PMingLiU-ExtB"/>
              <a:cs typeface="Trajan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0575" y="5283940"/>
            <a:ext cx="6832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Asociaci</a:t>
            </a:r>
            <a:r>
              <a:rPr lang="es-MX" sz="2400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ón Venezolana Sur Occidental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Iglesia Adventista del Séptimo Día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MX" sz="2400" dirty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DEPARTAMENTO DE MINISTERIO DE LA MUJER</a:t>
            </a:r>
            <a:endParaRPr lang="en-US" sz="2400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6" name="Picture 6" descr="WMLOGO-small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9881" y="4334472"/>
            <a:ext cx="762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5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36175"/>
            <a:ext cx="6259132" cy="16318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PUEDE RECONOCERSE LA CONDUCTA ABUSIVA AL HACERNOS LAS SIGUIENTES PREGUNTAS:</a:t>
            </a:r>
            <a:r>
              <a:rPr lang="en-US" sz="28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28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28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35" y="2418349"/>
            <a:ext cx="8415292" cy="3847532"/>
          </a:xfrm>
        </p:spPr>
        <p:txBody>
          <a:bodyPr>
            <a:normAutofit/>
          </a:bodyPr>
          <a:lstStyle/>
          <a:p>
            <a:pPr lvl="0"/>
            <a:r>
              <a:rPr lang="es-ES" dirty="0" smtClean="0">
                <a:latin typeface="Abadi MT Condensed Light"/>
              </a:rPr>
              <a:t>¿Trato a mi jefe, vecino o compañero de trabajo de la misma manera que trato a mi esposa? </a:t>
            </a:r>
            <a:endParaRPr lang="en-US" dirty="0" smtClean="0">
              <a:latin typeface="Abadi MT Condensed Light"/>
            </a:endParaRPr>
          </a:p>
          <a:p>
            <a:pPr lvl="0"/>
            <a:r>
              <a:rPr lang="es-ES" dirty="0" smtClean="0">
                <a:latin typeface="Abadi MT Condensed Light"/>
              </a:rPr>
              <a:t>¿Trato a mi esposa o hijos en público de la misma manera que los trato en casa?  </a:t>
            </a:r>
            <a:endParaRPr lang="en-US" dirty="0" smtClean="0">
              <a:latin typeface="Abadi MT Condensed Light"/>
            </a:endParaRPr>
          </a:p>
          <a:p>
            <a:pPr lvl="0"/>
            <a:r>
              <a:rPr lang="es-ES" dirty="0" smtClean="0">
                <a:latin typeface="Abadi MT Condensed Light"/>
              </a:rPr>
              <a:t>Si alguien tratara a mi hija, hermana o madre en la forma en que trato a mi esposa, ¿sería aceptable? </a:t>
            </a:r>
            <a:endParaRPr lang="en-US" dirty="0" smtClean="0">
              <a:latin typeface="Abadi MT Condensed Light"/>
            </a:endParaRPr>
          </a:p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64864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622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249" y="460115"/>
            <a:ext cx="6661958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6. LA IGLESIA DEBE SER LUGAR AMIGABLE, COMPASIVA Y DE APOYO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5504" y="1976718"/>
            <a:ext cx="6798496" cy="53384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800" dirty="0" smtClean="0">
                <a:latin typeface="Abadi MT Condensed Light"/>
              </a:rPr>
              <a:t>Amaos unos a otros con afecto fraternal. En cuanto a la honra, dad preferencia a los otros. En el trabajo no seáis perezosos. Sed fervientes en espíritu, sirviendo al Señor. Gozosos en la esperanza, sufridos en la tribulación, constantes en la oración. Contribuid a las necesidades de los santos. Practicad la hospitalidad. </a:t>
            </a:r>
          </a:p>
          <a:p>
            <a:pPr algn="ctr">
              <a:buNone/>
            </a:pPr>
            <a:r>
              <a:rPr lang="es-ES" sz="2800" dirty="0" smtClean="0">
                <a:latin typeface="Abadi MT Condensed Light"/>
              </a:rPr>
              <a:t>(</a:t>
            </a:r>
            <a:r>
              <a:rPr lang="es-ES" sz="2800" dirty="0" err="1" smtClean="0">
                <a:latin typeface="Abadi MT Condensed Light"/>
              </a:rPr>
              <a:t>Rom.</a:t>
            </a:r>
            <a:r>
              <a:rPr lang="es-ES" sz="2800" dirty="0" smtClean="0">
                <a:latin typeface="Abadi MT Condensed Light"/>
              </a:rPr>
              <a:t> 12: 10-13).</a:t>
            </a:r>
            <a:endParaRPr lang="en-US" sz="2800" dirty="0" smtClean="0">
              <a:latin typeface="Abadi MT Condensed Light"/>
            </a:endParaRPr>
          </a:p>
          <a:p>
            <a:pPr marL="0" indent="0" algn="ctr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53597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56" y="2612476"/>
            <a:ext cx="8229600" cy="344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>
                <a:solidFill>
                  <a:schemeClr val="bg1"/>
                </a:solidFill>
                <a:latin typeface="Abadi MT Condensed Extra Bold"/>
              </a:rPr>
              <a:t>Para la esposa e hijos abusados, el apoyo de la comunidad de la iglesia y su amor cristiano son importantes para su supervivencia y sanidad.  </a:t>
            </a:r>
            <a:endParaRPr lang="en-US" sz="4000" dirty="0" smtClean="0">
              <a:solidFill>
                <a:schemeClr val="bg1"/>
              </a:solidFill>
              <a:latin typeface="Abadi MT Condensed Extra Bold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90471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04" y="694319"/>
            <a:ext cx="5801401" cy="61288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La </a:t>
            </a:r>
            <a:r>
              <a:rPr lang="en-US" b="1" dirty="0" err="1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congregación</a:t>
            </a: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puede </a:t>
            </a:r>
            <a:r>
              <a:rPr lang="en-US" b="1" dirty="0" err="1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convertirse</a:t>
            </a: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en…</a:t>
            </a:r>
            <a:endParaRPr lang="en-US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04" y="229959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s-ES" dirty="0" smtClean="0">
                <a:latin typeface="Abadi MT Condensed Extra Bold"/>
              </a:rPr>
              <a:t>Lugares en donde hay disponibles personas solícitas, discretas, que escuchan, alientan y ayudan a las víctimas de violencia  doméstica.</a:t>
            </a:r>
            <a:endParaRPr lang="en-US" dirty="0" smtClean="0">
              <a:latin typeface="Abadi MT Condensed Extra Bold"/>
            </a:endParaRPr>
          </a:p>
          <a:p>
            <a:pPr lvl="0"/>
            <a:r>
              <a:rPr lang="es-ES" dirty="0" smtClean="0">
                <a:latin typeface="Abadi MT Condensed Extra Bold"/>
              </a:rPr>
              <a:t>El único sitio para ir, en lugares sin centros patrocinados por organizaciones gubernamentales o no gubernamentales.   </a:t>
            </a:r>
            <a:endParaRPr lang="en-US" dirty="0" smtClean="0">
              <a:latin typeface="Abadi MT Condensed Extra Bold"/>
            </a:endParaRPr>
          </a:p>
          <a:p>
            <a:pPr lvl="0"/>
            <a:r>
              <a:rPr lang="es-ES" dirty="0" smtClean="0">
                <a:latin typeface="Abadi MT Condensed Extra Bold"/>
              </a:rPr>
              <a:t>Una familia solícita capaz de simpatizar en forma confiable con los que sufren. </a:t>
            </a:r>
            <a:endParaRPr lang="en-US" dirty="0" smtClean="0">
              <a:latin typeface="Abadi MT Condensed Extra Bold"/>
            </a:endParaRPr>
          </a:p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50418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8" y="211554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 smtClean="0">
                <a:latin typeface="Abadi MT Condensed Light"/>
              </a:rPr>
              <a:t>Un sistema de apoyo de mujer  a mujer, tal vez a través de SIEMA o Ministerios de la Mujer. </a:t>
            </a:r>
            <a:endParaRPr lang="en-US" dirty="0" smtClean="0">
              <a:latin typeface="Abadi MT Condensed Light"/>
            </a:endParaRPr>
          </a:p>
          <a:p>
            <a:pPr lvl="0"/>
            <a:r>
              <a:rPr lang="es-ES" dirty="0" smtClean="0">
                <a:latin typeface="Abadi MT Condensed Light"/>
              </a:rPr>
              <a:t>El contexto en donde  el pastor local pueda proveer apoyo moral y servir de mediador para confrontar al abusador.  </a:t>
            </a:r>
            <a:endParaRPr lang="en-US" dirty="0" smtClean="0">
              <a:latin typeface="Abadi MT Condensed Light"/>
            </a:endParaRPr>
          </a:p>
          <a:p>
            <a:r>
              <a:rPr lang="es-ES" dirty="0" smtClean="0">
                <a:latin typeface="Abadi MT Condensed Light"/>
              </a:rPr>
              <a:t>Un lugar en donde miembros seleccionados rodeen y apoyen a la mujer e hijos abusados para que sean capaces de hablar, llorar y orar en un ambiente no amenazante ni de crítica.</a:t>
            </a:r>
            <a:endParaRPr lang="en-US" dirty="0">
              <a:latin typeface="Abadi MT Condensed Light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21896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440" y="605928"/>
            <a:ext cx="6146544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40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7. EL SEÑOR ES LA  ULTIMA RESPUESTA</a:t>
            </a:r>
            <a:r>
              <a:rPr lang="en-US" sz="40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40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40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4023" y="2458431"/>
            <a:ext cx="6002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badi MT Condensed Extra Bold"/>
              </a:rPr>
              <a:t>Yo Soy el camino, la verdad y la vida. Nadie viene al Padre, sino por mí.</a:t>
            </a:r>
          </a:p>
          <a:p>
            <a:pPr algn="ctr"/>
            <a:r>
              <a:rPr lang="es-ES" sz="3600" dirty="0" smtClean="0">
                <a:latin typeface="Abadi MT Condensed Extra Bold"/>
              </a:rPr>
              <a:t> (Juan 14:6)    </a:t>
            </a:r>
            <a:endParaRPr lang="en-US" sz="3600" dirty="0" smtClean="0">
              <a:latin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15316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84" y="2391615"/>
            <a:ext cx="7697386" cy="30009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Abadi MT Condensed Extra Bold"/>
              </a:rPr>
              <a:t>Los demás familiares, incluyendo a la familia de la iglesia, necesitan el derramamiento del Espíritu Santo para volverse sensibles, resueltos, sabios y solícitos a fin de poder amar, apoyar y proveer la ayuda práctica y espiritual necesitada.</a:t>
            </a:r>
            <a:endParaRPr lang="en-US" sz="3600" dirty="0" smtClean="0">
              <a:solidFill>
                <a:schemeClr val="bg1"/>
              </a:solidFill>
              <a:latin typeface="Abadi MT Condensed Extra Bold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50980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75645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072" y="2317996"/>
            <a:ext cx="7476497" cy="3166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Abadi MT Condensed Light"/>
              </a:rPr>
              <a:t>De ese modo el esposo debe amar a su esposa como a su mismo cuerpo. El que ama a su esposa, se ama a sí mismo. Porque nadie odió jamás a su propia carne, antes la nutre y la cuida, como también Cristo a la iglesia. </a:t>
            </a:r>
            <a:endParaRPr lang="en-US" sz="3600" b="1" dirty="0">
              <a:solidFill>
                <a:schemeClr val="bg1"/>
              </a:solidFill>
              <a:latin typeface="Abadi MT Condensed Light"/>
              <a:cs typeface="Abadi MT Condensed Extra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0644" y="851740"/>
            <a:ext cx="42659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Efesios</a:t>
            </a:r>
            <a:r>
              <a:rPr lang="en-US" sz="44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</a:t>
            </a:r>
            <a:r>
              <a:rPr lang="en-US" sz="4400" dirty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5: </a:t>
            </a:r>
            <a:r>
              <a:rPr lang="en-US" sz="44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28-29</a:t>
            </a:r>
            <a:endParaRPr lang="en-US" sz="44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7231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070" y="722897"/>
            <a:ext cx="610973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1. LOS HOGARES SON REFUGIOS</a:t>
            </a:r>
            <a:b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478" y="2741311"/>
            <a:ext cx="6109729" cy="30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Tu esposa será como vid fructífera en la intimidad de tu casa, tus hijos como brotes de olivo alrededor de tu mesa. </a:t>
            </a:r>
          </a:p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Salmos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128:3 (NIV)</a:t>
            </a:r>
            <a:endParaRPr lang="en-US" sz="36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0733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639" y="2336401"/>
            <a:ext cx="8143494" cy="4160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400" dirty="0" smtClean="0">
                <a:latin typeface="Abadi MT Condensed Extra Bold"/>
              </a:rPr>
              <a:t>“A los hombres casados se me ha instruido que les diga: A vuestras esposas, las madres de vuestros hijos, es a quienes debéis respeto y afecto. A ellas debéis dedicar vuestras atenciones, y vuestros pensamientos deben espaciarse en cómo contribuir a su felicidad”  (HC 305). </a:t>
            </a:r>
            <a:endParaRPr lang="en-US" sz="3400" dirty="0" smtClean="0">
              <a:latin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53523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888" y="376518"/>
            <a:ext cx="6183360" cy="133251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2. LOS HOGARES DEBEN SER LUGARES SEGUROS, NO DE VIOLENCIA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0198" y="2668664"/>
            <a:ext cx="4822805" cy="3567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>
                <a:latin typeface="Abadi MT Condensed Extra Bold"/>
              </a:rPr>
              <a:t>Esposos, amad a vuestras esposas, y no seáis ásperos con ellas  </a:t>
            </a:r>
          </a:p>
          <a:p>
            <a:pPr marL="0" indent="0" algn="ctr">
              <a:buNone/>
            </a:pPr>
            <a:r>
              <a:rPr lang="es-ES" sz="4000" dirty="0" smtClean="0">
                <a:latin typeface="Abadi MT Condensed Extra Bold"/>
              </a:rPr>
              <a:t>(Col. 3:19, NIV).</a:t>
            </a: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63274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24" y="1896036"/>
            <a:ext cx="8229600" cy="4961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“Si es tosco, rudo, turbulento, egoísta, duro e intolerante, no diga nunca que el marido es cabeza de la esposa y que ella debe sometérsele en todo; porque él no es el Señor, no es el marido en el verdadero significado del término” (HC 101).</a:t>
            </a:r>
            <a:endParaRPr lang="en-US" sz="3600" dirty="0" smtClean="0">
              <a:latin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26857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034" y="282388"/>
            <a:ext cx="6312213" cy="16221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3. LOS HOGARES DEBEN SER FUENTE DE HONOR, NO DE VERG</a:t>
            </a:r>
            <a:r>
              <a:rPr lang="en-US" sz="3600" b="1" dirty="0" smtClean="0">
                <a:solidFill>
                  <a:schemeClr val="bg1"/>
                </a:solidFill>
                <a:latin typeface="Abadi MT Condensed Extra Bold"/>
              </a:rPr>
              <a:t>ÜENZA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2736" y="2668635"/>
            <a:ext cx="5815207" cy="2353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 </a:t>
            </a:r>
            <a:r>
              <a:rPr lang="es-ES" sz="3600" dirty="0" smtClean="0">
                <a:latin typeface="Abadi MT Condensed Extra Bold"/>
              </a:rPr>
              <a:t>“Y también te doy lo que no pediste, riquezas y gloria” </a:t>
            </a:r>
          </a:p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(1 Reyes 3:13).</a:t>
            </a:r>
            <a:endParaRPr lang="en-US" sz="36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9602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478" y="282389"/>
            <a:ext cx="6091322" cy="159154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4. LOS HOGARES DEBEN SER LUGARES SEGUROS, NO DE TEMOR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294" y="2355773"/>
            <a:ext cx="6091321" cy="33286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dirty="0" smtClean="0">
                <a:latin typeface="Abadi MT Condensed Extra Bold"/>
              </a:rPr>
              <a:t>En el día en que temo, yo en ti confío. En Dios, cuya Palabra alabo,</a:t>
            </a:r>
            <a:r>
              <a:rPr lang="en-US" sz="4000" dirty="0" smtClean="0">
                <a:latin typeface="Abadi MT Condensed Extra Bold"/>
              </a:rPr>
              <a:t>en Dios </a:t>
            </a:r>
            <a:r>
              <a:rPr lang="en-US" sz="4000" dirty="0" err="1" smtClean="0">
                <a:latin typeface="Abadi MT Condensed Extra Bold"/>
              </a:rPr>
              <a:t>confío</a:t>
            </a:r>
            <a:r>
              <a:rPr lang="en-US" sz="4000" dirty="0" smtClean="0">
                <a:latin typeface="Abadi MT Condensed Extra Bold"/>
              </a:rPr>
              <a:t>. No </a:t>
            </a:r>
            <a:r>
              <a:rPr lang="en-US" sz="4000" dirty="0" err="1" smtClean="0">
                <a:latin typeface="Abadi MT Condensed Extra Bold"/>
              </a:rPr>
              <a:t>temeré</a:t>
            </a:r>
            <a:r>
              <a:rPr lang="en-US" sz="4000" dirty="0" smtClean="0">
                <a:latin typeface="Abadi MT Condensed Extra Bold"/>
              </a:rPr>
              <a:t>.  (Sal. 56: 3-4).</a:t>
            </a: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20047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152" y="228600"/>
            <a:ext cx="6477881" cy="172103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5. NO DEBE TOLERARSE A LOS ABUSADORES, PERO DEBEN RECIBIR AYUDA</a:t>
            </a:r>
            <a:r>
              <a:rPr lang="en-US" sz="32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2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52" y="1949634"/>
            <a:ext cx="6616840" cy="41226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Y no os conforméis a este mundo, sino transformaos mediante la renovación de vuestra mente, para que podáis comprobar cuál es la buena voluntad de Dios, agradable y perfecta.  </a:t>
            </a:r>
          </a:p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(</a:t>
            </a:r>
            <a:r>
              <a:rPr lang="es-ES" sz="3600" dirty="0" err="1" smtClean="0">
                <a:latin typeface="Abadi MT Condensed Extra Bold"/>
              </a:rPr>
              <a:t>Rom.</a:t>
            </a:r>
            <a:r>
              <a:rPr lang="es-ES" sz="3600" dirty="0" smtClean="0">
                <a:latin typeface="Abadi MT Condensed Extra Bold"/>
              </a:rPr>
              <a:t> 12:2).</a:t>
            </a:r>
            <a:endParaRPr lang="en-US" sz="3600" dirty="0" smtClean="0">
              <a:latin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5204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10068</TotalTime>
  <Words>721</Words>
  <Application>Microsoft Macintosh PowerPoint</Application>
  <PresentationFormat>Presentación en pantalla (4:3)</PresentationFormat>
  <Paragraphs>43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Office Theme</vt:lpstr>
      <vt:lpstr> Amor en el Hogar Rompiendo el Silencio  Día de Énfasis </vt:lpstr>
      <vt:lpstr>Presentación de PowerPoint</vt:lpstr>
      <vt:lpstr> 1. LOS HOGARES SON REFUGIOS </vt:lpstr>
      <vt:lpstr>Presentación de PowerPoint</vt:lpstr>
      <vt:lpstr> 2. LOS HOGARES DEBEN SER LUGARES SEGUROS, NO DE VIOLENCIA </vt:lpstr>
      <vt:lpstr>Presentación de PowerPoint</vt:lpstr>
      <vt:lpstr> 3. LOS HOGARES DEBEN SER FUENTE DE HONOR, NO DE VERGÜENZA </vt:lpstr>
      <vt:lpstr> 4. LOS HOGARES DEBEN SER LUGARES SEGUROS, NO DE TEMOR </vt:lpstr>
      <vt:lpstr> 5. NO DEBE TOLERARSE A LOS ABUSADORES, PERO DEBEN RECIBIR AYUDA </vt:lpstr>
      <vt:lpstr>PUEDE RECONOCERSE LA CONDUCTA ABUSIVA AL HACERNOS LAS SIGUIENTES PREGUNTAS: </vt:lpstr>
      <vt:lpstr> 6. LA IGLESIA DEBE SER LUGAR AMIGABLE, COMPASIVA Y DE APOYO </vt:lpstr>
      <vt:lpstr>Presentación de PowerPoint</vt:lpstr>
      <vt:lpstr>La congregación puede convertirse en…</vt:lpstr>
      <vt:lpstr>Presentación de PowerPoint</vt:lpstr>
      <vt:lpstr> 7. EL SEÑOR ES LA  ULTIMA RESPUESTA </vt:lpstr>
      <vt:lpstr>Presentación de PowerPoint</vt:lpstr>
    </vt:vector>
  </TitlesOfParts>
  <Company>7th Day Adventist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Arrais</dc:creator>
  <cp:lastModifiedBy>Milder Cordoba de Palacio</cp:lastModifiedBy>
  <cp:revision>32</cp:revision>
  <dcterms:created xsi:type="dcterms:W3CDTF">2015-03-09T11:54:20Z</dcterms:created>
  <dcterms:modified xsi:type="dcterms:W3CDTF">2015-09-14T21:14:33Z</dcterms:modified>
</cp:coreProperties>
</file>