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21.xml" ContentType="application/vnd.openxmlformats-officedocument.presentationml.notesSlide+xml"/>
  <Override PartName="/ppt/tags/tag22.xml" ContentType="application/vnd.openxmlformats-officedocument.presentationml.tags+xml"/>
  <Override PartName="/ppt/notesSlides/notesSlide22.xml" ContentType="application/vnd.openxmlformats-officedocument.presentationml.notesSlide+xml"/>
  <Override PartName="/ppt/tags/tag23.xml" ContentType="application/vnd.openxmlformats-officedocument.presentationml.tags+xml"/>
  <Override PartName="/ppt/notesSlides/notesSlide23.xml" ContentType="application/vnd.openxmlformats-officedocument.presentationml.notesSlide+xml"/>
  <Override PartName="/ppt/tags/tag24.xml" ContentType="application/vnd.openxmlformats-officedocument.presentationml.tags+xml"/>
  <Override PartName="/ppt/notesSlides/notesSlide24.xml" ContentType="application/vnd.openxmlformats-officedocument.presentationml.notesSlide+xml"/>
  <Override PartName="/ppt/tags/tag25.xml" ContentType="application/vnd.openxmlformats-officedocument.presentationml.tags+xml"/>
  <Override PartName="/ppt/notesSlides/notesSlide25.xml" ContentType="application/vnd.openxmlformats-officedocument.presentationml.notesSlide+xml"/>
  <Override PartName="/ppt/tags/tag26.xml" ContentType="application/vnd.openxmlformats-officedocument.presentationml.tags+xml"/>
  <Override PartName="/ppt/notesSlides/notesSlide26.xml" ContentType="application/vnd.openxmlformats-officedocument.presentationml.notesSlide+xml"/>
  <Override PartName="/ppt/tags/tag27.xml" ContentType="application/vnd.openxmlformats-officedocument.presentationml.tags+xml"/>
  <Override PartName="/ppt/notesSlides/notesSlide27.xml" ContentType="application/vnd.openxmlformats-officedocument.presentationml.notesSlide+xml"/>
  <Override PartName="/ppt/tags/tag28.xml" ContentType="application/vnd.openxmlformats-officedocument.presentationml.tags+xml"/>
  <Override PartName="/ppt/notesSlides/notesSlide28.xml" ContentType="application/vnd.openxmlformats-officedocument.presentationml.notesSlide+xml"/>
  <Override PartName="/ppt/tags/tag29.xml" ContentType="application/vnd.openxmlformats-officedocument.presentationml.tags+xml"/>
  <Override PartName="/ppt/notesSlides/notesSlide29.xml" ContentType="application/vnd.openxmlformats-officedocument.presentationml.notesSlide+xml"/>
  <Override PartName="/ppt/tags/tag30.xml" ContentType="application/vnd.openxmlformats-officedocument.presentationml.tags+xml"/>
  <Override PartName="/ppt/notesSlides/notesSlide30.xml" ContentType="application/vnd.openxmlformats-officedocument.presentationml.notesSlide+xml"/>
  <Override PartName="/ppt/tags/tag31.xml" ContentType="application/vnd.openxmlformats-officedocument.presentationml.tags+xml"/>
  <Override PartName="/ppt/notesSlides/notesSlide31.xml" ContentType="application/vnd.openxmlformats-officedocument.presentationml.notesSlide+xml"/>
  <Override PartName="/ppt/tags/tag32.xml" ContentType="application/vnd.openxmlformats-officedocument.presentationml.tags+xml"/>
  <Override PartName="/ppt/notesSlides/notesSlide32.xml" ContentType="application/vnd.openxmlformats-officedocument.presentationml.notesSlide+xml"/>
  <Override PartName="/ppt/tags/tag33.xml" ContentType="application/vnd.openxmlformats-officedocument.presentationml.tags+xml"/>
  <Override PartName="/ppt/notesSlides/notesSlide33.xml" ContentType="application/vnd.openxmlformats-officedocument.presentationml.notesSlide+xml"/>
  <Override PartName="/ppt/tags/tag34.xml" ContentType="application/vnd.openxmlformats-officedocument.presentationml.tags+xml"/>
  <Override PartName="/ppt/notesSlides/notesSlide34.xml" ContentType="application/vnd.openxmlformats-officedocument.presentationml.notesSlide+xml"/>
  <Override PartName="/ppt/tags/tag35.xml" ContentType="application/vnd.openxmlformats-officedocument.presentationml.tags+xml"/>
  <Override PartName="/ppt/notesSlides/notesSlide35.xml" ContentType="application/vnd.openxmlformats-officedocument.presentationml.notesSlide+xml"/>
  <Override PartName="/ppt/tags/tag36.xml" ContentType="application/vnd.openxmlformats-officedocument.presentationml.tags+xml"/>
  <Override PartName="/ppt/notesSlides/notesSlide36.xml" ContentType="application/vnd.openxmlformats-officedocument.presentationml.notesSlide+xml"/>
  <Override PartName="/ppt/tags/tag37.xml" ContentType="application/vnd.openxmlformats-officedocument.presentationml.tags+xml"/>
  <Override PartName="/ppt/notesSlides/notesSlide37.xml" ContentType="application/vnd.openxmlformats-officedocument.presentationml.notesSlide+xml"/>
  <Override PartName="/ppt/tags/tag38.xml" ContentType="application/vnd.openxmlformats-officedocument.presentationml.tags+xml"/>
  <Override PartName="/ppt/notesSlides/notesSlide38.xml" ContentType="application/vnd.openxmlformats-officedocument.presentationml.notesSlide+xml"/>
  <Override PartName="/ppt/tags/tag39.xml" ContentType="application/vnd.openxmlformats-officedocument.presentationml.tags+xml"/>
  <Override PartName="/ppt/notesSlides/notesSlide39.xml" ContentType="application/vnd.openxmlformats-officedocument.presentationml.notesSlide+xml"/>
  <Override PartName="/ppt/tags/tag40.xml" ContentType="application/vnd.openxmlformats-officedocument.presentationml.tags+xml"/>
  <Override PartName="/ppt/notesSlides/notesSlide40.xml" ContentType="application/vnd.openxmlformats-officedocument.presentationml.notesSlide+xml"/>
  <Override PartName="/ppt/tags/tag41.xml" ContentType="application/vnd.openxmlformats-officedocument.presentationml.tags+xml"/>
  <Override PartName="/ppt/notesSlides/notesSlide41.xml" ContentType="application/vnd.openxmlformats-officedocument.presentationml.notesSlide+xml"/>
  <Override PartName="/ppt/tags/tag42.xml" ContentType="application/vnd.openxmlformats-officedocument.presentationml.tags+xml"/>
  <Override PartName="/ppt/notesSlides/notesSlide42.xml" ContentType="application/vnd.openxmlformats-officedocument.presentationml.notesSlide+xml"/>
  <Override PartName="/ppt/tags/tag43.xml" ContentType="application/vnd.openxmlformats-officedocument.presentationml.tags+xml"/>
  <Override PartName="/ppt/notesSlides/notesSlide43.xml" ContentType="application/vnd.openxmlformats-officedocument.presentationml.notesSlide+xml"/>
  <Override PartName="/ppt/tags/tag44.xml" ContentType="application/vnd.openxmlformats-officedocument.presentationml.tags+xml"/>
  <Override PartName="/ppt/notesSlides/notesSlide44.xml" ContentType="application/vnd.openxmlformats-officedocument.presentationml.notesSlide+xml"/>
  <Override PartName="/ppt/tags/tag45.xml" ContentType="application/vnd.openxmlformats-officedocument.presentationml.tags+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71" r:id="rId1"/>
  </p:sldMasterIdLst>
  <p:notesMasterIdLst>
    <p:notesMasterId r:id="rId48"/>
  </p:notesMasterIdLst>
  <p:sldIdLst>
    <p:sldId id="275" r:id="rId2"/>
    <p:sldId id="354" r:id="rId3"/>
    <p:sldId id="314" r:id="rId4"/>
    <p:sldId id="296" r:id="rId5"/>
    <p:sldId id="315" r:id="rId6"/>
    <p:sldId id="316" r:id="rId7"/>
    <p:sldId id="317" r:id="rId8"/>
    <p:sldId id="318" r:id="rId9"/>
    <p:sldId id="319" r:id="rId10"/>
    <p:sldId id="320" r:id="rId11"/>
    <p:sldId id="321" r:id="rId12"/>
    <p:sldId id="322" r:id="rId13"/>
    <p:sldId id="323" r:id="rId14"/>
    <p:sldId id="324" r:id="rId15"/>
    <p:sldId id="325" r:id="rId16"/>
    <p:sldId id="327" r:id="rId17"/>
    <p:sldId id="326" r:id="rId18"/>
    <p:sldId id="295" r:id="rId19"/>
    <p:sldId id="301" r:id="rId20"/>
    <p:sldId id="329" r:id="rId21"/>
    <p:sldId id="331" r:id="rId22"/>
    <p:sldId id="339" r:id="rId23"/>
    <p:sldId id="330" r:id="rId24"/>
    <p:sldId id="332" r:id="rId25"/>
    <p:sldId id="333" r:id="rId26"/>
    <p:sldId id="334" r:id="rId27"/>
    <p:sldId id="335" r:id="rId28"/>
    <p:sldId id="336" r:id="rId29"/>
    <p:sldId id="337" r:id="rId30"/>
    <p:sldId id="338" r:id="rId31"/>
    <p:sldId id="340" r:id="rId32"/>
    <p:sldId id="341" r:id="rId33"/>
    <p:sldId id="342" r:id="rId34"/>
    <p:sldId id="347" r:id="rId35"/>
    <p:sldId id="348" r:id="rId36"/>
    <p:sldId id="349" r:id="rId37"/>
    <p:sldId id="306" r:id="rId38"/>
    <p:sldId id="345" r:id="rId39"/>
    <p:sldId id="344" r:id="rId40"/>
    <p:sldId id="346" r:id="rId41"/>
    <p:sldId id="350" r:id="rId42"/>
    <p:sldId id="351" r:id="rId43"/>
    <p:sldId id="352" r:id="rId44"/>
    <p:sldId id="353" r:id="rId45"/>
    <p:sldId id="274" r:id="rId46"/>
    <p:sldId id="328" r:id="rId4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91250" autoAdjust="0"/>
  </p:normalViewPr>
  <p:slideViewPr>
    <p:cSldViewPr>
      <p:cViewPr>
        <p:scale>
          <a:sx n="100" d="100"/>
          <a:sy n="100" d="100"/>
        </p:scale>
        <p:origin x="-608" y="2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pitchFamily="18" charset="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3A6F401D-036E-4D04-AB59-59ABABB83150}" type="datetimeFigureOut">
              <a:rPr lang="en-US" altLang="en-US"/>
              <a:pPr>
                <a:defRPr/>
              </a:pPr>
              <a:t>11/9/15</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imes New Roman" pitchFamily="18"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BF1B6BAC-A607-4756-AEA6-E9DC4FE7B3A9}" type="slidenum">
              <a:rPr lang="en-US" altLang="en-US"/>
              <a:pPr>
                <a:defRPr/>
              </a:pPr>
              <a:t>‹Nr.›</a:t>
            </a:fld>
            <a:endParaRPr lang="en-US" altLang="en-US"/>
          </a:p>
        </p:txBody>
      </p:sp>
    </p:spTree>
    <p:extLst>
      <p:ext uri="{BB962C8B-B14F-4D97-AF65-F5344CB8AC3E}">
        <p14:creationId xmlns:p14="http://schemas.microsoft.com/office/powerpoint/2010/main" val="1980297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s-ES" sz="1200" kern="1200" dirty="0" smtClean="0">
                <a:solidFill>
                  <a:schemeClr val="tx1"/>
                </a:solidFill>
                <a:latin typeface="+mn-lt"/>
                <a:ea typeface="MS PGothic" pitchFamily="34" charset="-128"/>
                <a:cs typeface="ＭＳ Ｐゴシック" charset="0"/>
              </a:rPr>
              <a:t>[Nota para el presentador: Los Seminarios de Manejo de la Ira están diseñados para administrarse durante varios días. Sin embargo, este contiene una muestra y ejercicios que pueden usarse durante dos horas si las transparencias (son 47) se pasan más o menos rápido. Puede cubrirse durante el viernes de noche o el sábado de tarde.  He tratado de integrar la Biblia, el Espíritu de Profecía y pensamientos e ideas cristianos porque es importante entender que el poder de Dios es necesario para manejar la ira, una emoción que puede ser muy peligrosa y puede causar daños con efectos a largo plazo]</a:t>
            </a:r>
            <a:endParaRPr lang="en-US" sz="1200" kern="1200" dirty="0" smtClean="0">
              <a:solidFill>
                <a:schemeClr val="tx1"/>
              </a:solidFill>
              <a:latin typeface="+mn-lt"/>
              <a:ea typeface="MS PGothic" pitchFamily="34" charset="-128"/>
              <a:cs typeface="ＭＳ Ｐゴシック" charset="0"/>
            </a:endParaRPr>
          </a:p>
          <a:p>
            <a:endParaRPr lang="en-US" altLang="en-US" dirty="0" smtClean="0"/>
          </a:p>
        </p:txBody>
      </p:sp>
      <p:sp>
        <p:nvSpPr>
          <p:cNvPr id="51204" name="Slide Number Placeholder 3"/>
          <p:cNvSpPr>
            <a:spLocks noGrp="1"/>
          </p:cNvSpPr>
          <p:nvPr>
            <p:ph type="sldNum" sz="quarter" idx="5"/>
          </p:nvPr>
        </p:nvSpPr>
        <p:spPr bwMode="auto">
          <a:noFill/>
          <a:ln>
            <a:miter lim="800000"/>
            <a:headEnd/>
            <a:tailEnd/>
          </a:ln>
        </p:spPr>
        <p:txBody>
          <a:bodyPr/>
          <a:lstStyle/>
          <a:p>
            <a:fld id="{304EFFB6-11B6-4F12-86AA-166A7C192E72}" type="slidenum">
              <a:rPr lang="en-US" altLang="en-US"/>
              <a:pPr/>
              <a:t>1</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dirty="0" smtClean="0"/>
              <a:t>Anger also has adverse effects on our mental health.  For example, a person who experiences angry outbursts with relative frequency will experience low levels of well-being and little satisfaction with life.  As a result the person is unhappy and often isolated, which opens the door to mental disorders.</a:t>
            </a:r>
          </a:p>
          <a:p>
            <a:endParaRPr lang="en-US" altLang="en-US" dirty="0" smtClean="0"/>
          </a:p>
        </p:txBody>
      </p:sp>
      <p:sp>
        <p:nvSpPr>
          <p:cNvPr id="60420" name="Slide Number Placeholder 3"/>
          <p:cNvSpPr>
            <a:spLocks noGrp="1"/>
          </p:cNvSpPr>
          <p:nvPr>
            <p:ph type="sldNum" sz="quarter" idx="5"/>
          </p:nvPr>
        </p:nvSpPr>
        <p:spPr bwMode="auto">
          <a:noFill/>
          <a:ln>
            <a:miter lim="800000"/>
            <a:headEnd/>
            <a:tailEnd/>
          </a:ln>
        </p:spPr>
        <p:txBody>
          <a:bodyPr/>
          <a:lstStyle/>
          <a:p>
            <a:fld id="{6D15A2CD-220C-46AA-9639-BB9E584511FB}" type="slidenum">
              <a:rPr lang="en-US" altLang="en-US"/>
              <a:pPr/>
              <a:t>10</a:t>
            </a:fld>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dirty="0" smtClean="0"/>
              <a:t>If one displays chronic anger, family relationships will deteriorate.  Angry outbursts or an atmosphere of anger tends to leave lasting scars on loved ones.  They will feel less and less comfortable around you and will lose their trust in you.  Your anger is especially harmful to your children for two reasons:</a:t>
            </a:r>
          </a:p>
          <a:p>
            <a:pPr marL="685800" lvl="1" indent="-228600">
              <a:buFont typeface="Calibri" pitchFamily="34" charset="0"/>
              <a:buAutoNum type="arabicPeriod"/>
            </a:pPr>
            <a:r>
              <a:rPr lang="en-US" altLang="en-US" dirty="0" smtClean="0"/>
              <a:t>They will tend to copy and reproduce the angry behavior</a:t>
            </a:r>
          </a:p>
          <a:p>
            <a:pPr marL="685800" lvl="1" indent="-228600">
              <a:buFont typeface="Calibri" pitchFamily="34" charset="0"/>
              <a:buAutoNum type="arabicPeriod"/>
            </a:pPr>
            <a:r>
              <a:rPr lang="en-US" altLang="en-US" dirty="0" smtClean="0"/>
              <a:t>Often they will be scarred emotionally, and their personalities may not develop properly.</a:t>
            </a:r>
          </a:p>
          <a:p>
            <a:r>
              <a:rPr lang="en-US" altLang="en-US" dirty="0" smtClean="0"/>
              <a:t>Friends and others who feel the heat of your anger are likely to drift away, and you will be lonely.</a:t>
            </a:r>
          </a:p>
          <a:p>
            <a:endParaRPr lang="en-US" altLang="en-US" dirty="0" smtClean="0"/>
          </a:p>
        </p:txBody>
      </p:sp>
      <p:sp>
        <p:nvSpPr>
          <p:cNvPr id="61444" name="Slide Number Placeholder 3"/>
          <p:cNvSpPr>
            <a:spLocks noGrp="1"/>
          </p:cNvSpPr>
          <p:nvPr>
            <p:ph type="sldNum" sz="quarter" idx="5"/>
          </p:nvPr>
        </p:nvSpPr>
        <p:spPr bwMode="auto">
          <a:noFill/>
          <a:ln>
            <a:miter lim="800000"/>
            <a:headEnd/>
            <a:tailEnd/>
          </a:ln>
        </p:spPr>
        <p:txBody>
          <a:bodyPr/>
          <a:lstStyle/>
          <a:p>
            <a:fld id="{6D5AA963-08DA-42E5-A471-5304C021DC48}" type="slidenum">
              <a:rPr lang="en-US" altLang="en-US"/>
              <a:pPr/>
              <a:t>11</a:t>
            </a:fld>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b="1" dirty="0" smtClean="0"/>
              <a:t>Your employment:  </a:t>
            </a:r>
            <a:r>
              <a:rPr lang="en-US" altLang="en-US" dirty="0" smtClean="0"/>
              <a:t>Displaying anger in the workplace can easily make it difficult to work in teams; it will lead to lack of respect for you and what you say, damage your reputation, and often lead to loss of employment.  </a:t>
            </a:r>
          </a:p>
          <a:p>
            <a:endParaRPr lang="en-US" altLang="en-US" dirty="0" smtClean="0"/>
          </a:p>
        </p:txBody>
      </p:sp>
      <p:sp>
        <p:nvSpPr>
          <p:cNvPr id="62468" name="Slide Number Placeholder 3"/>
          <p:cNvSpPr>
            <a:spLocks noGrp="1"/>
          </p:cNvSpPr>
          <p:nvPr>
            <p:ph type="sldNum" sz="quarter" idx="5"/>
          </p:nvPr>
        </p:nvSpPr>
        <p:spPr bwMode="auto">
          <a:noFill/>
          <a:ln>
            <a:miter lim="800000"/>
            <a:headEnd/>
            <a:tailEnd/>
          </a:ln>
        </p:spPr>
        <p:txBody>
          <a:bodyPr/>
          <a:lstStyle/>
          <a:p>
            <a:fld id="{D9384B6E-3292-4147-BA3B-68C411D60B6B}" type="slidenum">
              <a:rPr lang="en-US" altLang="en-US"/>
              <a:pPr/>
              <a:t>12</a:t>
            </a:fld>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r>
              <a:rPr lang="en-ZA" altLang="en-US" dirty="0" smtClean="0"/>
              <a:t>The brain is like a three-scoop ice cream cone, from the lowest to the upper levels:</a:t>
            </a:r>
          </a:p>
          <a:p>
            <a:endParaRPr lang="en-US" altLang="en-US" dirty="0" smtClean="0"/>
          </a:p>
          <a:p>
            <a:pPr>
              <a:buFont typeface="Calibri" pitchFamily="34" charset="0"/>
              <a:buAutoNum type="arabicPeriod"/>
            </a:pPr>
            <a:r>
              <a:rPr lang="en-ZA" altLang="en-US" b="1" dirty="0" smtClean="0"/>
              <a:t>The brain stem.  </a:t>
            </a:r>
            <a:r>
              <a:rPr lang="en-ZA" altLang="en-US" dirty="0" smtClean="0"/>
              <a:t>It controls and monitors our physiological functions: breathing, heart rate, movement, etc. We are not even aware of what it is doing.  It works automatically and independently of our will and desire.</a:t>
            </a:r>
            <a:endParaRPr lang="en-US" altLang="en-US" dirty="0" smtClean="0"/>
          </a:p>
          <a:p>
            <a:pPr>
              <a:buFont typeface="Calibri" pitchFamily="34" charset="0"/>
              <a:buAutoNum type="arabicPeriod"/>
            </a:pPr>
            <a:r>
              <a:rPr lang="en-ZA" altLang="en-US" b="1" dirty="0" smtClean="0"/>
              <a:t>The limbic system. </a:t>
            </a:r>
            <a:r>
              <a:rPr lang="en-ZA" altLang="en-US" dirty="0" smtClean="0"/>
              <a:t>It controls and monitors our emotions.  This is the site of the fight-or-flight response and the site of emotions, including anger.</a:t>
            </a:r>
            <a:endParaRPr lang="en-US" altLang="en-US" dirty="0" smtClean="0"/>
          </a:p>
          <a:p>
            <a:pPr>
              <a:buFont typeface="Calibri" pitchFamily="34" charset="0"/>
              <a:buAutoNum type="arabicPeriod"/>
            </a:pPr>
            <a:r>
              <a:rPr lang="en-ZA" altLang="en-US" b="1" dirty="0" smtClean="0"/>
              <a:t>The neocortex.  </a:t>
            </a:r>
            <a:r>
              <a:rPr lang="en-ZA" altLang="en-US" dirty="0" smtClean="0"/>
              <a:t>It takes care of solving problems, making decisions, planning events, anticipating consequences.  This area, especially the </a:t>
            </a:r>
            <a:r>
              <a:rPr lang="en-ZA" altLang="en-US" b="1" dirty="0" smtClean="0"/>
              <a:t>prefrontal cortex</a:t>
            </a:r>
            <a:r>
              <a:rPr lang="en-ZA" altLang="en-US" dirty="0" smtClean="0"/>
              <a:t>, ‘tames’ the impulses and emotions of the limbic system.</a:t>
            </a:r>
            <a:endParaRPr lang="en-US" altLang="en-US" dirty="0" smtClean="0"/>
          </a:p>
          <a:p>
            <a:endParaRPr lang="en-US" altLang="en-US" dirty="0" smtClean="0"/>
          </a:p>
        </p:txBody>
      </p:sp>
      <p:sp>
        <p:nvSpPr>
          <p:cNvPr id="63492" name="Slide Number Placeholder 3"/>
          <p:cNvSpPr>
            <a:spLocks noGrp="1"/>
          </p:cNvSpPr>
          <p:nvPr>
            <p:ph type="sldNum" sz="quarter" idx="5"/>
          </p:nvPr>
        </p:nvSpPr>
        <p:spPr bwMode="auto">
          <a:noFill/>
          <a:ln>
            <a:miter lim="800000"/>
            <a:headEnd/>
            <a:tailEnd/>
          </a:ln>
        </p:spPr>
        <p:txBody>
          <a:bodyPr/>
          <a:lstStyle/>
          <a:p>
            <a:fld id="{00AA3B5C-CEC2-4A24-9312-596FABEB8CC9}" type="slidenum">
              <a:rPr lang="en-US" altLang="en-US"/>
              <a:pPr/>
              <a:t>13</a:t>
            </a:fld>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a:buFont typeface="+mj-lt" charset="0"/>
              <a:buNone/>
            </a:pPr>
            <a:r>
              <a:rPr lang="en-ZA" altLang="en-US" dirty="0" smtClean="0"/>
              <a:t>4. The </a:t>
            </a:r>
            <a:r>
              <a:rPr lang="en-ZA" altLang="en-US" b="1" dirty="0" smtClean="0"/>
              <a:t>prefrontal cortex</a:t>
            </a:r>
            <a:r>
              <a:rPr lang="en-ZA" altLang="en-US" dirty="0" smtClean="0"/>
              <a:t> is the site of advanced thinking, unique to human beings, and capable of submitting emotions, impulses, and tendencies to principles and ideals.</a:t>
            </a:r>
            <a:endParaRPr lang="en-US" altLang="en-US" dirty="0" smtClean="0"/>
          </a:p>
          <a:p>
            <a:pPr>
              <a:buFont typeface="+mj-lt" charset="0"/>
              <a:buNone/>
            </a:pPr>
            <a:r>
              <a:rPr lang="en-ZA" altLang="en-US" dirty="0" smtClean="0"/>
              <a:t>5. The </a:t>
            </a:r>
            <a:r>
              <a:rPr lang="en-ZA" altLang="en-US" b="1" dirty="0" smtClean="0"/>
              <a:t>prefrontal cortex </a:t>
            </a:r>
            <a:r>
              <a:rPr lang="en-ZA" altLang="en-US" dirty="0" smtClean="0"/>
              <a:t>can control anger and other negative emotions originating in the limbic system, as well as allow and promote positive emotions (love, compassion, gratitude…) that also come from the limbic system.</a:t>
            </a:r>
            <a:endParaRPr lang="en-US" altLang="en-US" dirty="0" smtClean="0"/>
          </a:p>
          <a:p>
            <a:r>
              <a:rPr lang="en-ZA" altLang="en-US" dirty="0" smtClean="0"/>
              <a:t> </a:t>
            </a:r>
            <a:endParaRPr lang="en-US" altLang="en-US" dirty="0" smtClean="0"/>
          </a:p>
          <a:p>
            <a:r>
              <a:rPr lang="en-ZA" altLang="en-US" dirty="0" smtClean="0"/>
              <a:t>Unlike the limbic system that sends its signals independently and autonomously, we do have control, through our decisions and choices, over the prefrontal cortex. In sum, the battle for the soul is fought there. The choice between good and evil happens there.</a:t>
            </a:r>
            <a:r>
              <a:rPr lang="en-US" altLang="en-US" dirty="0" smtClean="0"/>
              <a:t> </a:t>
            </a:r>
          </a:p>
        </p:txBody>
      </p:sp>
      <p:sp>
        <p:nvSpPr>
          <p:cNvPr id="64516" name="Slide Number Placeholder 3"/>
          <p:cNvSpPr>
            <a:spLocks noGrp="1"/>
          </p:cNvSpPr>
          <p:nvPr>
            <p:ph type="sldNum" sz="quarter" idx="5"/>
          </p:nvPr>
        </p:nvSpPr>
        <p:spPr bwMode="auto">
          <a:noFill/>
          <a:ln>
            <a:miter lim="800000"/>
            <a:headEnd/>
            <a:tailEnd/>
          </a:ln>
        </p:spPr>
        <p:txBody>
          <a:bodyPr/>
          <a:lstStyle/>
          <a:p>
            <a:fld id="{C4E904E9-35E8-438A-871D-E29C3174BA70}" type="slidenum">
              <a:rPr lang="en-US" altLang="en-US"/>
              <a:pPr/>
              <a:t>14</a:t>
            </a:fld>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r>
              <a:rPr lang="en-ZA" altLang="en-US" dirty="0" smtClean="0"/>
              <a:t>The role of the </a:t>
            </a:r>
            <a:r>
              <a:rPr lang="en-ZA" altLang="en-US" b="1" dirty="0" smtClean="0"/>
              <a:t>prefrontal cortex</a:t>
            </a:r>
            <a:r>
              <a:rPr lang="en-ZA" altLang="en-US" dirty="0" smtClean="0"/>
              <a:t> is </a:t>
            </a:r>
            <a:r>
              <a:rPr lang="en-ZA" altLang="en-US" u="sng" dirty="0" smtClean="0"/>
              <a:t>good news</a:t>
            </a:r>
            <a:r>
              <a:rPr lang="en-ZA" altLang="en-US" dirty="0" smtClean="0"/>
              <a:t>.  Our will, our choice, our principles and beliefs can overcome anger.  We can control our temper. The </a:t>
            </a:r>
            <a:r>
              <a:rPr lang="en-ZA" altLang="en-US" u="sng" dirty="0" smtClean="0"/>
              <a:t>bad news</a:t>
            </a:r>
            <a:r>
              <a:rPr lang="en-ZA" altLang="en-US" dirty="0" smtClean="0"/>
              <a:t> is that some people—perhaps due to inherited tendencies or observed patterns—have serious difficulty managing their anger. They will need additional help. It is fundamental that they accept responsibility. It is vital to admit that they have a problem that can be helped—sometimes via self-help strategies like the ones to be presented in this seminar. At other times, they must be willing to go to counselling, if available. Above all, the person must seek the aid of the Holy Spirit in the battle to control his or her anger.</a:t>
            </a:r>
            <a:endParaRPr lang="en-US" altLang="en-US" dirty="0" smtClean="0"/>
          </a:p>
          <a:p>
            <a:endParaRPr lang="en-US" altLang="en-US" dirty="0" smtClean="0"/>
          </a:p>
        </p:txBody>
      </p:sp>
      <p:sp>
        <p:nvSpPr>
          <p:cNvPr id="65540" name="Slide Number Placeholder 3"/>
          <p:cNvSpPr>
            <a:spLocks noGrp="1"/>
          </p:cNvSpPr>
          <p:nvPr>
            <p:ph type="sldNum" sz="quarter" idx="5"/>
          </p:nvPr>
        </p:nvSpPr>
        <p:spPr bwMode="auto">
          <a:noFill/>
          <a:ln>
            <a:miter lim="800000"/>
            <a:headEnd/>
            <a:tailEnd/>
          </a:ln>
        </p:spPr>
        <p:txBody>
          <a:bodyPr/>
          <a:lstStyle/>
          <a:p>
            <a:fld id="{0945E64D-FB31-4E0C-BABB-DBCBDC77228D}" type="slidenum">
              <a:rPr lang="en-US" altLang="en-US"/>
              <a:pPr/>
              <a:t>15</a:t>
            </a:fld>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r>
              <a:rPr lang="en-ZA" altLang="en-US" dirty="0" smtClean="0"/>
              <a:t>There are two necessary components of anger management:</a:t>
            </a:r>
            <a:endParaRPr lang="en-US" altLang="en-US" dirty="0" smtClean="0"/>
          </a:p>
          <a:p>
            <a:r>
              <a:rPr lang="en-US" altLang="en-US" dirty="0" smtClean="0"/>
              <a:t> </a:t>
            </a:r>
          </a:p>
          <a:p>
            <a:r>
              <a:rPr lang="en-ZA" altLang="en-US" b="1" dirty="0" smtClean="0"/>
              <a:t>God’s intervention.  </a:t>
            </a:r>
            <a:r>
              <a:rPr lang="en-ZA" altLang="en-US" dirty="0" smtClean="0"/>
              <a:t>We need God’s help.  “</a:t>
            </a:r>
            <a:r>
              <a:rPr lang="en-ZA" altLang="ja-JP" i="1" dirty="0" smtClean="0"/>
              <a:t>Without </a:t>
            </a:r>
            <a:r>
              <a:rPr lang="en-US" altLang="ja-JP" i="1" dirty="0" smtClean="0"/>
              <a:t>Me you can do nothing</a:t>
            </a:r>
            <a:r>
              <a:rPr lang="en-US" altLang="en-US" i="1" dirty="0" smtClean="0"/>
              <a:t>”</a:t>
            </a:r>
            <a:r>
              <a:rPr lang="en-US" altLang="ja-JP" i="1" dirty="0" smtClean="0"/>
              <a:t> </a:t>
            </a:r>
            <a:r>
              <a:rPr lang="en-US" altLang="ja-JP" dirty="0" smtClean="0"/>
              <a:t>(John 15: 5).  This is especially true with </a:t>
            </a:r>
            <a:r>
              <a:rPr lang="en-ZA" altLang="ja-JP" dirty="0" smtClean="0"/>
              <a:t>addictions (both chemical and non-chemical) or anger.  God</a:t>
            </a:r>
            <a:r>
              <a:rPr lang="en-ZA" altLang="en-US" dirty="0" smtClean="0"/>
              <a:t>’</a:t>
            </a:r>
            <a:r>
              <a:rPr lang="en-ZA" altLang="ja-JP" dirty="0" smtClean="0"/>
              <a:t>s help is available:  </a:t>
            </a:r>
            <a:r>
              <a:rPr lang="en-ZA" altLang="en-US" dirty="0" smtClean="0"/>
              <a:t>“</a:t>
            </a:r>
            <a:r>
              <a:rPr lang="en-US" altLang="ja-JP" i="1" dirty="0" smtClean="0"/>
              <a:t>For it is God who works in you both to will and to do for His good pleasure.</a:t>
            </a:r>
            <a:r>
              <a:rPr lang="en-US" altLang="en-US" i="1" dirty="0" smtClean="0"/>
              <a:t>”</a:t>
            </a:r>
            <a:r>
              <a:rPr lang="en-ZA" altLang="ja-JP" i="1" dirty="0" smtClean="0"/>
              <a:t>  </a:t>
            </a:r>
            <a:r>
              <a:rPr lang="en-ZA" altLang="ja-JP" dirty="0" smtClean="0"/>
              <a:t>(Phil. 2: 13).</a:t>
            </a:r>
            <a:endParaRPr lang="en-US" altLang="ja-JP" dirty="0" smtClean="0"/>
          </a:p>
          <a:p>
            <a:r>
              <a:rPr lang="en-US" altLang="en-US" dirty="0" smtClean="0"/>
              <a:t> </a:t>
            </a:r>
          </a:p>
          <a:p>
            <a:r>
              <a:rPr lang="en-ZA" altLang="en-US" b="1" dirty="0" smtClean="0"/>
              <a:t>Our individual effort.  </a:t>
            </a:r>
            <a:r>
              <a:rPr lang="en-ZA" altLang="en-US" dirty="0" smtClean="0"/>
              <a:t>We must do our part. We cannot expect God to do that which we can do for ourselves.  God asks us to control our anger:  “</a:t>
            </a:r>
            <a:r>
              <a:rPr lang="en-US" altLang="ja-JP" i="1" dirty="0" smtClean="0"/>
              <a:t>Be angry and sin not</a:t>
            </a:r>
            <a:r>
              <a:rPr lang="en-US" altLang="en-US" i="1" dirty="0" smtClean="0"/>
              <a:t>”</a:t>
            </a:r>
            <a:r>
              <a:rPr lang="en-US" altLang="ja-JP" i="1" dirty="0" smtClean="0"/>
              <a:t> </a:t>
            </a:r>
            <a:r>
              <a:rPr lang="en-US" altLang="ja-JP" dirty="0" smtClean="0"/>
              <a:t>(Eph. 4:26).  </a:t>
            </a:r>
            <a:r>
              <a:rPr lang="en-US" altLang="en-US" dirty="0" smtClean="0"/>
              <a:t>“</a:t>
            </a:r>
            <a:r>
              <a:rPr lang="en-US" altLang="ja-JP" i="1" dirty="0" smtClean="0"/>
              <a:t>You must also rid yourselves of… anger</a:t>
            </a:r>
            <a:r>
              <a:rPr lang="en-US" altLang="en-US" i="1" dirty="0" smtClean="0"/>
              <a:t>”</a:t>
            </a:r>
            <a:r>
              <a:rPr lang="en-US" altLang="ja-JP" i="1" dirty="0" smtClean="0"/>
              <a:t> </a:t>
            </a:r>
            <a:r>
              <a:rPr lang="en-US" altLang="ja-JP" dirty="0" smtClean="0"/>
              <a:t>(Col. 3:8).  Our own part involves:</a:t>
            </a:r>
          </a:p>
          <a:p>
            <a:r>
              <a:rPr lang="en-US" altLang="en-US" dirty="0" smtClean="0"/>
              <a:t> </a:t>
            </a:r>
          </a:p>
          <a:p>
            <a:pPr marL="1085850" lvl="2" indent="-171450">
              <a:buFontTx/>
              <a:buChar char="•"/>
            </a:pPr>
            <a:r>
              <a:rPr lang="en-US" altLang="en-US" dirty="0" smtClean="0"/>
              <a:t>Recognizing that we have a problem and that the blame cannot be placed on anyone else.  Without this step, it is impossible to be helped. </a:t>
            </a:r>
          </a:p>
          <a:p>
            <a:pPr marL="1085850" lvl="2" indent="-171450">
              <a:buFontTx/>
              <a:buChar char="•"/>
            </a:pPr>
            <a:r>
              <a:rPr lang="en-US" altLang="en-US" dirty="0" smtClean="0"/>
              <a:t>Learning and practicing simple, helpful techniques that one can incorporate into daily living to create good habits</a:t>
            </a:r>
            <a:r>
              <a:rPr lang="en-US" altLang="en-US" i="1" dirty="0" smtClean="0"/>
              <a:t>.  [Several strategies will be presented in this seminar.]</a:t>
            </a:r>
            <a:endParaRPr lang="en-US" altLang="en-US" dirty="0" smtClean="0"/>
          </a:p>
          <a:p>
            <a:pPr eaLnBrk="1" hangingPunct="1">
              <a:buFontTx/>
              <a:buChar char="•"/>
            </a:pPr>
            <a:endParaRPr lang="en-US" altLang="en-US" dirty="0" smtClean="0"/>
          </a:p>
        </p:txBody>
      </p:sp>
      <p:sp>
        <p:nvSpPr>
          <p:cNvPr id="66564" name="Slide Number Placeholder 3"/>
          <p:cNvSpPr>
            <a:spLocks noGrp="1"/>
          </p:cNvSpPr>
          <p:nvPr>
            <p:ph type="sldNum" sz="quarter" idx="5"/>
          </p:nvPr>
        </p:nvSpPr>
        <p:spPr bwMode="auto">
          <a:noFill/>
          <a:ln>
            <a:miter lim="800000"/>
            <a:headEnd/>
            <a:tailEnd/>
          </a:ln>
        </p:spPr>
        <p:txBody>
          <a:bodyPr/>
          <a:lstStyle/>
          <a:p>
            <a:fld id="{5FE79031-6D3D-4E43-9755-500AA08E545B}" type="slidenum">
              <a:rPr lang="en-US" altLang="en-US"/>
              <a:pPr/>
              <a:t>16</a:t>
            </a:fld>
            <a:endParaRPr lang="en-US"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dirty="0" smtClean="0"/>
              <a:t>This passage suggests a few simple and powerful principles:</a:t>
            </a:r>
          </a:p>
          <a:p>
            <a:r>
              <a:rPr lang="en-US" altLang="en-US" dirty="0" smtClean="0"/>
              <a:t> </a:t>
            </a:r>
          </a:p>
          <a:p>
            <a:pPr>
              <a:buFont typeface="Calibri" pitchFamily="34" charset="0"/>
              <a:buAutoNum type="arabicPeriod"/>
            </a:pPr>
            <a:r>
              <a:rPr lang="en-US" altLang="en-US" dirty="0" smtClean="0"/>
              <a:t>Be careful with words, never speaking harshly.</a:t>
            </a:r>
          </a:p>
          <a:p>
            <a:pPr>
              <a:buFont typeface="Calibri" pitchFamily="34" charset="0"/>
              <a:buAutoNum type="arabicPeriod"/>
            </a:pPr>
            <a:r>
              <a:rPr lang="en-US" altLang="en-US" dirty="0" smtClean="0"/>
              <a:t>Any temptation to speak in provocation should be overcome simply by BEING QUIET.  </a:t>
            </a:r>
          </a:p>
          <a:p>
            <a:pPr>
              <a:buFont typeface="Calibri" pitchFamily="34" charset="0"/>
              <a:buAutoNum type="arabicPeriod"/>
            </a:pPr>
            <a:r>
              <a:rPr lang="en-US" altLang="en-US" dirty="0" smtClean="0"/>
              <a:t>Although it is difficult to change these traits, there is hope!</a:t>
            </a:r>
          </a:p>
          <a:p>
            <a:pPr>
              <a:buFont typeface="Calibri" pitchFamily="34" charset="0"/>
              <a:buAutoNum type="arabicPeriod"/>
            </a:pPr>
            <a:r>
              <a:rPr lang="en-US" altLang="en-US" dirty="0" smtClean="0"/>
              <a:t>Christ will supply what we cannot provide!</a:t>
            </a:r>
          </a:p>
          <a:p>
            <a:pPr>
              <a:buFont typeface="Calibri" pitchFamily="34" charset="0"/>
              <a:buAutoNum type="arabicPeriod"/>
            </a:pPr>
            <a:endParaRPr lang="en-US" altLang="en-US" dirty="0" smtClean="0"/>
          </a:p>
        </p:txBody>
      </p:sp>
      <p:sp>
        <p:nvSpPr>
          <p:cNvPr id="67588" name="Slide Number Placeholder 3"/>
          <p:cNvSpPr>
            <a:spLocks noGrp="1"/>
          </p:cNvSpPr>
          <p:nvPr>
            <p:ph type="sldNum" sz="quarter" idx="5"/>
          </p:nvPr>
        </p:nvSpPr>
        <p:spPr bwMode="auto">
          <a:noFill/>
          <a:ln>
            <a:miter lim="800000"/>
            <a:headEnd/>
            <a:tailEnd/>
          </a:ln>
        </p:spPr>
        <p:txBody>
          <a:bodyPr/>
          <a:lstStyle/>
          <a:p>
            <a:fld id="{28A5D606-59F1-4903-AEC3-B769D0D96032}" type="slidenum">
              <a:rPr lang="en-US" altLang="en-US"/>
              <a:pPr/>
              <a:t>17</a:t>
            </a:fld>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r>
              <a:rPr lang="en-ZA" altLang="en-US" dirty="0" smtClean="0"/>
              <a:t>For many years in the past, experts were saying that it was very dangerous not to let out anger because of the accumulation of psychological tension as well as the risk of hypertension.  Therefore, anger must be </a:t>
            </a:r>
            <a:r>
              <a:rPr lang="en-ZA" altLang="en-US" i="1" dirty="0" smtClean="0"/>
              <a:t>let out</a:t>
            </a:r>
            <a:r>
              <a:rPr lang="en-ZA" altLang="en-US" dirty="0" smtClean="0"/>
              <a:t>.</a:t>
            </a:r>
            <a:endParaRPr lang="en-US" altLang="en-US" dirty="0" smtClean="0"/>
          </a:p>
          <a:p>
            <a:r>
              <a:rPr lang="en-US" altLang="en-US" dirty="0" smtClean="0"/>
              <a:t> </a:t>
            </a:r>
          </a:p>
          <a:p>
            <a:r>
              <a:rPr lang="en-ZA" altLang="en-US" dirty="0" smtClean="0"/>
              <a:t>Today, it is known that the psychological tension will be much greater as a result of the serious damage to relationships when anger is displayed.  In addition, the physical harm from displays of anger is truly dangerous to our health. </a:t>
            </a:r>
            <a:endParaRPr lang="en-US" altLang="en-US" dirty="0" smtClean="0"/>
          </a:p>
          <a:p>
            <a:pPr eaLnBrk="1" hangingPunct="1"/>
            <a:endParaRPr lang="en-US" altLang="en-US" dirty="0" smtClean="0"/>
          </a:p>
        </p:txBody>
      </p:sp>
      <p:sp>
        <p:nvSpPr>
          <p:cNvPr id="68612" name="Slide Number Placeholder 3"/>
          <p:cNvSpPr>
            <a:spLocks noGrp="1"/>
          </p:cNvSpPr>
          <p:nvPr>
            <p:ph type="sldNum" sz="quarter" idx="5"/>
          </p:nvPr>
        </p:nvSpPr>
        <p:spPr bwMode="auto">
          <a:noFill/>
          <a:ln>
            <a:miter lim="800000"/>
            <a:headEnd/>
            <a:tailEnd/>
          </a:ln>
        </p:spPr>
        <p:txBody>
          <a:bodyPr/>
          <a:lstStyle/>
          <a:p>
            <a:fld id="{0D50D1A5-3DBB-4AEB-9616-25A8BE2A7C31}" type="slidenum">
              <a:rPr lang="en-US" altLang="en-US"/>
              <a:pPr/>
              <a:t>18</a:t>
            </a:fld>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dirty="0" smtClean="0"/>
              <a:t>This illustration shows a typical example of how anger may build in a driver in city traffic. The emotion of anger builds quickly and takes over the person, who then displays undesirable behaviors.  [The example can be adapted to other situations in places where people rarely drive.]</a:t>
            </a:r>
          </a:p>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a:lstStyle/>
          <a:p>
            <a:fld id="{E97D133C-43E8-4609-866B-BEBC236D2971}" type="slidenum">
              <a:rPr lang="en-US" altLang="en-US"/>
              <a:pPr/>
              <a:t>19</a:t>
            </a:fld>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dirty="0" smtClean="0"/>
              <a:t>Most of us have probably become angry on occasion. Let us hope the moment passed quickly, we apologized and moved on. However, anger that is not under control can be extremely harmful, even lethal. It is vital to learn early how to control this emotion. And while learning to control and channel our anger appropriately may not root out the underlying cause, it can equip us to prevent heated moments and violent outbursts towards others, especially our families.  In this seminar we will learn some useful strategies to help us manage anger and become better spouses, parents, and friends.</a:t>
            </a:r>
          </a:p>
          <a:p>
            <a:endParaRPr lang="en-US" altLang="en-US" dirty="0" smtClean="0"/>
          </a:p>
        </p:txBody>
      </p:sp>
      <p:sp>
        <p:nvSpPr>
          <p:cNvPr id="52228" name="Slide Number Placeholder 3"/>
          <p:cNvSpPr>
            <a:spLocks noGrp="1"/>
          </p:cNvSpPr>
          <p:nvPr>
            <p:ph type="sldNum" sz="quarter" idx="5"/>
          </p:nvPr>
        </p:nvSpPr>
        <p:spPr bwMode="auto">
          <a:noFill/>
          <a:ln>
            <a:miter lim="800000"/>
            <a:headEnd/>
            <a:tailEnd/>
          </a:ln>
        </p:spPr>
        <p:txBody>
          <a:bodyPr/>
          <a:lstStyle/>
          <a:p>
            <a:fld id="{B81572FC-CDA1-4D28-B8F6-A45D2CCB01F0}" type="slidenum">
              <a:rPr lang="en-US" altLang="en-US"/>
              <a:pPr/>
              <a:t>2</a:t>
            </a:fld>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dirty="0" smtClean="0"/>
              <a:t>Understanding this sequence of “Situation </a:t>
            </a:r>
            <a:r>
              <a:rPr lang="en-US" altLang="en-US" dirty="0" smtClean="0">
                <a:sym typeface="Wingdings" pitchFamily="2" charset="2"/>
              </a:rPr>
              <a:t></a:t>
            </a:r>
            <a:r>
              <a:rPr lang="en-US" altLang="en-US" dirty="0" smtClean="0"/>
              <a:t> Thoughts </a:t>
            </a:r>
            <a:r>
              <a:rPr lang="en-US" altLang="en-US" dirty="0" smtClean="0">
                <a:sym typeface="Wingdings" pitchFamily="2" charset="2"/>
              </a:rPr>
              <a:t></a:t>
            </a:r>
            <a:r>
              <a:rPr lang="en-US" altLang="en-US" dirty="0" smtClean="0"/>
              <a:t> Emotions </a:t>
            </a:r>
            <a:r>
              <a:rPr lang="en-US" altLang="en-US" dirty="0" smtClean="0">
                <a:sym typeface="Wingdings" pitchFamily="2" charset="2"/>
              </a:rPr>
              <a:t></a:t>
            </a:r>
            <a:r>
              <a:rPr lang="en-US" altLang="en-US" dirty="0" smtClean="0"/>
              <a:t> Symptoms </a:t>
            </a:r>
            <a:r>
              <a:rPr lang="en-US" altLang="en-US" dirty="0" smtClean="0">
                <a:sym typeface="Wingdings" pitchFamily="2" charset="2"/>
              </a:rPr>
              <a:t></a:t>
            </a:r>
            <a:r>
              <a:rPr lang="en-US" altLang="en-US" dirty="0" smtClean="0"/>
              <a:t> Behavior” can be very helpful to prevent verbal and physical violence.  Sometimes the person prone to anger (or someone close) can detect early signs of anger (such as pounding heart, shakiness, etc.), and that is the time to say to oneself, “NO! Stop it!” Or to breathe very deeply and go somewhere else before the behavior becomes a problem.</a:t>
            </a:r>
          </a:p>
          <a:p>
            <a:r>
              <a:rPr lang="en-US" altLang="en-US" dirty="0" smtClean="0"/>
              <a:t>For a Christian, it is helpful to have a very brief prayer or Bible phrase to repeat to calm one’s anger. For example:</a:t>
            </a:r>
          </a:p>
          <a:p>
            <a:r>
              <a:rPr lang="en-US" altLang="en-US" dirty="0" smtClean="0"/>
              <a:t>	“Help me, LORD.”  </a:t>
            </a:r>
          </a:p>
          <a:p>
            <a:r>
              <a:rPr lang="en-US" altLang="en-US" dirty="0" smtClean="0"/>
              <a:t>	“Jesus, be near me.”</a:t>
            </a:r>
          </a:p>
          <a:p>
            <a:r>
              <a:rPr lang="en-US" altLang="en-US" dirty="0" smtClean="0"/>
              <a:t>	“I can do all things in Christ.”</a:t>
            </a:r>
          </a:p>
          <a:p>
            <a:r>
              <a:rPr lang="en-US" altLang="en-US" dirty="0" smtClean="0"/>
              <a:t>	“The LORD is my shepherd.” </a:t>
            </a:r>
          </a:p>
          <a:p>
            <a:endParaRPr lang="en-US" altLang="en-US" dirty="0" smtClean="0"/>
          </a:p>
        </p:txBody>
      </p:sp>
      <p:sp>
        <p:nvSpPr>
          <p:cNvPr id="70660" name="Slide Number Placeholder 3"/>
          <p:cNvSpPr>
            <a:spLocks noGrp="1"/>
          </p:cNvSpPr>
          <p:nvPr>
            <p:ph type="sldNum" sz="quarter" idx="5"/>
          </p:nvPr>
        </p:nvSpPr>
        <p:spPr bwMode="auto">
          <a:noFill/>
          <a:ln>
            <a:miter lim="800000"/>
            <a:headEnd/>
            <a:tailEnd/>
          </a:ln>
        </p:spPr>
        <p:txBody>
          <a:bodyPr/>
          <a:lstStyle/>
          <a:p>
            <a:fld id="{CB2DFD46-C961-4B4D-8153-CCD5FC104F75}" type="slidenum">
              <a:rPr lang="en-US" altLang="en-US"/>
              <a:pPr/>
              <a:t>20</a:t>
            </a:fld>
            <a:endParaRPr lang="en-US"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dirty="0" smtClean="0"/>
              <a:t>Everyone has different signs that indicate growing anger.  Each one of us must recognize ours.  Knowing the signs will help us to recognize the building emotion that precedes an angry outburst and thus avoid that behavior. It is also good to remember that these signs can escalate and become so pronounced that they will affect our physical health.</a:t>
            </a:r>
          </a:p>
          <a:p>
            <a:endParaRPr lang="en-US" altLang="en-US" dirty="0" smtClean="0"/>
          </a:p>
        </p:txBody>
      </p:sp>
      <p:sp>
        <p:nvSpPr>
          <p:cNvPr id="71684" name="Slide Number Placeholder 3"/>
          <p:cNvSpPr>
            <a:spLocks noGrp="1"/>
          </p:cNvSpPr>
          <p:nvPr>
            <p:ph type="sldNum" sz="quarter" idx="5"/>
          </p:nvPr>
        </p:nvSpPr>
        <p:spPr bwMode="auto">
          <a:noFill/>
          <a:ln>
            <a:miter lim="800000"/>
            <a:headEnd/>
            <a:tailEnd/>
          </a:ln>
        </p:spPr>
        <p:txBody>
          <a:bodyPr/>
          <a:lstStyle/>
          <a:p>
            <a:fld id="{135FE31E-DDF3-4B4B-B559-3A1A815B9334}" type="slidenum">
              <a:rPr lang="en-US" altLang="en-US"/>
              <a:pPr/>
              <a:t>22</a:t>
            </a:fld>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dirty="0" smtClean="0"/>
              <a:t>[Note to presenter: This can be conducted as a whole group activity, allowing participants to share their own triggers openly. It can also be done in small groups, letting people create their list.  It is not necessary to share with a large group, but this could be done, depending on the atmosphere of the activity.]</a:t>
            </a:r>
          </a:p>
          <a:p>
            <a:endParaRPr lang="en-US" altLang="en-US" dirty="0" smtClean="0"/>
          </a:p>
        </p:txBody>
      </p:sp>
      <p:sp>
        <p:nvSpPr>
          <p:cNvPr id="72708" name="Slide Number Placeholder 3"/>
          <p:cNvSpPr>
            <a:spLocks noGrp="1"/>
          </p:cNvSpPr>
          <p:nvPr>
            <p:ph type="sldNum" sz="quarter" idx="5"/>
          </p:nvPr>
        </p:nvSpPr>
        <p:spPr bwMode="auto">
          <a:noFill/>
          <a:ln>
            <a:miter lim="800000"/>
            <a:headEnd/>
            <a:tailEnd/>
          </a:ln>
        </p:spPr>
        <p:txBody>
          <a:bodyPr/>
          <a:lstStyle/>
          <a:p>
            <a:fld id="{69FC1688-42FC-4DDC-9C96-B2A2F70A633C}" type="slidenum">
              <a:rPr lang="en-US" altLang="en-US"/>
              <a:pPr/>
              <a:t>23</a:t>
            </a:fld>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dirty="0" smtClean="0"/>
              <a:t>[Note to presenter: This can be conducted as a whole group activity, allowing participants to share their own triggers openly. It can also be done in small groups, letting people create their list.  It is not necessary to share with a large group, but it could be done, depending on the atmosphere at the seminar.]</a:t>
            </a:r>
          </a:p>
          <a:p>
            <a:endParaRPr lang="en-US" altLang="en-US" dirty="0" smtClean="0">
              <a:solidFill>
                <a:srgbClr val="FF0000"/>
              </a:solidFill>
            </a:endParaRPr>
          </a:p>
        </p:txBody>
      </p:sp>
      <p:sp>
        <p:nvSpPr>
          <p:cNvPr id="73732" name="Slide Number Placeholder 3"/>
          <p:cNvSpPr>
            <a:spLocks noGrp="1"/>
          </p:cNvSpPr>
          <p:nvPr>
            <p:ph type="sldNum" sz="quarter" idx="5"/>
          </p:nvPr>
        </p:nvSpPr>
        <p:spPr bwMode="auto">
          <a:noFill/>
          <a:ln>
            <a:miter lim="800000"/>
            <a:headEnd/>
            <a:tailEnd/>
          </a:ln>
        </p:spPr>
        <p:txBody>
          <a:bodyPr/>
          <a:lstStyle/>
          <a:p>
            <a:fld id="{084EB0C0-5651-42C3-994F-B7002EC4F2EE}" type="slidenum">
              <a:rPr lang="en-US" altLang="en-US"/>
              <a:pPr/>
              <a:t>24</a:t>
            </a:fld>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dirty="0" smtClean="0"/>
              <a:t>Counselors and clinical psychologists often find that people with mental health issues tend to peculiar ways of thinking.  Typical examples are: </a:t>
            </a:r>
          </a:p>
          <a:p>
            <a:r>
              <a:rPr lang="en-US" altLang="en-US" dirty="0" smtClean="0"/>
              <a:t> </a:t>
            </a:r>
          </a:p>
          <a:p>
            <a:pPr>
              <a:buFont typeface="Calibri" pitchFamily="34" charset="0"/>
              <a:buAutoNum type="arabicPeriod"/>
            </a:pPr>
            <a:r>
              <a:rPr lang="en-US" altLang="en-US" b="1" dirty="0" smtClean="0"/>
              <a:t>Overgeneralizing:</a:t>
            </a:r>
            <a:r>
              <a:rPr lang="en-US" altLang="en-US" dirty="0" smtClean="0"/>
              <a:t> For example, “You ALWAYS interrupt me.”  “You NEVER consider my needs.” “EVERYONE disrespects me.”</a:t>
            </a:r>
          </a:p>
          <a:p>
            <a:pPr>
              <a:buFont typeface="Calibri" pitchFamily="34" charset="0"/>
              <a:buAutoNum type="arabicPeriod"/>
            </a:pPr>
            <a:r>
              <a:rPr lang="en-US" altLang="en-US" b="1" dirty="0" smtClean="0"/>
              <a:t>Obsessions:</a:t>
            </a:r>
            <a:r>
              <a:rPr lang="en-US" altLang="en-US" dirty="0" smtClean="0"/>
              <a:t>  “I must finish the entire ‘to do’ list today; otherwise I am a failure.”  </a:t>
            </a:r>
          </a:p>
          <a:p>
            <a:pPr>
              <a:buFont typeface="Calibri" pitchFamily="34" charset="0"/>
              <a:buAutoNum type="arabicPeriod"/>
            </a:pPr>
            <a:r>
              <a:rPr lang="en-US" altLang="en-US" b="1" dirty="0" smtClean="0"/>
              <a:t>Mind-reading</a:t>
            </a:r>
            <a:r>
              <a:rPr lang="en-US" altLang="en-US" dirty="0" smtClean="0"/>
              <a:t> </a:t>
            </a:r>
            <a:r>
              <a:rPr lang="en-US" altLang="en-US" b="1" dirty="0" smtClean="0"/>
              <a:t>and jumping to conclusions:</a:t>
            </a:r>
            <a:r>
              <a:rPr lang="en-US" altLang="en-US" dirty="0" smtClean="0"/>
              <a:t> “My children are being disobedient because they want to hurt me.” “My boss is asking me to work on this project to upset me.”</a:t>
            </a:r>
          </a:p>
          <a:p>
            <a:pPr>
              <a:buFont typeface="+mj-lt" charset="0"/>
              <a:buNone/>
            </a:pPr>
            <a:endParaRPr lang="en-US" altLang="en-US" dirty="0" smtClean="0"/>
          </a:p>
          <a:p>
            <a:r>
              <a:rPr lang="en-US" altLang="en-US" dirty="0" smtClean="0"/>
              <a:t>[Note to presenter: Create similar examples suited to the audience.] </a:t>
            </a:r>
          </a:p>
        </p:txBody>
      </p:sp>
      <p:sp>
        <p:nvSpPr>
          <p:cNvPr id="74756" name="Slide Number Placeholder 3"/>
          <p:cNvSpPr>
            <a:spLocks noGrp="1"/>
          </p:cNvSpPr>
          <p:nvPr>
            <p:ph type="sldNum" sz="quarter" idx="5"/>
          </p:nvPr>
        </p:nvSpPr>
        <p:spPr bwMode="auto">
          <a:noFill/>
          <a:ln>
            <a:miter lim="800000"/>
            <a:headEnd/>
            <a:tailEnd/>
          </a:ln>
        </p:spPr>
        <p:txBody>
          <a:bodyPr/>
          <a:lstStyle/>
          <a:p>
            <a:fld id="{D4CDDBF4-B330-4257-BCC3-FC89D659F101}" type="slidenum">
              <a:rPr lang="en-US" altLang="en-US"/>
              <a:pPr/>
              <a:t>25</a:t>
            </a:fld>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buFontTx/>
              <a:buChar char="•"/>
            </a:pPr>
            <a:r>
              <a:rPr lang="en-US" altLang="en-US" b="1" dirty="0" smtClean="0"/>
              <a:t>Collecting “straws.”</a:t>
            </a:r>
            <a:r>
              <a:rPr lang="en-US" altLang="ja-JP" dirty="0" smtClean="0"/>
              <a:t> When you pile up in your mind a series of small irritations, constantly reviewing them and adding more until you reach the </a:t>
            </a:r>
            <a:r>
              <a:rPr lang="en-US" altLang="en-US" dirty="0" smtClean="0"/>
              <a:t>“</a:t>
            </a:r>
            <a:r>
              <a:rPr lang="en-US" altLang="ja-JP" dirty="0" smtClean="0"/>
              <a:t>final straw</a:t>
            </a:r>
            <a:r>
              <a:rPr lang="en-US" altLang="en-US" dirty="0" smtClean="0"/>
              <a:t>”</a:t>
            </a:r>
            <a:r>
              <a:rPr lang="en-US" altLang="ja-JP" dirty="0" smtClean="0"/>
              <a:t> and explode.</a:t>
            </a:r>
          </a:p>
          <a:p>
            <a:pPr marL="171450" indent="-171450">
              <a:buFontTx/>
              <a:buChar char="•"/>
            </a:pPr>
            <a:r>
              <a:rPr lang="en-US" altLang="en-US" b="1" dirty="0" smtClean="0"/>
              <a:t>Blaming.</a:t>
            </a:r>
            <a:r>
              <a:rPr lang="en-US" altLang="en-US" dirty="0" smtClean="0"/>
              <a:t> When you blame somebody else for everything that happens instead of taking personal responsibility for your own life.</a:t>
            </a:r>
          </a:p>
          <a:p>
            <a:pPr marL="171450" indent="-171450"/>
            <a:endParaRPr lang="en-US" altLang="en-US" dirty="0" smtClean="0"/>
          </a:p>
        </p:txBody>
      </p:sp>
      <p:sp>
        <p:nvSpPr>
          <p:cNvPr id="75780" name="Slide Number Placeholder 3"/>
          <p:cNvSpPr>
            <a:spLocks noGrp="1"/>
          </p:cNvSpPr>
          <p:nvPr>
            <p:ph type="sldNum" sz="quarter" idx="5"/>
          </p:nvPr>
        </p:nvSpPr>
        <p:spPr bwMode="auto">
          <a:noFill/>
          <a:ln>
            <a:miter lim="800000"/>
            <a:headEnd/>
            <a:tailEnd/>
          </a:ln>
        </p:spPr>
        <p:txBody>
          <a:bodyPr/>
          <a:lstStyle/>
          <a:p>
            <a:fld id="{488C1631-BBF5-43CA-A342-13138139C624}" type="slidenum">
              <a:rPr lang="en-US" altLang="en-US"/>
              <a:pPr/>
              <a:t>26</a:t>
            </a:fld>
            <a:endParaRPr lang="en-US"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r>
              <a:rPr lang="en-ZA" altLang="en-US" b="1" dirty="0" smtClean="0"/>
              <a:t>It is very important to identify anger’s signs, triggers and thoughts; otherwise, they will take the lead and </a:t>
            </a:r>
            <a:r>
              <a:rPr lang="en-ZA" altLang="en-US" b="1" i="1" dirty="0" smtClean="0"/>
              <a:t>we</a:t>
            </a:r>
            <a:r>
              <a:rPr lang="en-ZA" altLang="en-US" b="1" dirty="0" smtClean="0"/>
              <a:t> will be driven by </a:t>
            </a:r>
            <a:r>
              <a:rPr lang="en-ZA" altLang="en-US" b="1" i="1" dirty="0" smtClean="0"/>
              <a:t>them</a:t>
            </a:r>
            <a:r>
              <a:rPr lang="en-ZA" altLang="en-US" b="1" dirty="0" smtClean="0"/>
              <a:t>. However, identifying them is insufficient; we need to learn to do something about them. </a:t>
            </a:r>
            <a:endParaRPr lang="en-US" altLang="en-US" dirty="0" smtClean="0"/>
          </a:p>
          <a:p>
            <a:endParaRPr lang="en-US" altLang="en-US" dirty="0" smtClean="0"/>
          </a:p>
        </p:txBody>
      </p:sp>
      <p:sp>
        <p:nvSpPr>
          <p:cNvPr id="76804" name="Slide Number Placeholder 3"/>
          <p:cNvSpPr>
            <a:spLocks noGrp="1"/>
          </p:cNvSpPr>
          <p:nvPr>
            <p:ph type="sldNum" sz="quarter" idx="5"/>
          </p:nvPr>
        </p:nvSpPr>
        <p:spPr bwMode="auto">
          <a:noFill/>
          <a:ln>
            <a:miter lim="800000"/>
            <a:headEnd/>
            <a:tailEnd/>
          </a:ln>
        </p:spPr>
        <p:txBody>
          <a:bodyPr/>
          <a:lstStyle/>
          <a:p>
            <a:fld id="{085F8D7A-D902-41AD-B0DA-14D7872AAF3E}" type="slidenum">
              <a:rPr lang="en-US" altLang="en-US"/>
              <a:pPr/>
              <a:t>27</a:t>
            </a:fld>
            <a:endParaRPr lang="en-US"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r>
              <a:rPr lang="en-ZA" altLang="en-US" dirty="0" smtClean="0"/>
              <a:t>Avoiding triggers is ideal, but many triggers cannot be avoided, such as boss, work, traffic, spouse, children, etc.  Here are two good strategies:</a:t>
            </a:r>
            <a:endParaRPr lang="en-US" altLang="en-US" dirty="0" smtClean="0"/>
          </a:p>
          <a:p>
            <a:r>
              <a:rPr lang="en-US" altLang="en-US" dirty="0" smtClean="0"/>
              <a:t> </a:t>
            </a:r>
          </a:p>
          <a:p>
            <a:pPr>
              <a:buFontTx/>
              <a:buChar char="•"/>
            </a:pPr>
            <a:r>
              <a:rPr lang="en-ZA" altLang="en-US" b="1" dirty="0" smtClean="0"/>
              <a:t>Breathe!</a:t>
            </a:r>
            <a:r>
              <a:rPr lang="en-ZA" altLang="en-US" dirty="0" smtClean="0"/>
              <a:t> Deep breathing is the most efficient relaxation technique.</a:t>
            </a:r>
            <a:endParaRPr lang="en-US" altLang="en-US" dirty="0" smtClean="0"/>
          </a:p>
          <a:p>
            <a:pPr>
              <a:buFontTx/>
              <a:buChar char="•"/>
            </a:pPr>
            <a:r>
              <a:rPr lang="en-ZA" altLang="en-US" b="1" dirty="0" smtClean="0"/>
              <a:t>Count!</a:t>
            </a:r>
            <a:r>
              <a:rPr lang="en-ZA" altLang="en-US" dirty="0" smtClean="0"/>
              <a:t> When you feel your anger escalating, count s-l-o-w-l-y to 10, or to 100, or backwards.  Focus on the numbers, apart from the anger. Take a deep breath at the same time.  This can abort the build-up.  </a:t>
            </a:r>
            <a:endParaRPr lang="en-US" altLang="en-US" dirty="0" smtClean="0"/>
          </a:p>
          <a:p>
            <a:endParaRPr lang="en-US" altLang="en-US" dirty="0" smtClean="0"/>
          </a:p>
        </p:txBody>
      </p:sp>
      <p:sp>
        <p:nvSpPr>
          <p:cNvPr id="77828" name="Slide Number Placeholder 3"/>
          <p:cNvSpPr>
            <a:spLocks noGrp="1"/>
          </p:cNvSpPr>
          <p:nvPr>
            <p:ph type="sldNum" sz="quarter" idx="5"/>
          </p:nvPr>
        </p:nvSpPr>
        <p:spPr bwMode="auto">
          <a:noFill/>
          <a:ln>
            <a:miter lim="800000"/>
            <a:headEnd/>
            <a:tailEnd/>
          </a:ln>
        </p:spPr>
        <p:txBody>
          <a:bodyPr/>
          <a:lstStyle/>
          <a:p>
            <a:fld id="{8CC67D31-33C7-439A-9D35-4ECFE592C8D5}" type="slidenum">
              <a:rPr lang="en-US" altLang="en-US"/>
              <a:pPr/>
              <a:t>28</a:t>
            </a:fld>
            <a:endParaRPr lang="en-US"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buFontTx/>
              <a:buChar char="•"/>
            </a:pPr>
            <a:r>
              <a:rPr lang="en-ZA" altLang="en-US" b="1" dirty="0" smtClean="0"/>
              <a:t>Talk to yourself. </a:t>
            </a:r>
            <a:r>
              <a:rPr lang="en-ZA" altLang="en-US" dirty="0" smtClean="0"/>
              <a:t>This technique is widely used in clinical psychology. It is called ‘self-instruction.’ For example (in these examples, John is speaking to himself.):</a:t>
            </a:r>
            <a:endParaRPr lang="en-US" altLang="en-US" dirty="0" smtClean="0"/>
          </a:p>
          <a:p>
            <a:pPr marL="171450" indent="-171450"/>
            <a:r>
              <a:rPr lang="en-ZA" altLang="en-US" dirty="0" smtClean="0"/>
              <a:t>“John, you care about people; you will not hurt others.”</a:t>
            </a:r>
            <a:endParaRPr lang="en-US" altLang="ja-JP" dirty="0" smtClean="0"/>
          </a:p>
          <a:p>
            <a:pPr marL="171450" indent="-171450"/>
            <a:r>
              <a:rPr lang="en-ZA" altLang="en-US" dirty="0" smtClean="0"/>
              <a:t>“John, you can handle this tension.”</a:t>
            </a:r>
            <a:endParaRPr lang="en-US" altLang="ja-JP" dirty="0" smtClean="0"/>
          </a:p>
          <a:p>
            <a:pPr marL="171450" indent="-171450"/>
            <a:r>
              <a:rPr lang="en-ZA" altLang="en-US" dirty="0" smtClean="0"/>
              <a:t>“John, you will not blow up.”</a:t>
            </a:r>
            <a:endParaRPr lang="en-US" altLang="ja-JP" dirty="0" smtClean="0"/>
          </a:p>
          <a:p>
            <a:pPr marL="171450" indent="-171450"/>
            <a:r>
              <a:rPr lang="en-ZA" altLang="en-US" dirty="0" smtClean="0"/>
              <a:t>“John, you can calm down.  John, breathe deeply.”</a:t>
            </a:r>
            <a:endParaRPr lang="en-US" altLang="ja-JP" dirty="0" smtClean="0"/>
          </a:p>
          <a:p>
            <a:pPr marL="171450" indent="-171450"/>
            <a:r>
              <a:rPr lang="en-ZA" altLang="en-US" dirty="0" smtClean="0"/>
              <a:t> </a:t>
            </a:r>
            <a:endParaRPr lang="en-US" altLang="en-US" dirty="0" smtClean="0"/>
          </a:p>
          <a:p>
            <a:pPr marL="171450" indent="-171450">
              <a:buFontTx/>
              <a:buChar char="•"/>
            </a:pPr>
            <a:r>
              <a:rPr lang="en-ZA" altLang="en-US" b="1" dirty="0" smtClean="0"/>
              <a:t>Talk to the Lord. </a:t>
            </a:r>
            <a:r>
              <a:rPr lang="en-ZA" altLang="en-US" dirty="0" smtClean="0"/>
              <a:t> The believer always has the All-powerful Creator to depend upon.  A brief prayer is extremely powerful. For example:</a:t>
            </a:r>
            <a:endParaRPr lang="en-US" altLang="en-US" dirty="0" smtClean="0"/>
          </a:p>
          <a:p>
            <a:pPr marL="171450" indent="-171450"/>
            <a:r>
              <a:rPr lang="en-ZA" altLang="en-US" dirty="0" smtClean="0"/>
              <a:t>“Lord, I am in your hands.”</a:t>
            </a:r>
            <a:endParaRPr lang="en-US" altLang="ja-JP" dirty="0" smtClean="0"/>
          </a:p>
          <a:p>
            <a:pPr marL="171450" indent="-171450"/>
            <a:r>
              <a:rPr lang="en-ZA" altLang="en-US" dirty="0" smtClean="0"/>
              <a:t>“Lord, you are my shepherd.  Guide me.  Help me.”</a:t>
            </a:r>
            <a:endParaRPr lang="en-US" altLang="ja-JP" dirty="0" smtClean="0"/>
          </a:p>
          <a:p>
            <a:pPr marL="171450" indent="-171450"/>
            <a:r>
              <a:rPr lang="en-ZA" altLang="en-US" dirty="0" smtClean="0"/>
              <a:t>“I can do all things in Christ.”</a:t>
            </a:r>
            <a:endParaRPr lang="en-US" altLang="ja-JP" dirty="0" smtClean="0"/>
          </a:p>
          <a:p>
            <a:pPr marL="171450" indent="-171450"/>
            <a:r>
              <a:rPr lang="en-ZA" altLang="en-US" dirty="0" smtClean="0"/>
              <a:t>“Dwell in me now, Lord.”</a:t>
            </a:r>
            <a:endParaRPr lang="en-US" altLang="ja-JP" dirty="0" smtClean="0"/>
          </a:p>
          <a:p>
            <a:pPr marL="171450" indent="-171450"/>
            <a:endParaRPr lang="en-US" altLang="en-US" dirty="0" smtClean="0"/>
          </a:p>
        </p:txBody>
      </p:sp>
      <p:sp>
        <p:nvSpPr>
          <p:cNvPr id="78852" name="Slide Number Placeholder 3"/>
          <p:cNvSpPr>
            <a:spLocks noGrp="1"/>
          </p:cNvSpPr>
          <p:nvPr>
            <p:ph type="sldNum" sz="quarter" idx="5"/>
          </p:nvPr>
        </p:nvSpPr>
        <p:spPr bwMode="auto">
          <a:noFill/>
          <a:ln>
            <a:miter lim="800000"/>
            <a:headEnd/>
            <a:tailEnd/>
          </a:ln>
        </p:spPr>
        <p:txBody>
          <a:bodyPr/>
          <a:lstStyle/>
          <a:p>
            <a:fld id="{925C31F1-AE76-4E39-A1B3-AEEB428E55AF}" type="slidenum">
              <a:rPr lang="en-US" altLang="en-US"/>
              <a:pPr/>
              <a:t>29</a:t>
            </a:fld>
            <a:endParaRPr lang="en-US"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r>
              <a:rPr lang="en-ZA" altLang="en-US" dirty="0" smtClean="0"/>
              <a:t>These strategies can be very powerful if one has prepared ahead of time, rehearsing them and elaborating on them to have ready in moments of anger.</a:t>
            </a:r>
            <a:endParaRPr lang="en-US" altLang="en-US" dirty="0" smtClean="0"/>
          </a:p>
          <a:p>
            <a:endParaRPr lang="en-ZA" altLang="en-US" b="1" dirty="0" smtClean="0"/>
          </a:p>
          <a:p>
            <a:pPr>
              <a:buFontTx/>
              <a:buChar char="•"/>
            </a:pPr>
            <a:r>
              <a:rPr lang="en-ZA" altLang="en-US" b="1" dirty="0" smtClean="0"/>
              <a:t>Create a mental picture of the consequences: </a:t>
            </a:r>
            <a:r>
              <a:rPr lang="en-ZA" altLang="en-US" dirty="0" smtClean="0"/>
              <a:t>Thinking of the consequences of your display of anger can stop the process.  Have it ready in your mind to retrieve.  For example, imagine one of these scenarios: (a) you have lost your job because of losing your temper, or (b) your spouse/children are hurting/traumatized because of your angry outbursts and door slamming. </a:t>
            </a:r>
            <a:endParaRPr lang="en-US" altLang="en-US" dirty="0" smtClean="0"/>
          </a:p>
          <a:p>
            <a:endParaRPr lang="en-US" altLang="en-US" dirty="0" smtClean="0"/>
          </a:p>
          <a:p>
            <a:pPr>
              <a:buFontTx/>
              <a:buChar char="•"/>
            </a:pPr>
            <a:r>
              <a:rPr lang="en-ZA" altLang="en-US" b="1" dirty="0" smtClean="0"/>
              <a:t>Create a mental picture of spiritual imagery: </a:t>
            </a:r>
            <a:r>
              <a:rPr lang="en-ZA" altLang="en-US" dirty="0" smtClean="0"/>
              <a:t>Select a Bible story/character and visualize the scene. Have your mental picture ready to use when anger builds.  For example, visualize</a:t>
            </a:r>
            <a:r>
              <a:rPr lang="en-US" altLang="en-US" dirty="0" smtClean="0"/>
              <a:t> Simon Peter pulling his sword and cutting off the Chief Priest’s servant’s right ear. Then hear Jesus saying, “Peter, put back your sword.” </a:t>
            </a:r>
          </a:p>
          <a:p>
            <a:pPr>
              <a:buFontTx/>
              <a:buChar char="•"/>
            </a:pPr>
            <a:endParaRPr lang="en-US" altLang="en-US" dirty="0" smtClean="0"/>
          </a:p>
        </p:txBody>
      </p:sp>
      <p:sp>
        <p:nvSpPr>
          <p:cNvPr id="79876" name="Slide Number Placeholder 3"/>
          <p:cNvSpPr>
            <a:spLocks noGrp="1"/>
          </p:cNvSpPr>
          <p:nvPr>
            <p:ph type="sldNum" sz="quarter" idx="5"/>
          </p:nvPr>
        </p:nvSpPr>
        <p:spPr bwMode="auto">
          <a:noFill/>
          <a:ln>
            <a:miter lim="800000"/>
            <a:headEnd/>
            <a:tailEnd/>
          </a:ln>
        </p:spPr>
        <p:txBody>
          <a:bodyPr/>
          <a:lstStyle/>
          <a:p>
            <a:fld id="{B6342AB5-A67D-480C-8F85-BFA9ECADF7BC}" type="slidenum">
              <a:rPr lang="en-US" altLang="en-US"/>
              <a:pPr/>
              <a:t>30</a:t>
            </a:fld>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dirty="0" smtClean="0"/>
              <a:t>This advice in Ecclesiastes, as in many other Bible verses, can help prevent major problems.  The inspired author calls those who display anger </a:t>
            </a:r>
            <a:r>
              <a:rPr lang="en-US" altLang="en-US" i="1" dirty="0" smtClean="0"/>
              <a:t>fools</a:t>
            </a:r>
            <a:r>
              <a:rPr lang="en-US" altLang="en-US" dirty="0" smtClean="0"/>
              <a:t> because a wise person will avoid angry outbursts.  Anger is hurtful, not only for the person who is attacked but also for the one displaying anger and those witnessing the episode.  </a:t>
            </a:r>
          </a:p>
          <a:p>
            <a:r>
              <a:rPr lang="en-US" altLang="en-US" dirty="0" smtClean="0"/>
              <a:t> </a:t>
            </a:r>
          </a:p>
          <a:p>
            <a:r>
              <a:rPr lang="en-US" altLang="en-US" dirty="0" smtClean="0"/>
              <a:t>The Chinese proverb reminds us how lasting the consequences of one brief moment of anger may be. </a:t>
            </a:r>
          </a:p>
          <a:p>
            <a:endParaRPr lang="en-US" altLang="en-US" dirty="0" smtClean="0"/>
          </a:p>
        </p:txBody>
      </p:sp>
      <p:sp>
        <p:nvSpPr>
          <p:cNvPr id="53252" name="Slide Number Placeholder 3"/>
          <p:cNvSpPr>
            <a:spLocks noGrp="1"/>
          </p:cNvSpPr>
          <p:nvPr>
            <p:ph type="sldNum" sz="quarter" idx="5"/>
          </p:nvPr>
        </p:nvSpPr>
        <p:spPr bwMode="auto">
          <a:noFill/>
          <a:ln>
            <a:miter lim="800000"/>
            <a:headEnd/>
            <a:tailEnd/>
          </a:ln>
        </p:spPr>
        <p:txBody>
          <a:bodyPr/>
          <a:lstStyle/>
          <a:p>
            <a:fld id="{BC5F2BF8-DCA4-4752-B364-A42CB459252C}" type="slidenum">
              <a:rPr lang="en-US" altLang="en-US"/>
              <a:pPr/>
              <a:t>3</a:t>
            </a:fld>
            <a:endParaRPr lang="en-US"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dirty="0" smtClean="0"/>
              <a:t> </a:t>
            </a:r>
            <a:r>
              <a:rPr lang="en-ZA" altLang="en-US" dirty="0" smtClean="0"/>
              <a:t>“Thought Stopping” is one of the techniques valued most by clinicians using cognitive </a:t>
            </a:r>
            <a:r>
              <a:rPr lang="en-ZA" altLang="en-US" dirty="0" err="1" smtClean="0"/>
              <a:t>behavioral</a:t>
            </a:r>
            <a:r>
              <a:rPr lang="en-ZA" altLang="en-US" smtClean="0"/>
              <a:t> approaches to help people with obsessions, compulsions, addictions, phobias, etc.  This strategy is based on the fact that thoughts lead to anger. The process in like a chain made up of several links.</a:t>
            </a:r>
            <a:r>
              <a:rPr lang="en-ZA" altLang="en-US" b="1" smtClean="0"/>
              <a:t>  </a:t>
            </a:r>
            <a:r>
              <a:rPr lang="en-ZA" altLang="en-US" smtClean="0"/>
              <a:t>As soon as an early link in the chain appears, try one of these strategies:</a:t>
            </a:r>
            <a:endParaRPr lang="en-US" altLang="en-US" smtClean="0"/>
          </a:p>
          <a:p>
            <a:r>
              <a:rPr lang="en-US" altLang="en-US" smtClean="0"/>
              <a:t> </a:t>
            </a:r>
          </a:p>
          <a:p>
            <a:pPr marL="685800" lvl="1" indent="-228600">
              <a:buFont typeface="Calibri" pitchFamily="34" charset="0"/>
              <a:buAutoNum type="arabicPeriod"/>
            </a:pPr>
            <a:r>
              <a:rPr lang="en-ZA" altLang="en-US" b="1" smtClean="0"/>
              <a:t>Say “STOP!” </a:t>
            </a:r>
            <a:r>
              <a:rPr lang="en-ZA" altLang="en-US" smtClean="0"/>
              <a:t>Say this to yourself firmly, even aloud if circumstances permit, in order to dispel the thought immediately</a:t>
            </a:r>
            <a:endParaRPr lang="en-US" altLang="en-US" smtClean="0"/>
          </a:p>
          <a:p>
            <a:pPr marL="685800" lvl="1" indent="-228600">
              <a:buFont typeface="Calibri" pitchFamily="34" charset="0"/>
              <a:buAutoNum type="arabicPeriod"/>
            </a:pPr>
            <a:r>
              <a:rPr lang="en-ZA" altLang="en-US" b="1" smtClean="0"/>
              <a:t>Drop the idea from your mind.</a:t>
            </a:r>
            <a:r>
              <a:rPr lang="en-ZA" altLang="en-US" smtClean="0"/>
              <a:t>  Dispel the thought completely.  This is best achieved by having other ideas to replace the undesirable thought.</a:t>
            </a:r>
            <a:endParaRPr lang="en-US" altLang="en-US" smtClean="0"/>
          </a:p>
          <a:p>
            <a:pPr marL="685800" lvl="1" indent="-228600">
              <a:buFont typeface="Calibri" pitchFamily="34" charset="0"/>
              <a:buAutoNum type="arabicPeriod"/>
            </a:pPr>
            <a:r>
              <a:rPr lang="en-ZA" altLang="en-US" b="1" smtClean="0"/>
              <a:t>Distract Yourself</a:t>
            </a:r>
            <a:r>
              <a:rPr lang="en-ZA" altLang="en-US" smtClean="0"/>
              <a:t>. How? Take a walk, run an errand, do some cleaning, or think of a funny event that made you laugh.  </a:t>
            </a:r>
            <a:endParaRPr lang="en-US" altLang="en-US" smtClean="0"/>
          </a:p>
          <a:p>
            <a:endParaRPr lang="en-US" altLang="en-US" smtClean="0"/>
          </a:p>
        </p:txBody>
      </p:sp>
      <p:sp>
        <p:nvSpPr>
          <p:cNvPr id="80900" name="Slide Number Placeholder 3"/>
          <p:cNvSpPr>
            <a:spLocks noGrp="1"/>
          </p:cNvSpPr>
          <p:nvPr>
            <p:ph type="sldNum" sz="quarter" idx="5"/>
          </p:nvPr>
        </p:nvSpPr>
        <p:spPr bwMode="auto">
          <a:noFill/>
          <a:ln>
            <a:miter lim="800000"/>
            <a:headEnd/>
            <a:tailEnd/>
          </a:ln>
        </p:spPr>
        <p:txBody>
          <a:bodyPr/>
          <a:lstStyle/>
          <a:p>
            <a:fld id="{D2516209-5C5F-44DE-AE54-CE7CA7B783D6}" type="slidenum">
              <a:rPr lang="en-US" altLang="en-US"/>
              <a:pPr/>
              <a:t>31</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81924" name="Slide Number Placeholder 3"/>
          <p:cNvSpPr>
            <a:spLocks noGrp="1"/>
          </p:cNvSpPr>
          <p:nvPr>
            <p:ph type="sldNum" sz="quarter" idx="5"/>
          </p:nvPr>
        </p:nvSpPr>
        <p:spPr bwMode="auto">
          <a:noFill/>
          <a:ln>
            <a:miter lim="800000"/>
            <a:headEnd/>
            <a:tailEnd/>
          </a:ln>
        </p:spPr>
        <p:txBody>
          <a:bodyPr/>
          <a:lstStyle/>
          <a:p>
            <a:fld id="{0F63911E-EB71-4A9E-8082-6853A0D812E2}" type="slidenum">
              <a:rPr lang="en-US" altLang="en-US"/>
              <a:pPr/>
              <a:t>32</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r>
              <a:rPr lang="en-ZA" altLang="en-US" smtClean="0"/>
              <a:t>The text “Do not let the sun go down on your wrath” need not always be taken literally.  This is excellent as a principle, for you do not want to leave hard feelings unresolved for too long.  So, the sooner you seek reconciliation, the better.  However, bear these considerations in mind:</a:t>
            </a:r>
            <a:endParaRPr lang="en-US" altLang="en-US" smtClean="0"/>
          </a:p>
          <a:p>
            <a:r>
              <a:rPr lang="en-US" altLang="en-US" smtClean="0"/>
              <a:t> </a:t>
            </a:r>
          </a:p>
          <a:p>
            <a:r>
              <a:rPr lang="en-ZA" altLang="en-US" smtClean="0"/>
              <a:t>Generally it is not advisable to try clear things up while anger is still simmering. Someone still fuming after a fight is not ready to communicate calmly. In such a case, it is better to let things cool down normally; a few hours of waiting may be necessary. </a:t>
            </a:r>
            <a:endParaRPr lang="en-US" altLang="en-US" smtClean="0"/>
          </a:p>
          <a:p>
            <a:r>
              <a:rPr lang="en-US" altLang="en-US" smtClean="0"/>
              <a:t> </a:t>
            </a:r>
          </a:p>
          <a:p>
            <a:r>
              <a:rPr lang="en-ZA" altLang="en-US" smtClean="0"/>
              <a:t>It is not only a matter of waiting, but of finding an optimal moment and location to smooth feelings—perhaps outside the home, in a neutral setting, when no one is in a rush.</a:t>
            </a:r>
            <a:endParaRPr lang="en-US" altLang="en-US" smtClean="0"/>
          </a:p>
          <a:p>
            <a:endParaRPr lang="en-US" altLang="en-US" smtClean="0"/>
          </a:p>
        </p:txBody>
      </p:sp>
      <p:sp>
        <p:nvSpPr>
          <p:cNvPr id="82948" name="Slide Number Placeholder 3"/>
          <p:cNvSpPr>
            <a:spLocks noGrp="1"/>
          </p:cNvSpPr>
          <p:nvPr>
            <p:ph type="sldNum" sz="quarter" idx="5"/>
          </p:nvPr>
        </p:nvSpPr>
        <p:spPr bwMode="auto">
          <a:noFill/>
          <a:ln>
            <a:miter lim="800000"/>
            <a:headEnd/>
            <a:tailEnd/>
          </a:ln>
        </p:spPr>
        <p:txBody>
          <a:bodyPr/>
          <a:lstStyle/>
          <a:p>
            <a:fld id="{6C85D197-9384-4A05-A70E-0BCA662AFF75}" type="slidenum">
              <a:rPr lang="en-US" altLang="en-US"/>
              <a:pPr/>
              <a:t>33</a:t>
            </a:fld>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smtClean="0"/>
              <a:t>Being optimistic is a matter of habit.  Some people tend to see the glass as half empty, while others tend to see it as half full.  In relationships, it is a healthy thing to observe one’s opponent and focus on their good qualities, abilities, and good intentions, etc.</a:t>
            </a:r>
          </a:p>
          <a:p>
            <a:r>
              <a:rPr lang="en-US" altLang="en-US" smtClean="0"/>
              <a:t> </a:t>
            </a:r>
          </a:p>
          <a:p>
            <a:r>
              <a:rPr lang="en-US" altLang="en-US" smtClean="0"/>
              <a:t>Expressing gratitude has also been found to be effective in nourishing relationships. Even non-faith counselors are teaching gratitude protocols to clients. These strategies help people attain feelings of wellbeing and improve their interpersonal relationships.</a:t>
            </a:r>
          </a:p>
          <a:p>
            <a:endParaRPr lang="en-US" altLang="en-US" smtClean="0"/>
          </a:p>
        </p:txBody>
      </p:sp>
      <p:sp>
        <p:nvSpPr>
          <p:cNvPr id="83972" name="Slide Number Placeholder 3"/>
          <p:cNvSpPr>
            <a:spLocks noGrp="1"/>
          </p:cNvSpPr>
          <p:nvPr>
            <p:ph type="sldNum" sz="quarter" idx="5"/>
          </p:nvPr>
        </p:nvSpPr>
        <p:spPr bwMode="auto">
          <a:noFill/>
          <a:ln>
            <a:miter lim="800000"/>
            <a:headEnd/>
            <a:tailEnd/>
          </a:ln>
        </p:spPr>
        <p:txBody>
          <a:bodyPr/>
          <a:lstStyle/>
          <a:p>
            <a:fld id="{10EBDBEC-9C37-415A-A727-428DC6E2A153}" type="slidenum">
              <a:rPr lang="en-US" altLang="en-US"/>
              <a:pPr/>
              <a:t>34</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smtClean="0"/>
              <a:t> [Note to presenter: This can be done individually, in couples, in families, or in groups.  If there is time, this can be completed during the seminar; if not, the form can be taken as a handout to be completed at home.  Once participants complete their list, they can share with the others.]</a:t>
            </a:r>
          </a:p>
          <a:p>
            <a:endParaRPr lang="en-US" altLang="en-US" smtClean="0"/>
          </a:p>
        </p:txBody>
      </p:sp>
      <p:sp>
        <p:nvSpPr>
          <p:cNvPr id="84996" name="Slide Number Placeholder 3"/>
          <p:cNvSpPr>
            <a:spLocks noGrp="1"/>
          </p:cNvSpPr>
          <p:nvPr>
            <p:ph type="sldNum" sz="quarter" idx="5"/>
          </p:nvPr>
        </p:nvSpPr>
        <p:spPr bwMode="auto">
          <a:noFill/>
          <a:ln>
            <a:miter lim="800000"/>
            <a:headEnd/>
            <a:tailEnd/>
          </a:ln>
        </p:spPr>
        <p:txBody>
          <a:bodyPr/>
          <a:lstStyle/>
          <a:p>
            <a:fld id="{AD1ABE16-9C93-41C4-B2BE-48BF72CD0D5D}" type="slidenum">
              <a:rPr lang="en-US" altLang="en-US"/>
              <a:pPr/>
              <a:t>35</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smtClean="0"/>
              <a:t> [Note to presenter: This activity is for seminar attendees to do after the seminar.  This should be a real exercise, choosing a real person and expressing one’s gratitude in writing.  As an alternative, the exercise can be done by visiting the person and expressing your appreciation face to face, or perhaps by phone.</a:t>
            </a:r>
          </a:p>
          <a:p>
            <a:endParaRPr lang="en-US" altLang="en-US" smtClean="0"/>
          </a:p>
        </p:txBody>
      </p:sp>
      <p:sp>
        <p:nvSpPr>
          <p:cNvPr id="86020" name="Slide Number Placeholder 3"/>
          <p:cNvSpPr>
            <a:spLocks noGrp="1"/>
          </p:cNvSpPr>
          <p:nvPr>
            <p:ph type="sldNum" sz="quarter" idx="5"/>
          </p:nvPr>
        </p:nvSpPr>
        <p:spPr bwMode="auto">
          <a:noFill/>
          <a:ln>
            <a:miter lim="800000"/>
            <a:headEnd/>
            <a:tailEnd/>
          </a:ln>
        </p:spPr>
        <p:txBody>
          <a:bodyPr/>
          <a:lstStyle/>
          <a:p>
            <a:fld id="{9A286B11-C8A9-4879-8FD3-7214409E1588}" type="slidenum">
              <a:rPr lang="en-US" altLang="en-US"/>
              <a:pPr/>
              <a:t>36</a:t>
            </a:fld>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smtClean="0"/>
              <a:t> [Note to presenter: This chart presents a summary of the practical anger management strategies that have been shared during the seminar.  If there is no time, this can be omitted.]  </a:t>
            </a:r>
          </a:p>
          <a:p>
            <a:endParaRPr lang="en-US" altLang="en-US" smtClean="0"/>
          </a:p>
        </p:txBody>
      </p:sp>
      <p:sp>
        <p:nvSpPr>
          <p:cNvPr id="87044" name="Slide Number Placeholder 3"/>
          <p:cNvSpPr>
            <a:spLocks noGrp="1"/>
          </p:cNvSpPr>
          <p:nvPr>
            <p:ph type="sldNum" sz="quarter" idx="5"/>
          </p:nvPr>
        </p:nvSpPr>
        <p:spPr bwMode="auto">
          <a:noFill/>
          <a:ln>
            <a:miter lim="800000"/>
            <a:headEnd/>
            <a:tailEnd/>
          </a:ln>
        </p:spPr>
        <p:txBody>
          <a:bodyPr/>
          <a:lstStyle/>
          <a:p>
            <a:fld id="{A765327D-8A84-425C-A041-E02A02F24D4E}" type="slidenum">
              <a:rPr lang="en-US" altLang="en-US"/>
              <a:pPr/>
              <a:t>37</a:t>
            </a:fld>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smtClean="0"/>
              <a:t>It is important to remember that techniques and strategies provide support to manage harmful behaviors, such as getting angry and possibly hurting oneself or others. However, our most important need is to surrender to the Holy Spirit, to be transformed, to behave in a caring and Christlike manner. That is the true solution to anger.</a:t>
            </a:r>
          </a:p>
          <a:p>
            <a:endParaRPr lang="en-US" altLang="en-US" smtClean="0"/>
          </a:p>
        </p:txBody>
      </p:sp>
      <p:sp>
        <p:nvSpPr>
          <p:cNvPr id="88068" name="Slide Number Placeholder 3"/>
          <p:cNvSpPr>
            <a:spLocks noGrp="1"/>
          </p:cNvSpPr>
          <p:nvPr>
            <p:ph type="sldNum" sz="quarter" idx="5"/>
          </p:nvPr>
        </p:nvSpPr>
        <p:spPr bwMode="auto">
          <a:noFill/>
          <a:ln>
            <a:miter lim="800000"/>
            <a:headEnd/>
            <a:tailEnd/>
          </a:ln>
        </p:spPr>
        <p:txBody>
          <a:bodyPr/>
          <a:lstStyle/>
          <a:p>
            <a:fld id="{B98462A3-F96E-468C-90EB-D26D3342FF17}" type="slidenum">
              <a:rPr lang="en-US" altLang="en-US"/>
              <a:pPr/>
              <a:t>38</a:t>
            </a:fld>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r>
              <a:rPr lang="en-ZA" altLang="en-US" smtClean="0"/>
              <a:t>[Note to presenters:  </a:t>
            </a:r>
            <a:r>
              <a:rPr lang="en-US" altLang="en-US" smtClean="0"/>
              <a:t>The following cases may be modified to suit the culture. The purpose of these cases is to help those attending apply what they have learned in the seminar.  They can be discussed in small groups, in pairs, or with the whole group.]  </a:t>
            </a:r>
          </a:p>
          <a:p>
            <a:endParaRPr lang="en-US" altLang="en-US" smtClean="0"/>
          </a:p>
        </p:txBody>
      </p:sp>
      <p:sp>
        <p:nvSpPr>
          <p:cNvPr id="89092" name="Slide Number Placeholder 3"/>
          <p:cNvSpPr>
            <a:spLocks noGrp="1"/>
          </p:cNvSpPr>
          <p:nvPr>
            <p:ph type="sldNum" sz="quarter" idx="5"/>
          </p:nvPr>
        </p:nvSpPr>
        <p:spPr bwMode="auto">
          <a:noFill/>
          <a:ln>
            <a:miter lim="800000"/>
            <a:headEnd/>
            <a:tailEnd/>
          </a:ln>
        </p:spPr>
        <p:txBody>
          <a:bodyPr/>
          <a:lstStyle/>
          <a:p>
            <a:fld id="{C5C9BA57-A82F-4300-BEC6-640C472A9DA9}" type="slidenum">
              <a:rPr lang="en-US" altLang="en-US"/>
              <a:pPr/>
              <a:t>39</a:t>
            </a:fld>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90116" name="Slide Number Placeholder 3"/>
          <p:cNvSpPr>
            <a:spLocks noGrp="1"/>
          </p:cNvSpPr>
          <p:nvPr>
            <p:ph type="sldNum" sz="quarter" idx="5"/>
          </p:nvPr>
        </p:nvSpPr>
        <p:spPr bwMode="auto">
          <a:noFill/>
          <a:ln>
            <a:miter lim="800000"/>
            <a:headEnd/>
            <a:tailEnd/>
          </a:ln>
        </p:spPr>
        <p:txBody>
          <a:bodyPr/>
          <a:lstStyle/>
          <a:p>
            <a:fld id="{308AFD98-09F5-4C49-9D45-197F5BACCB54}" type="slidenum">
              <a:rPr lang="en-US" altLang="en-US"/>
              <a:pPr/>
              <a:t>40</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dirty="0" smtClean="0"/>
              <a:t>It is important to recognize that anger itself is just an emotion.  It is like temptation. (For example, a lustful thought may go through the mind, but one may quickly dispel it by the grace of God).  Temptation is not sin.  However, when one allows those thoughts to take over and fill one’s mind, that is sin. The same thing is true of anger.  Anger is an emotion that needs to be channeled, but if it causes harm—to others or to oneself—it damages mental health and is a sin.</a:t>
            </a:r>
          </a:p>
          <a:p>
            <a:endParaRPr lang="en-US" altLang="en-US" dirty="0" smtClean="0"/>
          </a:p>
        </p:txBody>
      </p:sp>
      <p:sp>
        <p:nvSpPr>
          <p:cNvPr id="54276" name="Slide Number Placeholder 3"/>
          <p:cNvSpPr>
            <a:spLocks noGrp="1"/>
          </p:cNvSpPr>
          <p:nvPr>
            <p:ph type="sldNum" sz="quarter" idx="5"/>
          </p:nvPr>
        </p:nvSpPr>
        <p:spPr bwMode="auto">
          <a:noFill/>
          <a:ln>
            <a:miter lim="800000"/>
            <a:headEnd/>
            <a:tailEnd/>
          </a:ln>
        </p:spPr>
        <p:txBody>
          <a:bodyPr/>
          <a:lstStyle/>
          <a:p>
            <a:fld id="{C203F28D-B4B5-4169-BF6D-32B980231804}" type="slidenum">
              <a:rPr lang="en-US" altLang="en-US"/>
              <a:pPr/>
              <a:t>4</a:t>
            </a:fld>
            <a:endParaRPr lang="en-US" alt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91140" name="Slide Number Placeholder 3"/>
          <p:cNvSpPr>
            <a:spLocks noGrp="1"/>
          </p:cNvSpPr>
          <p:nvPr>
            <p:ph type="sldNum" sz="quarter" idx="5"/>
          </p:nvPr>
        </p:nvSpPr>
        <p:spPr bwMode="auto">
          <a:noFill/>
          <a:ln>
            <a:miter lim="800000"/>
            <a:headEnd/>
            <a:tailEnd/>
          </a:ln>
        </p:spPr>
        <p:txBody>
          <a:bodyPr/>
          <a:lstStyle/>
          <a:p>
            <a:fld id="{C274FBB4-7C39-4CD8-92B6-DE1D5D204AB2}" type="slidenum">
              <a:rPr lang="en-US" altLang="en-US"/>
              <a:pPr/>
              <a:t>41</a:t>
            </a:fld>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92164" name="Slide Number Placeholder 3"/>
          <p:cNvSpPr>
            <a:spLocks noGrp="1"/>
          </p:cNvSpPr>
          <p:nvPr>
            <p:ph type="sldNum" sz="quarter" idx="5"/>
          </p:nvPr>
        </p:nvSpPr>
        <p:spPr bwMode="auto">
          <a:noFill/>
          <a:ln>
            <a:miter lim="800000"/>
            <a:headEnd/>
            <a:tailEnd/>
          </a:ln>
        </p:spPr>
        <p:txBody>
          <a:bodyPr/>
          <a:lstStyle/>
          <a:p>
            <a:fld id="{F954D914-7D2D-4CE3-BC5F-59B04415FAAD}" type="slidenum">
              <a:rPr lang="en-US" altLang="en-US"/>
              <a:pPr/>
              <a:t>42</a:t>
            </a:fld>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93188" name="Slide Number Placeholder 3"/>
          <p:cNvSpPr>
            <a:spLocks noGrp="1"/>
          </p:cNvSpPr>
          <p:nvPr>
            <p:ph type="sldNum" sz="quarter" idx="5"/>
          </p:nvPr>
        </p:nvSpPr>
        <p:spPr bwMode="auto">
          <a:noFill/>
          <a:ln>
            <a:miter lim="800000"/>
            <a:headEnd/>
            <a:tailEnd/>
          </a:ln>
        </p:spPr>
        <p:txBody>
          <a:bodyPr/>
          <a:lstStyle/>
          <a:p>
            <a:fld id="{E6F65868-4228-4F8F-8D4D-127AF77E7351}" type="slidenum">
              <a:rPr lang="en-US" altLang="en-US"/>
              <a:pPr/>
              <a:t>43</a:t>
            </a:fld>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94212" name="Slide Number Placeholder 3"/>
          <p:cNvSpPr>
            <a:spLocks noGrp="1"/>
          </p:cNvSpPr>
          <p:nvPr>
            <p:ph type="sldNum" sz="quarter" idx="5"/>
          </p:nvPr>
        </p:nvSpPr>
        <p:spPr bwMode="auto">
          <a:noFill/>
          <a:ln>
            <a:miter lim="800000"/>
            <a:headEnd/>
            <a:tailEnd/>
          </a:ln>
        </p:spPr>
        <p:txBody>
          <a:bodyPr/>
          <a:lstStyle/>
          <a:p>
            <a:fld id="{7AB60121-C1D1-42EF-A883-76ECD597ED26}" type="slidenum">
              <a:rPr lang="en-US" altLang="en-US"/>
              <a:pPr/>
              <a:t>44</a:t>
            </a:fld>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smtClean="0"/>
              <a:t>Applying this principle to every aspect of our relationships with others would solve many problems and would promote happiness.</a:t>
            </a:r>
          </a:p>
          <a:p>
            <a:r>
              <a:rPr lang="en-US" altLang="en-US" smtClean="0"/>
              <a:t> </a:t>
            </a:r>
          </a:p>
          <a:p>
            <a:r>
              <a:rPr lang="en-US" altLang="en-US" smtClean="0"/>
              <a:t>The story is told of a rice farmer who was tending his fields on the mountainside overlooking his village and the beach.  His position and perspective allowed him a perfect view of the village, the beach, and the vast ocean.  Suddenly, on the horizon he saw the ocean forming huge waves.  A tsunami!  Everyone in the village would perish unless warned.  Quickly deciding how to attract their attention, he set his field on fire.  The villagers, seeing the fire, ran up the mountain to help put out the fire.  Because they climbed, they were safe from the ravaging tsunami.  Moments later, gigantic waves roared over the beach and the homes. But the lives of those rushing to put out the fire were saved. The rice farmer did not care about losing his crop. The villagers did not stay comfortably at home.  Both sides sacrificed for each other and saved their lives.</a:t>
            </a:r>
          </a:p>
          <a:p>
            <a:r>
              <a:rPr lang="en-US" altLang="en-US" smtClean="0"/>
              <a:t> </a:t>
            </a:r>
          </a:p>
          <a:p>
            <a:r>
              <a:rPr lang="en-US" altLang="en-US" smtClean="0"/>
              <a:t>No doubt we each have moments of anger. Let us learn and practice strategies for conquering anger, so that, with God’s help, we can have better physical health and warm, healthy relationships with family and friends. Let us walk with our Lord, the one who is our example and who gives us the strength to change.</a:t>
            </a:r>
          </a:p>
          <a:p>
            <a:r>
              <a:rPr lang="en-US" altLang="en-US" smtClean="0"/>
              <a:t> </a:t>
            </a:r>
          </a:p>
          <a:p>
            <a:endParaRPr lang="en-US" altLang="en-US" smtClean="0"/>
          </a:p>
        </p:txBody>
      </p:sp>
      <p:sp>
        <p:nvSpPr>
          <p:cNvPr id="95236" name="Slide Number Placeholder 3"/>
          <p:cNvSpPr>
            <a:spLocks noGrp="1"/>
          </p:cNvSpPr>
          <p:nvPr>
            <p:ph type="sldNum" sz="quarter" idx="5"/>
          </p:nvPr>
        </p:nvSpPr>
        <p:spPr bwMode="auto">
          <a:noFill/>
          <a:ln>
            <a:miter lim="800000"/>
            <a:headEnd/>
            <a:tailEnd/>
          </a:ln>
        </p:spPr>
        <p:txBody>
          <a:bodyPr/>
          <a:lstStyle/>
          <a:p>
            <a:fld id="{62B6D8D5-BA19-4250-98F9-A746E4861C10}" type="slidenum">
              <a:rPr lang="en-US" altLang="en-US"/>
              <a:pPr/>
              <a:t>45</a:t>
            </a:fld>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96260" name="Slide Number Placeholder 3"/>
          <p:cNvSpPr>
            <a:spLocks noGrp="1"/>
          </p:cNvSpPr>
          <p:nvPr>
            <p:ph type="sldNum" sz="quarter" idx="5"/>
          </p:nvPr>
        </p:nvSpPr>
        <p:spPr bwMode="auto">
          <a:noFill/>
          <a:ln>
            <a:miter lim="800000"/>
            <a:headEnd/>
            <a:tailEnd/>
          </a:ln>
        </p:spPr>
        <p:txBody>
          <a:bodyPr/>
          <a:lstStyle/>
          <a:p>
            <a:fld id="{DF2BF522-5D24-4490-9A4C-9FB0B3F91F22}" type="slidenum">
              <a:rPr lang="en-US" altLang="en-US"/>
              <a:pPr/>
              <a:t>46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dirty="0" smtClean="0"/>
              <a:t>Anger is one of the most powerful emotions and will affect several physiological systems.  This means that it can affect our physical health if anger is experienced consistently or extremely.  Just as we do not wish to eat or drink anything that will ruin our health, in the same way we should avoid the physical harm of anger.  Furthermore, anger poses risks to our mental health: we lose friends; relationships suffer; and our thinking and reasoning deteriorate.</a:t>
            </a:r>
          </a:p>
          <a:p>
            <a:endParaRPr lang="en-US" altLang="en-US" dirty="0" smtClean="0"/>
          </a:p>
        </p:txBody>
      </p:sp>
      <p:sp>
        <p:nvSpPr>
          <p:cNvPr id="55300" name="Slide Number Placeholder 3"/>
          <p:cNvSpPr>
            <a:spLocks noGrp="1"/>
          </p:cNvSpPr>
          <p:nvPr>
            <p:ph type="sldNum" sz="quarter" idx="5"/>
          </p:nvPr>
        </p:nvSpPr>
        <p:spPr bwMode="auto">
          <a:noFill/>
          <a:ln>
            <a:miter lim="800000"/>
            <a:headEnd/>
            <a:tailEnd/>
          </a:ln>
        </p:spPr>
        <p:txBody>
          <a:bodyPr/>
          <a:lstStyle/>
          <a:p>
            <a:fld id="{9090D3FB-7152-4EFA-9CA2-933F5B94B558}" type="slidenum">
              <a:rPr lang="en-US" altLang="en-US"/>
              <a:pPr/>
              <a:t>5</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b="1" dirty="0" smtClean="0"/>
              <a:t>Physiological.  </a:t>
            </a:r>
            <a:r>
              <a:rPr lang="en-US" altLang="en-US" dirty="0" smtClean="0"/>
              <a:t>These responses are sent by the limbic system (the center of our emotions) that translate into faster heart rate, raised blood pressure, muscle tightening, increase in breathing rate, sweating, pale or flushed face, and cold hands.  Physiological responses may vary from person to person and will also depend on the intensity of anger.</a:t>
            </a:r>
          </a:p>
          <a:p>
            <a:r>
              <a:rPr lang="en-US" altLang="en-US" dirty="0" smtClean="0"/>
              <a:t> </a:t>
            </a:r>
          </a:p>
          <a:p>
            <a:r>
              <a:rPr lang="en-US" altLang="en-US" dirty="0" smtClean="0"/>
              <a:t>We need to differentiate FEELING from EMOTION. A feeling is a thought that represents an attitude, something we like or dislike, feel comfortable or uncomfortable with, etc. Feelings do not arouse any physiological response.  However, a feeling may often become an emotion; at that point it will activate a series of physiological responses in various body systems: the respiratory, circulatory, muscle-skeletal, endocrine, and others. </a:t>
            </a:r>
          </a:p>
          <a:p>
            <a:endParaRPr lang="en-US" altLang="en-US" dirty="0" smtClean="0"/>
          </a:p>
        </p:txBody>
      </p:sp>
      <p:sp>
        <p:nvSpPr>
          <p:cNvPr id="56324" name="Slide Number Placeholder 3"/>
          <p:cNvSpPr>
            <a:spLocks noGrp="1"/>
          </p:cNvSpPr>
          <p:nvPr>
            <p:ph type="sldNum" sz="quarter" idx="5"/>
          </p:nvPr>
        </p:nvSpPr>
        <p:spPr bwMode="auto">
          <a:noFill/>
          <a:ln>
            <a:miter lim="800000"/>
            <a:headEnd/>
            <a:tailEnd/>
          </a:ln>
        </p:spPr>
        <p:txBody>
          <a:bodyPr/>
          <a:lstStyle/>
          <a:p>
            <a:fld id="{12D3CCEC-DBC1-47FD-BB21-662A2F89418B}" type="slidenum">
              <a:rPr lang="en-US" altLang="en-US"/>
              <a:pPr/>
              <a:t>6</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b="1" dirty="0" smtClean="0"/>
              <a:t>Cognitive.  </a:t>
            </a:r>
            <a:r>
              <a:rPr lang="en-US" altLang="en-US" dirty="0" smtClean="0"/>
              <a:t>The thinking process is affected by anger.  When one is angry, thinking becomes irrational and distorted.  It tends to be negative and to focus on what is making one angry.  For example, what someone said, the behavior of others, something that seems unfair or undeserved.  Anger affects our cognition.  We might lose the ability to weigh the consequences of our anger because we are carried away by the strength of the emotion.</a:t>
            </a:r>
          </a:p>
          <a:p>
            <a:endParaRPr lang="en-US" altLang="en-US" dirty="0" smtClean="0"/>
          </a:p>
        </p:txBody>
      </p:sp>
      <p:sp>
        <p:nvSpPr>
          <p:cNvPr id="57348" name="Slide Number Placeholder 3"/>
          <p:cNvSpPr>
            <a:spLocks noGrp="1"/>
          </p:cNvSpPr>
          <p:nvPr>
            <p:ph type="sldNum" sz="quarter" idx="5"/>
          </p:nvPr>
        </p:nvSpPr>
        <p:spPr bwMode="auto">
          <a:noFill/>
          <a:ln>
            <a:miter lim="800000"/>
            <a:headEnd/>
            <a:tailEnd/>
          </a:ln>
        </p:spPr>
        <p:txBody>
          <a:bodyPr/>
          <a:lstStyle/>
          <a:p>
            <a:fld id="{04013AF8-5172-493A-BF9E-B84C57394562}" type="slidenum">
              <a:rPr lang="en-US" altLang="en-US"/>
              <a:pPr/>
              <a:t>7</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dirty="0" smtClean="0"/>
              <a:t>Perhaps anger is most often revealed in our speech.  When angry we may say things we do not mean and hurt others deeply.  Furthermore, there is a strong possibility that we do not weigh what we say and how we say it in moments of anger.  If people’s angry outbursts were recorded on camera, they might be surprised!</a:t>
            </a:r>
          </a:p>
          <a:p>
            <a:r>
              <a:rPr lang="en-US" altLang="en-US" dirty="0" smtClean="0"/>
              <a:t> </a:t>
            </a:r>
          </a:p>
          <a:p>
            <a:r>
              <a:rPr lang="en-US" altLang="en-US" dirty="0" smtClean="0"/>
              <a:t>Anger that is manifest in overt behavior is perhaps the most dangerous level.  It may include: becoming flushed and shaky, raising one’s voice, slamming doors, or saying nasty, hurtful things. In the most extreme manifestation, the angry person becomes violent, screaming at others, kicking objects or pets, and hitting people—with fists or any handy weapon.  Sometimes these behaviors are against the law and can result in criminal penalties. </a:t>
            </a:r>
          </a:p>
          <a:p>
            <a:endParaRPr lang="en-US" altLang="en-US" dirty="0" smtClean="0"/>
          </a:p>
        </p:txBody>
      </p:sp>
      <p:sp>
        <p:nvSpPr>
          <p:cNvPr id="58372" name="Slide Number Placeholder 3"/>
          <p:cNvSpPr>
            <a:spLocks noGrp="1"/>
          </p:cNvSpPr>
          <p:nvPr>
            <p:ph type="sldNum" sz="quarter" idx="5"/>
          </p:nvPr>
        </p:nvSpPr>
        <p:spPr bwMode="auto">
          <a:noFill/>
          <a:ln>
            <a:miter lim="800000"/>
            <a:headEnd/>
            <a:tailEnd/>
          </a:ln>
        </p:spPr>
        <p:txBody>
          <a:bodyPr/>
          <a:lstStyle/>
          <a:p>
            <a:fld id="{DA11BE08-B120-461E-8BC8-4F04FE5AE318}" type="slidenum">
              <a:rPr lang="en-US" altLang="en-US"/>
              <a:pPr/>
              <a:t>8</a:t>
            </a:fld>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dirty="0" smtClean="0"/>
              <a:t>The list of health problems given on the slide is sufficient to show the effects of the physiological commotion that our organic systems experience.  Some people in SDA communities are quite concerned about their diet because being careful with our diet is important to our health.  However, in our zeal for diet and food, we may forget the damage to our bodies when we become angry.</a:t>
            </a:r>
          </a:p>
          <a:p>
            <a:endParaRPr lang="en-US" altLang="en-US" dirty="0" smtClean="0"/>
          </a:p>
        </p:txBody>
      </p:sp>
      <p:sp>
        <p:nvSpPr>
          <p:cNvPr id="59396" name="Slide Number Placeholder 3"/>
          <p:cNvSpPr>
            <a:spLocks noGrp="1"/>
          </p:cNvSpPr>
          <p:nvPr>
            <p:ph type="sldNum" sz="quarter" idx="5"/>
          </p:nvPr>
        </p:nvSpPr>
        <p:spPr bwMode="auto">
          <a:noFill/>
          <a:ln>
            <a:miter lim="800000"/>
            <a:headEnd/>
            <a:tailEnd/>
          </a:ln>
        </p:spPr>
        <p:txBody>
          <a:bodyPr/>
          <a:lstStyle/>
          <a:p>
            <a:fld id="{53FF54CC-4B9A-415A-95CA-FB142AFC93F4}" type="slidenum">
              <a:rPr lang="en-US" altLang="en-US"/>
              <a:pPr/>
              <a:t>9</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CE7DC9B5-28E3-41AA-AD32-06DBC5B26371}" type="slidenum">
              <a:rPr lang="en-US" altLang="en-US"/>
              <a:pPr>
                <a:defRPr/>
              </a:pPr>
              <a:t>‹Nr.›</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9B4352E6-DD0E-4EF5-8057-A7E2404D72F7}" type="slidenum">
              <a:rPr lang="en-US" altLang="en-US"/>
              <a:pPr>
                <a:defRPr/>
              </a:pPr>
              <a:t>‹Nr.›</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CDD3A1E2-61BD-4273-9E50-638F17F1920A}" type="slidenum">
              <a:rPr lang="en-US" altLang="en-US"/>
              <a:pPr>
                <a:defRPr/>
              </a:pPr>
              <a:t>‹Nr.›</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rtlCol="0">
            <a:normAutofit/>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a:xfrm>
            <a:off x="6553200" y="6248400"/>
            <a:ext cx="1905000" cy="457200"/>
          </a:xfrm>
        </p:spPr>
        <p:txBody>
          <a:bodyPr/>
          <a:lstStyle>
            <a:lvl1pPr>
              <a:defRPr smtClean="0"/>
            </a:lvl1pPr>
          </a:lstStyle>
          <a:p>
            <a:pPr>
              <a:defRPr/>
            </a:pPr>
            <a:fld id="{B65FCF32-2DEB-41BD-A4B1-64B6FBCB43E4}" type="slidenum">
              <a:rPr lang="en-US" altLang="en-US"/>
              <a:pPr>
                <a:defRPr/>
              </a:pPr>
              <a:t>‹Nr.›</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EB01BA0B-00AB-4E6C-9D70-50C44A397195}" type="slidenum">
              <a:rPr lang="en-US" altLang="en-US"/>
              <a:pPr>
                <a:defRPr/>
              </a:pPr>
              <a:t>‹Nr.›</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34D09F24-9AF6-4DF8-AE57-B383E918AA74}" type="slidenum">
              <a:rPr lang="en-US" altLang="en-US"/>
              <a:pPr>
                <a:defRPr/>
              </a:pPr>
              <a:t>‹Nr.›</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A0FF0941-4B62-4B49-8174-3F1BE1279DE9}" type="slidenum">
              <a:rPr lang="en-US" altLang="en-US"/>
              <a:pPr>
                <a:defRPr/>
              </a:pPr>
              <a:t>‹Nr.›</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67EFFD18-08F8-4A49-BA49-5741EB83AC36}" type="slidenum">
              <a:rPr lang="en-US" altLang="en-US"/>
              <a:pPr>
                <a:defRPr/>
              </a:pPr>
              <a:t>‹Nr.›</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77135EE1-C68F-49F2-B4DE-2271DB759823}" type="slidenum">
              <a:rPr lang="en-US" altLang="en-US"/>
              <a:pPr>
                <a:defRPr/>
              </a:pPr>
              <a:t>‹Nr.›</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E9B13953-F890-444F-9FE1-95CF0CC44B43}" type="slidenum">
              <a:rPr lang="en-US" altLang="en-US"/>
              <a:pPr>
                <a:defRPr/>
              </a:pPr>
              <a:t>‹Nr.›</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3BDCBAC0-00C8-4465-999B-4FBE90D1E4C9}" type="slidenum">
              <a:rPr lang="en-US" altLang="en-US"/>
              <a:pPr>
                <a:defRPr/>
              </a:pPr>
              <a:t>‹Nr.›</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8E3CD21A-C032-4664-A068-FB3FA32118F3}" type="slidenum">
              <a:rPr lang="en-US" altLang="en-US"/>
              <a:pPr>
                <a:defRPr/>
              </a:pPr>
              <a:t>‹Nr.›</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charset="0"/>
                <a:ea typeface="ＭＳ Ｐゴシック" charset="0"/>
                <a:cs typeface="ＭＳ Ｐゴシック" charset="0"/>
              </a:defRPr>
            </a:lvl1pPr>
          </a:lstStyle>
          <a:p>
            <a:pPr>
              <a:defRPr/>
            </a:pPr>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charset="0"/>
                <a:ea typeface="ＭＳ Ｐゴシック" charset="0"/>
                <a:cs typeface="ＭＳ Ｐゴシック" charset="0"/>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9F1C58BF-EC10-4AAE-8572-A76C52CA445C}" type="slidenum">
              <a:rPr lang="en-US" altLang="en-US"/>
              <a:pPr>
                <a:defRPr/>
              </a:pPr>
              <a:t>‹Nr.›</a:t>
            </a:fld>
            <a:endParaRPr lang="en-US" altLang="en-US"/>
          </a:p>
        </p:txBody>
      </p:sp>
    </p:spTree>
  </p:cSld>
  <p:clrMap bg1="lt1" tx1="dk1" bg2="lt2" tx2="dk2" accent1="accent1" accent2="accent2" accent3="accent3" accent4="accent4" accent5="accent5" accent6="accent6" hlink="hlink" folHlink="folHlink"/>
  <p:sldLayoutIdLst>
    <p:sldLayoutId id="2147484311" r:id="rId1"/>
    <p:sldLayoutId id="2147484312" r:id="rId2"/>
    <p:sldLayoutId id="2147484313" r:id="rId3"/>
    <p:sldLayoutId id="2147484314" r:id="rId4"/>
    <p:sldLayoutId id="2147484315" r:id="rId5"/>
    <p:sldLayoutId id="2147484316" r:id="rId6"/>
    <p:sldLayoutId id="2147484317" r:id="rId7"/>
    <p:sldLayoutId id="2147484318" r:id="rId8"/>
    <p:sldLayoutId id="2147484319" r:id="rId9"/>
    <p:sldLayoutId id="2147484320" r:id="rId10"/>
    <p:sldLayoutId id="2147484321" r:id="rId11"/>
    <p:sldLayoutId id="2147484322"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1.jpeg"/><Relationship Id="rId5" Type="http://schemas.openxmlformats.org/officeDocument/2006/relationships/image" Target="../media/image2.png"/><Relationship Id="rId1" Type="http://schemas.openxmlformats.org/officeDocument/2006/relationships/tags" Target="../tags/tag1.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image" Target="../media/image6.jpeg"/><Relationship Id="rId1" Type="http://schemas.openxmlformats.org/officeDocument/2006/relationships/tags" Target="../tags/tag9.x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image" Target="../media/image6.jpeg"/><Relationship Id="rId1" Type="http://schemas.openxmlformats.org/officeDocument/2006/relationships/tags" Target="../tags/tag10.x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image" Target="../media/image6.jpeg"/><Relationship Id="rId1" Type="http://schemas.openxmlformats.org/officeDocument/2006/relationships/tags" Target="../tags/tag11.x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image" Target="../media/image6.jpeg"/><Relationship Id="rId1" Type="http://schemas.openxmlformats.org/officeDocument/2006/relationships/tags" Target="../tags/tag12.x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image" Target="../media/image6.jpeg"/><Relationship Id="rId1" Type="http://schemas.openxmlformats.org/officeDocument/2006/relationships/tags" Target="../tags/tag13.x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image" Target="../media/image3.jpeg"/><Relationship Id="rId1" Type="http://schemas.openxmlformats.org/officeDocument/2006/relationships/tags" Target="../tags/tag14.x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image" Target="../media/image3.jpeg"/><Relationship Id="rId1" Type="http://schemas.openxmlformats.org/officeDocument/2006/relationships/tags" Target="../tags/tag15.x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4" Type="http://schemas.openxmlformats.org/officeDocument/2006/relationships/image" Target="../media/image3.jpeg"/><Relationship Id="rId1" Type="http://schemas.openxmlformats.org/officeDocument/2006/relationships/tags" Target="../tags/tag16.x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4" Type="http://schemas.openxmlformats.org/officeDocument/2006/relationships/image" Target="../media/image6.jpeg"/><Relationship Id="rId1" Type="http://schemas.openxmlformats.org/officeDocument/2006/relationships/tags" Target="../tags/tag17.x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slideLayout" Target="../slideLayouts/slideLayout2.xml"/><Relationship Id="rId3"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image" Target="../media/image6.jpeg"/><Relationship Id="rId1" Type="http://schemas.openxmlformats.org/officeDocument/2006/relationships/tags" Target="../tags/tag19.x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slideLayout" Target="../slideLayouts/slideLayout2.xml"/><Relationship Id="rId3" Type="http://schemas.openxmlformats.org/officeDocument/2006/relationships/image" Target="../media/image6.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4" Type="http://schemas.openxmlformats.org/officeDocument/2006/relationships/image" Target="../media/image3.jpeg"/><Relationship Id="rId1" Type="http://schemas.openxmlformats.org/officeDocument/2006/relationships/tags" Target="../tags/tag21.x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4" Type="http://schemas.openxmlformats.org/officeDocument/2006/relationships/image" Target="../media/image3.jpeg"/><Relationship Id="rId1" Type="http://schemas.openxmlformats.org/officeDocument/2006/relationships/tags" Target="../tags/tag22.x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4" Type="http://schemas.openxmlformats.org/officeDocument/2006/relationships/image" Target="../media/image3.jpeg"/><Relationship Id="rId1" Type="http://schemas.openxmlformats.org/officeDocument/2006/relationships/tags" Target="../tags/tag23.x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image" Target="../media/image3.jpeg"/><Relationship Id="rId1" Type="http://schemas.openxmlformats.org/officeDocument/2006/relationships/tags" Target="../tags/tag24.x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4" Type="http://schemas.openxmlformats.org/officeDocument/2006/relationships/image" Target="../media/image3.jpeg"/><Relationship Id="rId1" Type="http://schemas.openxmlformats.org/officeDocument/2006/relationships/tags" Target="../tags/tag25.x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4" Type="http://schemas.openxmlformats.org/officeDocument/2006/relationships/image" Target="../media/image5.jpeg"/><Relationship Id="rId1" Type="http://schemas.openxmlformats.org/officeDocument/2006/relationships/tags" Target="../tags/tag26.x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4" Type="http://schemas.openxmlformats.org/officeDocument/2006/relationships/image" Target="../media/image3.jpeg"/><Relationship Id="rId1" Type="http://schemas.openxmlformats.org/officeDocument/2006/relationships/tags" Target="../tags/tag27.x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4" Type="http://schemas.openxmlformats.org/officeDocument/2006/relationships/image" Target="../media/image3.jpeg"/><Relationship Id="rId1" Type="http://schemas.openxmlformats.org/officeDocument/2006/relationships/tags" Target="../tags/tag28.x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image" Target="../media/image4.jpeg"/><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4" Type="http://schemas.openxmlformats.org/officeDocument/2006/relationships/image" Target="../media/image3.jpeg"/><Relationship Id="rId1" Type="http://schemas.openxmlformats.org/officeDocument/2006/relationships/tags" Target="../tags/tag29.x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4" Type="http://schemas.openxmlformats.org/officeDocument/2006/relationships/image" Target="../media/image3.jpeg"/><Relationship Id="rId1" Type="http://schemas.openxmlformats.org/officeDocument/2006/relationships/tags" Target="../tags/tag30.xml"/><Relationship Id="rId2"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4" Type="http://schemas.openxmlformats.org/officeDocument/2006/relationships/image" Target="../media/image3.jpeg"/><Relationship Id="rId1" Type="http://schemas.openxmlformats.org/officeDocument/2006/relationships/tags" Target="../tags/tag31.xml"/><Relationship Id="rId2"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4" Type="http://schemas.openxmlformats.org/officeDocument/2006/relationships/image" Target="../media/image3.jpeg"/><Relationship Id="rId1" Type="http://schemas.openxmlformats.org/officeDocument/2006/relationships/tags" Target="../tags/tag32.xml"/><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4" Type="http://schemas.openxmlformats.org/officeDocument/2006/relationships/image" Target="../media/image3.jpeg"/><Relationship Id="rId1" Type="http://schemas.openxmlformats.org/officeDocument/2006/relationships/tags" Target="../tags/tag33.xml"/><Relationship Id="rId2"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4" Type="http://schemas.openxmlformats.org/officeDocument/2006/relationships/image" Target="../media/image6.jpeg"/><Relationship Id="rId1" Type="http://schemas.openxmlformats.org/officeDocument/2006/relationships/tags" Target="../tags/tag34.xml"/><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4" Type="http://schemas.openxmlformats.org/officeDocument/2006/relationships/image" Target="../media/image6.jpeg"/><Relationship Id="rId1" Type="http://schemas.openxmlformats.org/officeDocument/2006/relationships/tags" Target="../tags/tag35.xml"/><Relationship Id="rId2"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tags" Target="../tags/tag36.xml"/><Relationship Id="rId2" Type="http://schemas.openxmlformats.org/officeDocument/2006/relationships/slideLayout" Target="../slideLayouts/slideLayout2.xml"/><Relationship Id="rId3"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4" Type="http://schemas.openxmlformats.org/officeDocument/2006/relationships/image" Target="../media/image6.jpeg"/><Relationship Id="rId1" Type="http://schemas.openxmlformats.org/officeDocument/2006/relationships/tags" Target="../tags/tag37.xml"/><Relationship Id="rId2"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4" Type="http://schemas.openxmlformats.org/officeDocument/2006/relationships/image" Target="../media/image4.jpeg"/><Relationship Id="rId1" Type="http://schemas.openxmlformats.org/officeDocument/2006/relationships/tags" Target="../tags/tag38.x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image" Target="../media/image5.jpeg"/><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9.xml"/><Relationship Id="rId4" Type="http://schemas.openxmlformats.org/officeDocument/2006/relationships/image" Target="../media/image4.jpeg"/><Relationship Id="rId1" Type="http://schemas.openxmlformats.org/officeDocument/2006/relationships/tags" Target="../tags/tag39.xml"/><Relationship Id="rId2"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0.xml"/><Relationship Id="rId4" Type="http://schemas.openxmlformats.org/officeDocument/2006/relationships/image" Target="../media/image4.jpeg"/><Relationship Id="rId1" Type="http://schemas.openxmlformats.org/officeDocument/2006/relationships/tags" Target="../tags/tag40.xml"/><Relationship Id="rId2"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1.xml"/><Relationship Id="rId4" Type="http://schemas.openxmlformats.org/officeDocument/2006/relationships/image" Target="../media/image4.jpeg"/><Relationship Id="rId1" Type="http://schemas.openxmlformats.org/officeDocument/2006/relationships/tags" Target="../tags/tag41.xml"/><Relationship Id="rId2"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2.xml"/><Relationship Id="rId4" Type="http://schemas.openxmlformats.org/officeDocument/2006/relationships/image" Target="../media/image4.jpeg"/><Relationship Id="rId1" Type="http://schemas.openxmlformats.org/officeDocument/2006/relationships/tags" Target="../tags/tag42.xml"/><Relationship Id="rId2"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3.xml"/><Relationship Id="rId4" Type="http://schemas.openxmlformats.org/officeDocument/2006/relationships/image" Target="../media/image4.jpeg"/><Relationship Id="rId1" Type="http://schemas.openxmlformats.org/officeDocument/2006/relationships/tags" Target="../tags/tag43.xml"/><Relationship Id="rId2"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4.xml"/><Relationship Id="rId4" Type="http://schemas.openxmlformats.org/officeDocument/2006/relationships/image" Target="../media/image4.jpeg"/><Relationship Id="rId1" Type="http://schemas.openxmlformats.org/officeDocument/2006/relationships/tags" Target="../tags/tag44.xml"/><Relationship Id="rId2"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5.xml"/><Relationship Id="rId4" Type="http://schemas.openxmlformats.org/officeDocument/2006/relationships/image" Target="../media/image6.jpeg"/><Relationship Id="rId1" Type="http://schemas.openxmlformats.org/officeDocument/2006/relationships/tags" Target="../tags/tag45.x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4.jpeg"/><Relationship Id="rId1" Type="http://schemas.openxmlformats.org/officeDocument/2006/relationships/tags" Target="../tags/tag4.x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image" Target="../media/image4.jpeg"/><Relationship Id="rId1" Type="http://schemas.openxmlformats.org/officeDocument/2006/relationships/tags" Target="../tags/tag5.x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6.jpeg"/><Relationship Id="rId1" Type="http://schemas.openxmlformats.org/officeDocument/2006/relationships/tags" Target="../tags/tag6.x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image" Target="../media/image4.jpeg"/><Relationship Id="rId1" Type="http://schemas.openxmlformats.org/officeDocument/2006/relationships/tags" Target="../tags/tag7.x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image" Target="../media/image6.jpeg"/><Relationship Id="rId1" Type="http://schemas.openxmlformats.org/officeDocument/2006/relationships/tags" Target="../tags/tag8.x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AngerManagement_PP_00.jpg"/>
          <p:cNvPicPr>
            <a:picLocks noChangeAspect="1"/>
          </p:cNvPicPr>
          <p:nvPr/>
        </p:nvPicPr>
        <p:blipFill>
          <a:blip r:embed="rId4" cstate="print"/>
          <a:srcRect/>
          <a:stretch>
            <a:fillRect/>
          </a:stretch>
        </p:blipFill>
        <p:spPr bwMode="auto">
          <a:xfrm>
            <a:off x="0" y="0"/>
            <a:ext cx="9296400" cy="6858000"/>
          </a:xfrm>
          <a:prstGeom prst="rect">
            <a:avLst/>
          </a:prstGeom>
          <a:noFill/>
          <a:ln w="9525">
            <a:noFill/>
            <a:miter lim="800000"/>
            <a:headEnd/>
            <a:tailEnd/>
          </a:ln>
        </p:spPr>
      </p:pic>
      <p:sp>
        <p:nvSpPr>
          <p:cNvPr id="2" name="Title 1"/>
          <p:cNvSpPr>
            <a:spLocks noGrp="1"/>
          </p:cNvSpPr>
          <p:nvPr>
            <p:ph type="ctrTitle"/>
          </p:nvPr>
        </p:nvSpPr>
        <p:spPr>
          <a:xfrm>
            <a:off x="2286000" y="2667000"/>
            <a:ext cx="5045075" cy="785813"/>
          </a:xfrm>
        </p:spPr>
        <p:txBody>
          <a:bodyPr>
            <a:normAutofit fontScale="90000"/>
          </a:bodyPr>
          <a:lstStyle/>
          <a:p>
            <a:pPr eaLnBrk="1" hangingPunct="1">
              <a:defRPr/>
            </a:pPr>
            <a:r>
              <a:rPr lang="en-US" altLang="en-US" sz="3800" b="1" dirty="0" smtClean="0">
                <a:solidFill>
                  <a:srgbClr val="660066"/>
                </a:solidFill>
                <a:effectLst>
                  <a:outerShdw blurRad="38100" dist="38100" dir="2700000" algn="tl">
                    <a:srgbClr val="C0C0C0"/>
                  </a:outerShdw>
                </a:effectLst>
                <a:latin typeface="Abadi MT Condensed Extra Bold" charset="0"/>
              </a:rPr>
              <a:t>Manejo de la Ira</a:t>
            </a:r>
            <a:br>
              <a:rPr lang="en-US" altLang="en-US" sz="3800" b="1" dirty="0" smtClean="0">
                <a:solidFill>
                  <a:srgbClr val="660066"/>
                </a:solidFill>
                <a:effectLst>
                  <a:outerShdw blurRad="38100" dist="38100" dir="2700000" algn="tl">
                    <a:srgbClr val="C0C0C0"/>
                  </a:outerShdw>
                </a:effectLst>
                <a:latin typeface="Abadi MT Condensed Extra Bold" charset="0"/>
              </a:rPr>
            </a:br>
            <a:endParaRPr lang="en-US" altLang="en-US" sz="3800" b="1" dirty="0" smtClean="0">
              <a:solidFill>
                <a:srgbClr val="660066"/>
              </a:solidFill>
              <a:effectLst>
                <a:outerShdw blurRad="38100" dist="38100" dir="2700000" algn="tl">
                  <a:srgbClr val="C0C0C0"/>
                </a:outerShdw>
              </a:effectLst>
              <a:latin typeface="Abadi MT Condensed Extra Bold" charset="0"/>
            </a:endParaRPr>
          </a:p>
        </p:txBody>
      </p:sp>
      <p:sp>
        <p:nvSpPr>
          <p:cNvPr id="3076" name="Subtitle 2"/>
          <p:cNvSpPr>
            <a:spLocks noGrp="1"/>
          </p:cNvSpPr>
          <p:nvPr>
            <p:ph type="subTitle" idx="1"/>
          </p:nvPr>
        </p:nvSpPr>
        <p:spPr>
          <a:xfrm>
            <a:off x="990600" y="2895600"/>
            <a:ext cx="7407275" cy="2133600"/>
          </a:xfrm>
        </p:spPr>
        <p:txBody>
          <a:bodyPr/>
          <a:lstStyle/>
          <a:p>
            <a:pPr marL="26988" eaLnBrk="1" hangingPunct="1">
              <a:lnSpc>
                <a:spcPct val="80000"/>
              </a:lnSpc>
            </a:pPr>
            <a:endParaRPr lang="en-US" altLang="en-US" sz="3000" dirty="0" smtClean="0">
              <a:solidFill>
                <a:srgbClr val="320E04"/>
              </a:solidFill>
              <a:latin typeface="Gill Sans MT" pitchFamily="34" charset="0"/>
            </a:endParaRPr>
          </a:p>
          <a:p>
            <a:pPr marL="26988" eaLnBrk="1" hangingPunct="1">
              <a:lnSpc>
                <a:spcPct val="80000"/>
              </a:lnSpc>
            </a:pPr>
            <a:endParaRPr lang="en-US" altLang="en-US" sz="2000" dirty="0" smtClean="0">
              <a:solidFill>
                <a:srgbClr val="320E04"/>
              </a:solidFill>
              <a:latin typeface="Abadi MT Condensed Extra Bold" charset="0"/>
            </a:endParaRPr>
          </a:p>
          <a:p>
            <a:pPr marL="26988" eaLnBrk="1" hangingPunct="1">
              <a:lnSpc>
                <a:spcPct val="80000"/>
              </a:lnSpc>
            </a:pPr>
            <a:r>
              <a:rPr lang="es-MX" altLang="en-US" sz="2000" dirty="0" smtClean="0">
                <a:solidFill>
                  <a:srgbClr val="320E04"/>
                </a:solidFill>
                <a:latin typeface="Abadi MT Condensed Extra Bold" charset="0"/>
              </a:rPr>
              <a:t>Estrategias</a:t>
            </a:r>
            <a:r>
              <a:rPr lang="en-US" altLang="en-US" sz="2000" dirty="0" smtClean="0">
                <a:solidFill>
                  <a:srgbClr val="320E04"/>
                </a:solidFill>
                <a:latin typeface="Abadi MT Condensed Extra Bold" charset="0"/>
              </a:rPr>
              <a:t> para </a:t>
            </a:r>
            <a:r>
              <a:rPr lang="es-MX" altLang="en-US" sz="2000" dirty="0" smtClean="0">
                <a:solidFill>
                  <a:srgbClr val="320E04"/>
                </a:solidFill>
                <a:latin typeface="Abadi MT Condensed Extra Bold" charset="0"/>
              </a:rPr>
              <a:t>Controlar</a:t>
            </a:r>
            <a:r>
              <a:rPr lang="en-US" altLang="en-US" sz="2000" dirty="0" smtClean="0">
                <a:solidFill>
                  <a:srgbClr val="320E04"/>
                </a:solidFill>
                <a:latin typeface="Abadi MT Condensed Extra Bold" charset="0"/>
              </a:rPr>
              <a:t> la Ira </a:t>
            </a:r>
            <a:r>
              <a:rPr lang="es-MX" altLang="en-US" sz="2000" dirty="0" smtClean="0">
                <a:solidFill>
                  <a:srgbClr val="320E04"/>
                </a:solidFill>
                <a:latin typeface="Abadi MT Condensed Extra Bold" charset="0"/>
              </a:rPr>
              <a:t>desde</a:t>
            </a:r>
            <a:r>
              <a:rPr lang="en-US" altLang="en-US" sz="2000" dirty="0" smtClean="0">
                <a:solidFill>
                  <a:srgbClr val="320E04"/>
                </a:solidFill>
                <a:latin typeface="Abadi MT Condensed Extra Bold" charset="0"/>
              </a:rPr>
              <a:t> una </a:t>
            </a:r>
            <a:r>
              <a:rPr lang="es-MX" altLang="en-US" sz="2000" dirty="0" smtClean="0">
                <a:solidFill>
                  <a:srgbClr val="320E04"/>
                </a:solidFill>
                <a:latin typeface="Abadi MT Condensed Extra Bold" charset="0"/>
              </a:rPr>
              <a:t>Perspectiva</a:t>
            </a:r>
            <a:r>
              <a:rPr lang="en-US" altLang="en-US" sz="2000" dirty="0" smtClean="0">
                <a:solidFill>
                  <a:srgbClr val="320E04"/>
                </a:solidFill>
                <a:latin typeface="Abadi MT Condensed Extra Bold" charset="0"/>
              </a:rPr>
              <a:t> Cristiana. </a:t>
            </a:r>
            <a:endParaRPr lang="en-US" altLang="en-US" sz="2000" dirty="0" smtClean="0">
              <a:solidFill>
                <a:srgbClr val="320E04"/>
              </a:solidFill>
              <a:latin typeface="Abadi MT Condensed Light" charset="0"/>
            </a:endParaRPr>
          </a:p>
          <a:p>
            <a:pPr marL="26988" eaLnBrk="1" hangingPunct="1">
              <a:lnSpc>
                <a:spcPct val="80000"/>
              </a:lnSpc>
            </a:pPr>
            <a:r>
              <a:rPr lang="en-US" altLang="en-US" sz="1400" dirty="0" smtClean="0">
                <a:solidFill>
                  <a:srgbClr val="320E04"/>
                </a:solidFill>
                <a:latin typeface="Abadi MT Condensed Light" charset="0"/>
              </a:rPr>
              <a:t>Escrito </a:t>
            </a:r>
            <a:r>
              <a:rPr lang="es-MX" altLang="en-US" sz="1400" dirty="0" smtClean="0">
                <a:solidFill>
                  <a:srgbClr val="320E04"/>
                </a:solidFill>
                <a:latin typeface="Abadi MT Condensed Light" charset="0"/>
              </a:rPr>
              <a:t>por</a:t>
            </a:r>
            <a:r>
              <a:rPr lang="en-US" altLang="en-US" sz="1400" dirty="0" smtClean="0">
                <a:solidFill>
                  <a:srgbClr val="320E04"/>
                </a:solidFill>
                <a:latin typeface="Abadi MT Condensed Light" charset="0"/>
              </a:rPr>
              <a:t> Julian Melgosa</a:t>
            </a:r>
          </a:p>
          <a:p>
            <a:pPr marL="26988" eaLnBrk="1" hangingPunct="1">
              <a:lnSpc>
                <a:spcPct val="80000"/>
              </a:lnSpc>
            </a:pPr>
            <a:r>
              <a:rPr lang="en-US" altLang="en-US" sz="1400" dirty="0" smtClean="0">
                <a:solidFill>
                  <a:srgbClr val="320E04"/>
                </a:solidFill>
                <a:latin typeface="Abadi MT Condensed Light" charset="0"/>
              </a:rPr>
              <a:t> PhD, Profesor de Psicología, </a:t>
            </a:r>
          </a:p>
          <a:p>
            <a:pPr marL="26988" eaLnBrk="1" hangingPunct="1">
              <a:lnSpc>
                <a:spcPct val="80000"/>
              </a:lnSpc>
            </a:pPr>
            <a:r>
              <a:rPr lang="en-US" altLang="en-US" sz="1400" dirty="0" smtClean="0">
                <a:solidFill>
                  <a:srgbClr val="320E04"/>
                </a:solidFill>
                <a:latin typeface="Abadi MT Condensed Light" charset="0"/>
              </a:rPr>
              <a:t>Walla Walla University, Washington, USA</a:t>
            </a:r>
          </a:p>
          <a:p>
            <a:pPr marL="26988" eaLnBrk="1" hangingPunct="1">
              <a:lnSpc>
                <a:spcPct val="80000"/>
              </a:lnSpc>
            </a:pPr>
            <a:endParaRPr lang="en-US" altLang="en-US" sz="1900" dirty="0" smtClean="0">
              <a:solidFill>
                <a:srgbClr val="320E04"/>
              </a:solidFill>
              <a:latin typeface="Gill Sans MT" pitchFamily="34" charset="0"/>
            </a:endParaRPr>
          </a:p>
          <a:p>
            <a:pPr marL="26988" eaLnBrk="1" hangingPunct="1">
              <a:lnSpc>
                <a:spcPct val="80000"/>
              </a:lnSpc>
            </a:pPr>
            <a:endParaRPr lang="en-US" altLang="en-US" sz="1900" dirty="0" smtClean="0">
              <a:solidFill>
                <a:srgbClr val="320E04"/>
              </a:solidFill>
              <a:latin typeface="Gill Sans MT" pitchFamily="34" charset="0"/>
            </a:endParaRPr>
          </a:p>
          <a:p>
            <a:pPr marL="26988" eaLnBrk="1" hangingPunct="1">
              <a:lnSpc>
                <a:spcPct val="80000"/>
              </a:lnSpc>
            </a:pPr>
            <a:endParaRPr lang="en-US" altLang="en-US" sz="1900" dirty="0" smtClean="0">
              <a:solidFill>
                <a:srgbClr val="320E04"/>
              </a:solidFill>
              <a:latin typeface="Gill Sans MT" pitchFamily="34" charset="0"/>
            </a:endParaRPr>
          </a:p>
          <a:p>
            <a:pPr marL="26988" eaLnBrk="1" hangingPunct="1">
              <a:lnSpc>
                <a:spcPct val="80000"/>
              </a:lnSpc>
            </a:pPr>
            <a:endParaRPr lang="en-US" altLang="en-US" sz="1900" dirty="0" smtClean="0">
              <a:solidFill>
                <a:srgbClr val="320E04"/>
              </a:solidFill>
              <a:latin typeface="Gill Sans MT" pitchFamily="34" charset="0"/>
            </a:endParaRPr>
          </a:p>
          <a:p>
            <a:pPr marL="26988" eaLnBrk="1" hangingPunct="1">
              <a:lnSpc>
                <a:spcPct val="80000"/>
              </a:lnSpc>
            </a:pPr>
            <a:endParaRPr lang="en-US" altLang="en-US" sz="2400" dirty="0" smtClean="0">
              <a:solidFill>
                <a:srgbClr val="320E04"/>
              </a:solidFill>
              <a:latin typeface="Gill Sans MT" pitchFamily="34" charset="0"/>
            </a:endParaRPr>
          </a:p>
          <a:p>
            <a:pPr marL="26988" eaLnBrk="1" hangingPunct="1">
              <a:lnSpc>
                <a:spcPct val="80000"/>
              </a:lnSpc>
            </a:pPr>
            <a:endParaRPr lang="en-US" altLang="en-US" sz="2400" dirty="0" smtClean="0">
              <a:solidFill>
                <a:srgbClr val="320E04"/>
              </a:solidFill>
              <a:latin typeface="Gill Sans MT" pitchFamily="34" charset="0"/>
            </a:endParaRPr>
          </a:p>
        </p:txBody>
      </p:sp>
      <p:sp>
        <p:nvSpPr>
          <p:cNvPr id="3077" name="Rectangle 2"/>
          <p:cNvSpPr>
            <a:spLocks noChangeArrowheads="1"/>
          </p:cNvSpPr>
          <p:nvPr/>
        </p:nvSpPr>
        <p:spPr bwMode="auto">
          <a:xfrm>
            <a:off x="1600200" y="5257800"/>
            <a:ext cx="6477000" cy="1249573"/>
          </a:xfrm>
          <a:prstGeom prst="rect">
            <a:avLst/>
          </a:prstGeom>
          <a:noFill/>
          <a:ln w="9525">
            <a:noFill/>
            <a:miter lim="800000"/>
            <a:headEnd/>
            <a:tailEnd/>
          </a:ln>
        </p:spPr>
        <p:txBody>
          <a:bodyPr>
            <a:spAutoFit/>
          </a:bodyPr>
          <a:lstStyle/>
          <a:p>
            <a:pPr marL="26988" algn="ctr">
              <a:lnSpc>
                <a:spcPct val="80000"/>
              </a:lnSpc>
            </a:pPr>
            <a:r>
              <a:rPr lang="en-US" altLang="en-US" sz="1800" dirty="0" smtClean="0">
                <a:solidFill>
                  <a:srgbClr val="320E04"/>
                </a:solidFill>
                <a:latin typeface="Abadi MT Condensed Extra Bold" charset="0"/>
              </a:rPr>
              <a:t>Conferencia General de la Iglesia Adventista del Séptimo Día</a:t>
            </a:r>
            <a:endParaRPr lang="en-US" altLang="en-US" sz="1800" dirty="0">
              <a:solidFill>
                <a:srgbClr val="320E04"/>
              </a:solidFill>
              <a:latin typeface="Abadi MT Condensed Extra Bold" charset="0"/>
            </a:endParaRPr>
          </a:p>
          <a:p>
            <a:pPr marL="26988" algn="ctr">
              <a:lnSpc>
                <a:spcPct val="80000"/>
              </a:lnSpc>
            </a:pPr>
            <a:r>
              <a:rPr lang="en-US" altLang="ja-JP" sz="1800" dirty="0" smtClean="0">
                <a:solidFill>
                  <a:srgbClr val="31859C"/>
                </a:solidFill>
                <a:latin typeface="Abadi MT Condensed Extra Bold" charset="0"/>
              </a:rPr>
              <a:t>Ministerios de la Mujer</a:t>
            </a:r>
          </a:p>
          <a:p>
            <a:pPr marL="26988" algn="ctr">
              <a:lnSpc>
                <a:spcPct val="80000"/>
              </a:lnSpc>
            </a:pPr>
            <a:r>
              <a:rPr lang="en-US" altLang="ja-JP" sz="1800" dirty="0" smtClean="0">
                <a:solidFill>
                  <a:srgbClr val="320E04"/>
                </a:solidFill>
                <a:latin typeface="Abadi MT Condensed Extra Bold" charset="0"/>
              </a:rPr>
              <a:t> </a:t>
            </a:r>
            <a:r>
              <a:rPr lang="en-US" altLang="ja-JP" sz="1800" dirty="0" err="1" smtClean="0">
                <a:solidFill>
                  <a:srgbClr val="320E04"/>
                </a:solidFill>
                <a:latin typeface="Abadi MT Condensed Extra Bold" charset="0"/>
              </a:rPr>
              <a:t>Rompiendo</a:t>
            </a:r>
            <a:r>
              <a:rPr lang="en-US" altLang="ja-JP" sz="1800" dirty="0" smtClean="0">
                <a:solidFill>
                  <a:srgbClr val="320E04"/>
                </a:solidFill>
                <a:latin typeface="Abadi MT Condensed Extra Bold" charset="0"/>
              </a:rPr>
              <a:t> el </a:t>
            </a:r>
            <a:r>
              <a:rPr lang="en-US" altLang="ja-JP" sz="1800" smtClean="0">
                <a:solidFill>
                  <a:srgbClr val="320E04"/>
                </a:solidFill>
                <a:latin typeface="Abadi MT Condensed Extra Bold" charset="0"/>
              </a:rPr>
              <a:t>Silencio</a:t>
            </a:r>
            <a:endParaRPr lang="en-US" altLang="ja-JP" sz="1800" dirty="0" smtClean="0">
              <a:solidFill>
                <a:srgbClr val="320E04"/>
              </a:solidFill>
              <a:latin typeface="Abadi MT Condensed Extra Bold" charset="0"/>
            </a:endParaRPr>
          </a:p>
          <a:p>
            <a:pPr marL="26988" algn="ctr">
              <a:lnSpc>
                <a:spcPct val="80000"/>
              </a:lnSpc>
            </a:pPr>
            <a:endParaRPr lang="en-US" altLang="en-US" sz="2000" dirty="0">
              <a:solidFill>
                <a:srgbClr val="320E04"/>
              </a:solidFill>
              <a:latin typeface="Abadi MT Condensed Extra Bold" charset="0"/>
            </a:endParaRPr>
          </a:p>
          <a:p>
            <a:pPr marL="26988" algn="ctr">
              <a:lnSpc>
                <a:spcPct val="80000"/>
              </a:lnSpc>
            </a:pPr>
            <a:endParaRPr lang="en-US" altLang="en-US" sz="2000" dirty="0">
              <a:solidFill>
                <a:srgbClr val="320E04"/>
              </a:solidFill>
              <a:latin typeface="Abadi MT Condensed Extra Bold" charset="0"/>
            </a:endParaRPr>
          </a:p>
        </p:txBody>
      </p:sp>
      <p:pic>
        <p:nvPicPr>
          <p:cNvPr id="3078" name="Picture 6" descr="WMLOGO-small"/>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495800" y="6019800"/>
            <a:ext cx="561975" cy="430212"/>
          </a:xfrm>
          <a:prstGeom prst="rect">
            <a:avLst/>
          </a:prstGeom>
          <a:noFill/>
          <a:ln w="9525">
            <a:noFill/>
            <a:miter lim="800000"/>
            <a:headEnd/>
            <a:tailEnd/>
          </a:ln>
        </p:spPr>
      </p:pic>
    </p:spTree>
    <p:custDataLst>
      <p:tags r:id="rId1"/>
    </p:custData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AngerManagement_PP_05.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12291" name="Title 1"/>
          <p:cNvSpPr>
            <a:spLocks noGrp="1"/>
          </p:cNvSpPr>
          <p:nvPr>
            <p:ph type="title"/>
          </p:nvPr>
        </p:nvSpPr>
        <p:spPr>
          <a:xfrm>
            <a:off x="533400" y="533400"/>
            <a:ext cx="8229600" cy="1143000"/>
          </a:xfrm>
        </p:spPr>
        <p:txBody>
          <a:bodyPr/>
          <a:lstStyle/>
          <a:p>
            <a:pPr eaLnBrk="1" hangingPunct="1"/>
            <a:r>
              <a:rPr lang="en-ZA" altLang="en-US" sz="3600" b="1" dirty="0" smtClean="0">
                <a:solidFill>
                  <a:srgbClr val="FFFFFF"/>
                </a:solidFill>
                <a:latin typeface="Abadi MT Condensed Extra Bold"/>
              </a:rPr>
              <a:t>EL IMPACTO NEGATOVO DE LA </a:t>
            </a:r>
            <a:r>
              <a:rPr lang="en-ZA" altLang="en-US" sz="3600" b="1" dirty="0" smtClean="0">
                <a:solidFill>
                  <a:srgbClr val="FFFF00"/>
                </a:solidFill>
                <a:latin typeface="Abadi MT Condensed Extra Bold"/>
              </a:rPr>
              <a:t>IRA </a:t>
            </a:r>
            <a:r>
              <a:rPr lang="en-ZA" altLang="en-US" sz="3600" b="1" dirty="0" smtClean="0">
                <a:solidFill>
                  <a:srgbClr val="FFFFFF"/>
                </a:solidFill>
                <a:latin typeface="Abadi MT Condensed Extra Bold"/>
              </a:rPr>
              <a:t>EN LA </a:t>
            </a:r>
            <a:r>
              <a:rPr lang="en-ZA" altLang="en-US" sz="3600" b="1" dirty="0" smtClean="0">
                <a:solidFill>
                  <a:srgbClr val="FFFF00"/>
                </a:solidFill>
                <a:latin typeface="Abadi MT Condensed Extra Bold"/>
              </a:rPr>
              <a:t>SALUD MENTAL</a:t>
            </a:r>
            <a:r>
              <a:rPr lang="en-US" altLang="en-US" sz="3600" dirty="0" smtClean="0">
                <a:solidFill>
                  <a:srgbClr val="FFFF00"/>
                </a:solidFill>
                <a:latin typeface="Abadi MT Condensed Extra Bold"/>
              </a:rPr>
              <a:t/>
            </a:r>
            <a:br>
              <a:rPr lang="en-US" altLang="en-US" sz="3600" dirty="0" smtClean="0">
                <a:solidFill>
                  <a:srgbClr val="FFFF00"/>
                </a:solidFill>
                <a:latin typeface="Abadi MT Condensed Extra Bold"/>
              </a:rPr>
            </a:br>
            <a:endParaRPr lang="en-US" altLang="en-US" sz="3600" dirty="0" smtClean="0">
              <a:solidFill>
                <a:srgbClr val="FFFF00"/>
              </a:solidFill>
              <a:latin typeface="Abadi MT Condensed Extra Bold"/>
            </a:endParaRPr>
          </a:p>
        </p:txBody>
      </p:sp>
      <p:sp>
        <p:nvSpPr>
          <p:cNvPr id="12292" name="Content Placeholder 2"/>
          <p:cNvSpPr>
            <a:spLocks noGrp="1"/>
          </p:cNvSpPr>
          <p:nvPr>
            <p:ph idx="1"/>
          </p:nvPr>
        </p:nvSpPr>
        <p:spPr>
          <a:xfrm>
            <a:off x="381000" y="1905000"/>
            <a:ext cx="8305800" cy="4114800"/>
          </a:xfrm>
        </p:spPr>
        <p:txBody>
          <a:bodyPr/>
          <a:lstStyle/>
          <a:p>
            <a:pPr marL="927100" lvl="1" indent="-457200" eaLnBrk="1" hangingPunct="1">
              <a:buFont typeface="Arial" pitchFamily="34" charset="0"/>
              <a:buChar char="•"/>
            </a:pPr>
            <a:r>
              <a:rPr lang="en-US" altLang="en-US" sz="3000" b="1" dirty="0" smtClean="0">
                <a:solidFill>
                  <a:srgbClr val="660066"/>
                </a:solidFill>
              </a:rPr>
              <a:t>SALUD MENTAL: </a:t>
            </a:r>
            <a:r>
              <a:rPr lang="es-ES" b="1" dirty="0" smtClean="0">
                <a:latin typeface="Abadi MT Condensed Light"/>
              </a:rPr>
              <a:t>Cuando la ira es frecuente  o intensa, puede dañar tu salud mental.  La ira coloca gran estrés sobre el organismo  y puede causar problemas de concentración y razonamiento, así como inhabilidad para gozar de la vida. La ira puede afectar también el estado de ánimo, lo cual puede llevar a la depresión y otros desórdenes mentales. </a:t>
            </a:r>
            <a:endParaRPr lang="en-US" dirty="0" smtClean="0">
              <a:latin typeface="Abadi MT Condensed Light"/>
            </a:endParaRPr>
          </a:p>
          <a:p>
            <a:pPr marL="927100" lvl="1" indent="-457200" eaLnBrk="1" hangingPunct="1">
              <a:buFont typeface="Arial" pitchFamily="34" charset="0"/>
              <a:buChar char="•"/>
            </a:pPr>
            <a:endParaRPr lang="en-US" altLang="en-US" sz="3200" dirty="0" smtClean="0"/>
          </a:p>
          <a:p>
            <a:pPr marL="927100" lvl="1" indent="-457200" eaLnBrk="1" hangingPunct="1"/>
            <a:endParaRPr lang="en-US" altLang="en-US" sz="3200" dirty="0" smtClean="0">
              <a:latin typeface="Gill Sans MT" pitchFamily="34"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AngerManagement_PP_05.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13315" name="Title 1"/>
          <p:cNvSpPr>
            <a:spLocks noGrp="1"/>
          </p:cNvSpPr>
          <p:nvPr>
            <p:ph type="title"/>
          </p:nvPr>
        </p:nvSpPr>
        <p:spPr>
          <a:xfrm>
            <a:off x="533400" y="304800"/>
            <a:ext cx="8382000" cy="1143000"/>
          </a:xfrm>
        </p:spPr>
        <p:txBody>
          <a:bodyPr/>
          <a:lstStyle/>
          <a:p>
            <a:pPr eaLnBrk="1" hangingPunct="1"/>
            <a:r>
              <a:rPr lang="en-ZA" altLang="en-US" sz="3600" b="1" dirty="0" smtClean="0">
                <a:solidFill>
                  <a:srgbClr val="FFFFFF"/>
                </a:solidFill>
                <a:latin typeface="Abadi MT Condensed Extra Bold"/>
              </a:rPr>
              <a:t>EL IMPACTO NEGATIVO DE LA </a:t>
            </a:r>
            <a:r>
              <a:rPr lang="en-ZA" altLang="en-US" sz="3600" b="1" dirty="0" smtClean="0">
                <a:solidFill>
                  <a:srgbClr val="FFFF00"/>
                </a:solidFill>
                <a:latin typeface="Abadi MT Condensed Extra Bold"/>
              </a:rPr>
              <a:t>IRA </a:t>
            </a:r>
            <a:r>
              <a:rPr lang="en-ZA" altLang="en-US" sz="3600" b="1" dirty="0" smtClean="0">
                <a:solidFill>
                  <a:srgbClr val="FFFFFF"/>
                </a:solidFill>
                <a:latin typeface="Abadi MT Condensed Extra Bold"/>
              </a:rPr>
              <a:t>EN LAS </a:t>
            </a:r>
            <a:r>
              <a:rPr lang="en-ZA" altLang="en-US" sz="3600" b="1" dirty="0" smtClean="0">
                <a:solidFill>
                  <a:srgbClr val="FFFF00"/>
                </a:solidFill>
                <a:latin typeface="Abadi MT Condensed Extra Bold"/>
              </a:rPr>
              <a:t>RELACIONES</a:t>
            </a:r>
            <a:r>
              <a:rPr lang="en-US" altLang="en-US" sz="3600" dirty="0" smtClean="0">
                <a:solidFill>
                  <a:srgbClr val="FFFF00"/>
                </a:solidFill>
                <a:latin typeface="Abadi MT Condensed Extra Bold"/>
              </a:rPr>
              <a:t> </a:t>
            </a:r>
          </a:p>
        </p:txBody>
      </p:sp>
      <p:sp>
        <p:nvSpPr>
          <p:cNvPr id="13316" name="Content Placeholder 2"/>
          <p:cNvSpPr>
            <a:spLocks noGrp="1"/>
          </p:cNvSpPr>
          <p:nvPr>
            <p:ph idx="1"/>
          </p:nvPr>
        </p:nvSpPr>
        <p:spPr>
          <a:xfrm>
            <a:off x="1066800" y="2286000"/>
            <a:ext cx="7543800" cy="4114800"/>
          </a:xfrm>
        </p:spPr>
        <p:txBody>
          <a:bodyPr/>
          <a:lstStyle/>
          <a:p>
            <a:pPr indent="-273050" eaLnBrk="1" hangingPunct="1"/>
            <a:r>
              <a:rPr lang="en-US" altLang="en-US" sz="3600" b="1" dirty="0" smtClean="0">
                <a:solidFill>
                  <a:srgbClr val="660066"/>
                </a:solidFill>
                <a:latin typeface="Abadi MT Condensed Extra Bold"/>
              </a:rPr>
              <a:t>RELACIONES: </a:t>
            </a:r>
            <a:r>
              <a:rPr lang="es-ES" sz="3600" b="1" dirty="0" smtClean="0">
                <a:latin typeface="Abadi MT Condensed Extra Bold"/>
              </a:rPr>
              <a:t>Cuando la ira es frecuente o intensa, dañará inevitablemente las relaciones. Se deteriorarán las conexiones con la familia, amigos, vecinos y conocidos. </a:t>
            </a:r>
            <a:endParaRPr lang="en-US" altLang="en-US" sz="3600" dirty="0" smtClean="0">
              <a:latin typeface="Abadi MT Condensed Extra Bold"/>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AngerManagement_PP_05.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14339" name="Title 1"/>
          <p:cNvSpPr>
            <a:spLocks noGrp="1"/>
          </p:cNvSpPr>
          <p:nvPr>
            <p:ph type="title"/>
          </p:nvPr>
        </p:nvSpPr>
        <p:spPr>
          <a:xfrm>
            <a:off x="457200" y="457200"/>
            <a:ext cx="8305800" cy="1295400"/>
          </a:xfrm>
        </p:spPr>
        <p:txBody>
          <a:bodyPr/>
          <a:lstStyle/>
          <a:p>
            <a:pPr eaLnBrk="1" hangingPunct="1"/>
            <a:r>
              <a:rPr lang="en-ZA" altLang="en-US" sz="3600" b="1" dirty="0" smtClean="0">
                <a:solidFill>
                  <a:srgbClr val="FFFFFF"/>
                </a:solidFill>
                <a:latin typeface="Abadi MT Condensed Extra Bold"/>
              </a:rPr>
              <a:t>EL IMPACTO NEGATIVO DE LA </a:t>
            </a:r>
            <a:r>
              <a:rPr lang="en-ZA" altLang="en-US" sz="3600" b="1" dirty="0" smtClean="0">
                <a:solidFill>
                  <a:srgbClr val="FFFF00"/>
                </a:solidFill>
                <a:latin typeface="Abadi MT Condensed Extra Bold"/>
              </a:rPr>
              <a:t>IRA</a:t>
            </a:r>
            <a:r>
              <a:rPr lang="en-ZA" altLang="en-US" sz="3600" b="1" dirty="0" smtClean="0">
                <a:solidFill>
                  <a:srgbClr val="FFFFFF"/>
                </a:solidFill>
                <a:latin typeface="Abadi MT Condensed Extra Bold"/>
              </a:rPr>
              <a:t> EN </a:t>
            </a:r>
            <a:r>
              <a:rPr lang="en-ZA" altLang="en-US" sz="3600" b="1" dirty="0" smtClean="0">
                <a:solidFill>
                  <a:schemeClr val="bg1"/>
                </a:solidFill>
                <a:latin typeface="Abadi MT Condensed Extra Bold"/>
              </a:rPr>
              <a:t>EL</a:t>
            </a:r>
            <a:r>
              <a:rPr lang="en-ZA" altLang="en-US" sz="3600" b="1" dirty="0" smtClean="0">
                <a:solidFill>
                  <a:srgbClr val="FFFF00"/>
                </a:solidFill>
                <a:latin typeface="Abadi MT Condensed Extra Bold"/>
              </a:rPr>
              <a:t> LUGAR DE TRABAJO </a:t>
            </a:r>
            <a:r>
              <a:rPr lang="en-US" altLang="en-US" sz="4000" dirty="0" smtClean="0">
                <a:solidFill>
                  <a:srgbClr val="FFFF00"/>
                </a:solidFill>
              </a:rPr>
              <a:t/>
            </a:r>
            <a:br>
              <a:rPr lang="en-US" altLang="en-US" sz="4000" dirty="0" smtClean="0">
                <a:solidFill>
                  <a:srgbClr val="FFFF00"/>
                </a:solidFill>
              </a:rPr>
            </a:br>
            <a:endParaRPr lang="en-US" altLang="en-US" sz="4000" dirty="0" smtClean="0">
              <a:solidFill>
                <a:srgbClr val="FFFF00"/>
              </a:solidFill>
            </a:endParaRPr>
          </a:p>
        </p:txBody>
      </p:sp>
      <p:sp>
        <p:nvSpPr>
          <p:cNvPr id="14340" name="Content Placeholder 2"/>
          <p:cNvSpPr>
            <a:spLocks noGrp="1"/>
          </p:cNvSpPr>
          <p:nvPr>
            <p:ph idx="1"/>
          </p:nvPr>
        </p:nvSpPr>
        <p:spPr>
          <a:xfrm>
            <a:off x="838200" y="2133600"/>
            <a:ext cx="8001000" cy="4114800"/>
          </a:xfrm>
        </p:spPr>
        <p:txBody>
          <a:bodyPr/>
          <a:lstStyle/>
          <a:p>
            <a:pPr indent="-273050" eaLnBrk="1" hangingPunct="1"/>
            <a:r>
              <a:rPr lang="en-US" altLang="en-US" b="1" dirty="0" smtClean="0">
                <a:solidFill>
                  <a:srgbClr val="660066"/>
                </a:solidFill>
                <a:latin typeface="Abadi MT Condensed Extra Bold"/>
              </a:rPr>
              <a:t>EN EL LUGAR DE TRABAJO: </a:t>
            </a:r>
            <a:r>
              <a:rPr lang="es-ES" b="1" dirty="0" smtClean="0">
                <a:latin typeface="Abadi MT Condensed Extra Bold"/>
              </a:rPr>
              <a:t>Cuando la ira es frecuente e intensa, es muy posible que afecte tu empleo. Puede llevar a dificultades para trabajar en equipo, daña tu reputación y puede concluir con el despido o desempleo. </a:t>
            </a:r>
            <a:endParaRPr lang="en-US" altLang="en-US" dirty="0" smtClean="0">
              <a:latin typeface="Abadi MT Condensed Extra Bold"/>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AngerManagement_PP_05.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15363" name="Title 1"/>
          <p:cNvSpPr>
            <a:spLocks noGrp="1"/>
          </p:cNvSpPr>
          <p:nvPr>
            <p:ph type="title"/>
          </p:nvPr>
        </p:nvSpPr>
        <p:spPr>
          <a:xfrm>
            <a:off x="990600" y="609600"/>
            <a:ext cx="7499350" cy="1143000"/>
          </a:xfrm>
        </p:spPr>
        <p:txBody>
          <a:bodyPr/>
          <a:lstStyle/>
          <a:p>
            <a:pPr eaLnBrk="1" hangingPunct="1"/>
            <a:r>
              <a:rPr lang="en-ZA" altLang="en-US" b="1" dirty="0" smtClean="0">
                <a:solidFill>
                  <a:srgbClr val="FFFFFF"/>
                </a:solidFill>
                <a:latin typeface="Abadi MT Condensed Extra Bold"/>
              </a:rPr>
              <a:t>IRA</a:t>
            </a:r>
            <a:r>
              <a:rPr lang="es-ES_tradnl" altLang="en-US" b="1" dirty="0" smtClean="0">
                <a:solidFill>
                  <a:srgbClr val="FFFFFF"/>
                </a:solidFill>
                <a:latin typeface="Abadi MT Condensed Extra Bold"/>
              </a:rPr>
              <a:t> </a:t>
            </a:r>
            <a:r>
              <a:rPr lang="es-ES_tradnl" altLang="en-US" b="1" i="1" dirty="0" smtClean="0">
                <a:solidFill>
                  <a:srgbClr val="FFFF00"/>
                </a:solidFill>
                <a:latin typeface="Abadi MT Condensed Extra Bold"/>
              </a:rPr>
              <a:t>Y</a:t>
            </a:r>
            <a:r>
              <a:rPr lang="es-ES_tradnl" altLang="en-US" b="1" dirty="0" smtClean="0">
                <a:solidFill>
                  <a:srgbClr val="FFFFFF"/>
                </a:solidFill>
                <a:latin typeface="Abadi MT Condensed Extra Bold"/>
              </a:rPr>
              <a:t> EL CEREBRO # 1</a:t>
            </a:r>
            <a:r>
              <a:rPr lang="en-US" altLang="en-US" dirty="0" smtClean="0">
                <a:solidFill>
                  <a:srgbClr val="FFFFFF"/>
                </a:solidFill>
              </a:rPr>
              <a:t/>
            </a:r>
            <a:br>
              <a:rPr lang="en-US" altLang="en-US" dirty="0" smtClean="0">
                <a:solidFill>
                  <a:srgbClr val="FFFFFF"/>
                </a:solidFill>
              </a:rPr>
            </a:br>
            <a:endParaRPr lang="en-ZA" altLang="en-US" dirty="0" smtClean="0">
              <a:solidFill>
                <a:srgbClr val="FFFFFF"/>
              </a:solidFill>
            </a:endParaRPr>
          </a:p>
        </p:txBody>
      </p:sp>
      <p:sp>
        <p:nvSpPr>
          <p:cNvPr id="20483" name="Content Placeholder 2"/>
          <p:cNvSpPr>
            <a:spLocks noGrp="1"/>
          </p:cNvSpPr>
          <p:nvPr>
            <p:ph idx="1"/>
          </p:nvPr>
        </p:nvSpPr>
        <p:spPr>
          <a:xfrm>
            <a:off x="990600" y="1828800"/>
            <a:ext cx="8305800" cy="4267200"/>
          </a:xfrm>
        </p:spPr>
        <p:txBody>
          <a:bodyPr rtlCol="0">
            <a:noAutofit/>
          </a:bodyPr>
          <a:lstStyle/>
          <a:p>
            <a:pPr marL="0" indent="0" eaLnBrk="1" hangingPunct="1">
              <a:buNone/>
              <a:defRPr/>
            </a:pPr>
            <a:r>
              <a:rPr lang="es-ES" sz="3000" b="1" dirty="0" smtClean="0">
                <a:latin typeface="Abadi MT Condensed Extra Bold"/>
              </a:rPr>
              <a:t>El cerebro tiene tres capas básicas, desde el nivel más bajo, hasta el nivel más alto: </a:t>
            </a:r>
            <a:endParaRPr lang="en-US" sz="3000" dirty="0" smtClean="0">
              <a:latin typeface="Abadi MT Condensed Extra Bold"/>
            </a:endParaRPr>
          </a:p>
          <a:p>
            <a:pPr eaLnBrk="1" hangingPunct="1">
              <a:buFont typeface="Arial" charset="0"/>
              <a:buChar char="•"/>
              <a:defRPr/>
            </a:pPr>
            <a:r>
              <a:rPr lang="en-ZA" sz="3000" b="1" u="sng" dirty="0" smtClean="0">
                <a:solidFill>
                  <a:srgbClr val="660066"/>
                </a:solidFill>
                <a:latin typeface="Abadi MT Condensed Extra Bold"/>
                <a:ea typeface="ＭＳ Ｐゴシック" charset="0"/>
              </a:rPr>
              <a:t>El bulbo raquídeo</a:t>
            </a:r>
            <a:r>
              <a:rPr lang="en-ZA" sz="3000" b="1" dirty="0" smtClean="0">
                <a:latin typeface="Abadi MT Condensed Extra Bold"/>
                <a:ea typeface="ＭＳ Ｐゴシック" charset="0"/>
              </a:rPr>
              <a:t>. </a:t>
            </a:r>
            <a:r>
              <a:rPr lang="es-ES" sz="3000" b="1" dirty="0" smtClean="0">
                <a:latin typeface="Abadi MT Condensed Extra Bold"/>
              </a:rPr>
              <a:t>Controla nuestras funciones fisiológicas.</a:t>
            </a:r>
            <a:endParaRPr lang="en-US" sz="3000" dirty="0">
              <a:latin typeface="Abadi MT Condensed Extra Bold"/>
              <a:ea typeface="ＭＳ Ｐゴシック" charset="0"/>
            </a:endParaRPr>
          </a:p>
          <a:p>
            <a:pPr eaLnBrk="1" hangingPunct="1">
              <a:buFont typeface="Arial" charset="0"/>
              <a:buChar char="•"/>
              <a:defRPr/>
            </a:pPr>
            <a:r>
              <a:rPr lang="en-ZA" sz="3000" b="1" u="sng" dirty="0" smtClean="0">
                <a:solidFill>
                  <a:srgbClr val="660066"/>
                </a:solidFill>
                <a:latin typeface="Abadi MT Condensed Extra Bold"/>
                <a:ea typeface="ＭＳ Ｐゴシック" charset="0"/>
              </a:rPr>
              <a:t>El sistema límbico</a:t>
            </a:r>
            <a:r>
              <a:rPr lang="en-ZA" sz="3000" b="1" dirty="0" smtClean="0">
                <a:latin typeface="Abadi MT Condensed Extra Bold"/>
                <a:ea typeface="ＭＳ Ｐゴシック" charset="0"/>
              </a:rPr>
              <a:t>. Controla nuestras emociones.</a:t>
            </a:r>
            <a:endParaRPr lang="en-US" sz="3000" dirty="0">
              <a:latin typeface="Abadi MT Condensed Extra Bold"/>
              <a:ea typeface="ＭＳ Ｐゴシック" charset="0"/>
            </a:endParaRPr>
          </a:p>
          <a:p>
            <a:pPr eaLnBrk="1" hangingPunct="1">
              <a:buFont typeface="Arial" charset="0"/>
              <a:buChar char="•"/>
              <a:defRPr/>
            </a:pPr>
            <a:r>
              <a:rPr lang="en-ZA" sz="3000" b="1" u="sng" dirty="0" smtClean="0">
                <a:solidFill>
                  <a:srgbClr val="660066"/>
                </a:solidFill>
                <a:latin typeface="Abadi MT Condensed Extra Bold"/>
                <a:ea typeface="ＭＳ Ｐゴシック" charset="0"/>
              </a:rPr>
              <a:t>La isocórtex</a:t>
            </a:r>
            <a:r>
              <a:rPr lang="en-ZA" sz="3000" b="1" dirty="0">
                <a:solidFill>
                  <a:srgbClr val="660066"/>
                </a:solidFill>
                <a:latin typeface="Abadi MT Condensed Extra Bold"/>
                <a:ea typeface="ＭＳ Ｐゴシック" charset="0"/>
              </a:rPr>
              <a:t>. </a:t>
            </a:r>
            <a:r>
              <a:rPr lang="es-ES" sz="3000" b="1" dirty="0" smtClean="0">
                <a:latin typeface="Abadi MT Condensed Extra Bold"/>
              </a:rPr>
              <a:t>Gobierna las funciones intelectuales más elevadas.</a:t>
            </a:r>
            <a:endParaRPr lang="en-US" sz="3000" dirty="0">
              <a:latin typeface="Abadi MT Condensed Extra Bold"/>
              <a:ea typeface="ＭＳ Ｐゴシック" charset="0"/>
            </a:endParaRPr>
          </a:p>
          <a:p>
            <a:pPr marL="82550" indent="0" eaLnBrk="1" fontAlgn="auto" hangingPunct="1">
              <a:spcAft>
                <a:spcPts val="0"/>
              </a:spcAft>
              <a:buFont typeface="Wingdings 2" pitchFamily="18" charset="2"/>
              <a:buNone/>
              <a:defRPr/>
            </a:pPr>
            <a:endParaRPr lang="en-ZA" altLang="en-US" sz="3000" dirty="0" smtClean="0">
              <a:latin typeface="Abadi MT Condensed Extra Bold"/>
              <a:ea typeface="+mn-ea"/>
              <a:cs typeface="+mn-cs"/>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AngerManagement_PP_05.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16387" name="Title 1"/>
          <p:cNvSpPr>
            <a:spLocks noGrp="1"/>
          </p:cNvSpPr>
          <p:nvPr>
            <p:ph type="title"/>
          </p:nvPr>
        </p:nvSpPr>
        <p:spPr>
          <a:xfrm>
            <a:off x="1066800" y="533400"/>
            <a:ext cx="7499350" cy="1143000"/>
          </a:xfrm>
        </p:spPr>
        <p:txBody>
          <a:bodyPr/>
          <a:lstStyle/>
          <a:p>
            <a:pPr eaLnBrk="1" hangingPunct="1"/>
            <a:r>
              <a:rPr lang="en-ZA" altLang="en-US" b="1" dirty="0" smtClean="0">
                <a:solidFill>
                  <a:srgbClr val="FFFFFF"/>
                </a:solidFill>
                <a:latin typeface="Abadi MT Condensed Extra Bold"/>
              </a:rPr>
              <a:t>IRA</a:t>
            </a:r>
            <a:r>
              <a:rPr lang="es-ES_tradnl" altLang="en-US" b="1" dirty="0" smtClean="0">
                <a:solidFill>
                  <a:srgbClr val="FFFFFF"/>
                </a:solidFill>
                <a:latin typeface="Abadi MT Condensed Extra Bold"/>
              </a:rPr>
              <a:t> </a:t>
            </a:r>
            <a:r>
              <a:rPr lang="es-ES_tradnl" altLang="en-US" b="1" i="1" dirty="0" smtClean="0">
                <a:solidFill>
                  <a:srgbClr val="FFFF00"/>
                </a:solidFill>
                <a:latin typeface="Abadi MT Condensed Extra Bold"/>
              </a:rPr>
              <a:t>Y</a:t>
            </a:r>
            <a:r>
              <a:rPr lang="es-ES_tradnl" altLang="en-US" b="1" dirty="0" smtClean="0">
                <a:solidFill>
                  <a:srgbClr val="FFFFFF"/>
                </a:solidFill>
                <a:latin typeface="Abadi MT Condensed Extra Bold"/>
              </a:rPr>
              <a:t> EL CEREBRO # 2</a:t>
            </a:r>
            <a:r>
              <a:rPr lang="en-US" altLang="en-US" dirty="0" smtClean="0">
                <a:solidFill>
                  <a:srgbClr val="FFFFFF"/>
                </a:solidFill>
              </a:rPr>
              <a:t/>
            </a:r>
            <a:br>
              <a:rPr lang="en-US" altLang="en-US" dirty="0" smtClean="0">
                <a:solidFill>
                  <a:srgbClr val="FFFFFF"/>
                </a:solidFill>
              </a:rPr>
            </a:br>
            <a:endParaRPr lang="en-ZA" altLang="en-US" dirty="0" smtClean="0">
              <a:solidFill>
                <a:srgbClr val="FFFFFF"/>
              </a:solidFill>
            </a:endParaRPr>
          </a:p>
        </p:txBody>
      </p:sp>
      <p:sp>
        <p:nvSpPr>
          <p:cNvPr id="16388" name="Content Placeholder 2"/>
          <p:cNvSpPr>
            <a:spLocks noGrp="1"/>
          </p:cNvSpPr>
          <p:nvPr>
            <p:ph idx="1"/>
          </p:nvPr>
        </p:nvSpPr>
        <p:spPr>
          <a:xfrm>
            <a:off x="990600" y="1981200"/>
            <a:ext cx="8001000" cy="4267200"/>
          </a:xfrm>
        </p:spPr>
        <p:txBody>
          <a:bodyPr/>
          <a:lstStyle/>
          <a:p>
            <a:pPr lvl="0" eaLnBrk="1" hangingPunct="1"/>
            <a:r>
              <a:rPr lang="en-ZA" altLang="en-US" b="1" dirty="0" smtClean="0">
                <a:solidFill>
                  <a:srgbClr val="660066"/>
                </a:solidFill>
                <a:latin typeface="Abadi MT Condensed Extra Bold"/>
              </a:rPr>
              <a:t>LA CORTEZA PREFRONTAL </a:t>
            </a:r>
            <a:r>
              <a:rPr lang="es-ES" b="1" dirty="0" smtClean="0">
                <a:latin typeface="Abadi MT Condensed Extra Bold"/>
              </a:rPr>
              <a:t>es capaz de manejar nuestras emociones e impulsos. Es capaz de controlar las  manifestaciones externas de ira. En resumen, aquí es donde se libra la batalla por el alma. La elección entre el bien y el mal ocurre ahí.   </a:t>
            </a:r>
            <a:endParaRPr lang="en-US" dirty="0" smtClean="0">
              <a:latin typeface="Abadi MT Condensed Extra Bold"/>
            </a:endParaRPr>
          </a:p>
          <a:p>
            <a:pPr eaLnBrk="1" hangingPunct="1"/>
            <a:endParaRPr lang="en-US" altLang="en-US" dirty="0" smtClean="0"/>
          </a:p>
          <a:p>
            <a:pPr eaLnBrk="1" hangingPunct="1">
              <a:buFont typeface="Arial" pitchFamily="34" charset="0"/>
              <a:buNone/>
            </a:pPr>
            <a:r>
              <a:rPr lang="en-US" altLang="en-US" dirty="0" smtClean="0"/>
              <a:t> </a:t>
            </a:r>
          </a:p>
          <a:p>
            <a:pPr eaLnBrk="1" hangingPunct="1">
              <a:buFont typeface="Wingdings 2" pitchFamily="18" charset="2"/>
              <a:buNone/>
            </a:pPr>
            <a:endParaRPr lang="en-ZA" altLang="en-US" b="1" dirty="0" smtClean="0"/>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descr="AngerManagement_PP_01.jpg"/>
          <p:cNvPicPr>
            <a:picLocks noChangeAspect="1"/>
          </p:cNvPicPr>
          <p:nvPr/>
        </p:nvPicPr>
        <p:blipFill>
          <a:blip r:embed="rId4" cstate="print"/>
          <a:srcRect/>
          <a:stretch>
            <a:fillRect/>
          </a:stretch>
        </p:blipFill>
        <p:spPr bwMode="auto">
          <a:xfrm>
            <a:off x="0" y="0"/>
            <a:ext cx="9144000" cy="7038975"/>
          </a:xfrm>
          <a:prstGeom prst="rect">
            <a:avLst/>
          </a:prstGeom>
          <a:noFill/>
          <a:ln w="9525">
            <a:noFill/>
            <a:miter lim="800000"/>
            <a:headEnd/>
            <a:tailEnd/>
          </a:ln>
        </p:spPr>
      </p:pic>
      <p:sp>
        <p:nvSpPr>
          <p:cNvPr id="17411" name="Title 1"/>
          <p:cNvSpPr>
            <a:spLocks noGrp="1"/>
          </p:cNvSpPr>
          <p:nvPr>
            <p:ph type="title"/>
          </p:nvPr>
        </p:nvSpPr>
        <p:spPr>
          <a:xfrm>
            <a:off x="0" y="685800"/>
            <a:ext cx="7848600" cy="1066800"/>
          </a:xfrm>
        </p:spPr>
        <p:txBody>
          <a:bodyPr/>
          <a:lstStyle/>
          <a:p>
            <a:pPr eaLnBrk="1" hangingPunct="1"/>
            <a:r>
              <a:rPr lang="es-ES_tradnl" altLang="en-US" b="1" dirty="0" smtClean="0">
                <a:solidFill>
                  <a:srgbClr val="FFFFFF"/>
                </a:solidFill>
                <a:latin typeface="Abadi MT Condensed Extra Bold"/>
              </a:rPr>
              <a:t>CONTROL DE LA </a:t>
            </a:r>
            <a:r>
              <a:rPr lang="en-ZA" altLang="en-US" b="1" dirty="0" smtClean="0">
                <a:solidFill>
                  <a:srgbClr val="FFFF00"/>
                </a:solidFill>
                <a:latin typeface="Abadi MT Condensed Extra Bold"/>
              </a:rPr>
              <a:t>IRA</a:t>
            </a:r>
            <a:endParaRPr lang="en-ZA" altLang="en-US" b="1" dirty="0" smtClean="0">
              <a:solidFill>
                <a:srgbClr val="FFFFFF"/>
              </a:solidFill>
              <a:latin typeface="Abadi MT Condensed Extra Bold"/>
            </a:endParaRPr>
          </a:p>
        </p:txBody>
      </p:sp>
      <p:sp>
        <p:nvSpPr>
          <p:cNvPr id="29698" name="Content Placeholder 2"/>
          <p:cNvSpPr>
            <a:spLocks noGrp="1"/>
          </p:cNvSpPr>
          <p:nvPr>
            <p:ph idx="1"/>
          </p:nvPr>
        </p:nvSpPr>
        <p:spPr>
          <a:xfrm>
            <a:off x="533400" y="2057400"/>
            <a:ext cx="8077200" cy="4267200"/>
          </a:xfrm>
        </p:spPr>
        <p:txBody>
          <a:bodyPr/>
          <a:lstStyle/>
          <a:p>
            <a:r>
              <a:rPr lang="es-ES" sz="2600" b="1" dirty="0" smtClean="0">
                <a:latin typeface="Arial" pitchFamily="34" charset="0"/>
                <a:cs typeface="Arial" pitchFamily="34" charset="0"/>
              </a:rPr>
              <a:t>El papel a desempeñar de la corteza prefrontal significa </a:t>
            </a:r>
            <a:r>
              <a:rPr lang="es-ES" sz="2600" b="1" u="sng" dirty="0" smtClean="0">
                <a:latin typeface="Arial" pitchFamily="34" charset="0"/>
                <a:cs typeface="Arial" pitchFamily="34" charset="0"/>
              </a:rPr>
              <a:t>buenas nuevas</a:t>
            </a:r>
            <a:r>
              <a:rPr lang="es-ES" sz="2600" b="1" dirty="0" smtClean="0">
                <a:latin typeface="Arial" pitchFamily="34" charset="0"/>
                <a:cs typeface="Arial" pitchFamily="34" charset="0"/>
              </a:rPr>
              <a:t>:  </a:t>
            </a:r>
            <a:r>
              <a:rPr lang="es-ES" sz="2600" b="1" dirty="0" smtClean="0">
                <a:solidFill>
                  <a:srgbClr val="660066"/>
                </a:solidFill>
                <a:latin typeface="Arial" pitchFamily="34" charset="0"/>
                <a:cs typeface="Arial" pitchFamily="34" charset="0"/>
              </a:rPr>
              <a:t>Podemos controlar nuestro mal genio. </a:t>
            </a:r>
          </a:p>
          <a:p>
            <a:pPr>
              <a:buNone/>
            </a:pPr>
            <a:r>
              <a:rPr lang="es-ES" sz="2600" b="1" dirty="0" smtClean="0">
                <a:solidFill>
                  <a:srgbClr val="660066"/>
                </a:solidFill>
                <a:latin typeface="Arial" pitchFamily="34" charset="0"/>
                <a:cs typeface="Arial" pitchFamily="34" charset="0"/>
              </a:rPr>
              <a:t> </a:t>
            </a:r>
            <a:endParaRPr lang="en-US" sz="2600" dirty="0" smtClean="0">
              <a:solidFill>
                <a:srgbClr val="660066"/>
              </a:solidFill>
              <a:latin typeface="Arial" pitchFamily="34" charset="0"/>
              <a:cs typeface="Arial" pitchFamily="34" charset="0"/>
            </a:endParaRPr>
          </a:p>
          <a:p>
            <a:r>
              <a:rPr lang="es-ES" sz="2600" b="1" dirty="0" smtClean="0">
                <a:latin typeface="Arial" pitchFamily="34" charset="0"/>
                <a:cs typeface="Arial" pitchFamily="34" charset="0"/>
              </a:rPr>
              <a:t>Pero, ¿qué sucede cuando alguien pareciera incapaz de controlar su temperamento?  </a:t>
            </a:r>
          </a:p>
          <a:p>
            <a:pPr lvl="1">
              <a:buNone/>
            </a:pPr>
            <a:r>
              <a:rPr lang="es-ES" sz="2200" b="1" dirty="0" smtClean="0">
                <a:latin typeface="Arial" pitchFamily="34" charset="0"/>
                <a:cs typeface="Arial" pitchFamily="34" charset="0"/>
              </a:rPr>
              <a:t>    </a:t>
            </a:r>
            <a:r>
              <a:rPr lang="es-ES" sz="2200" dirty="0" smtClean="0">
                <a:latin typeface="Arial" pitchFamily="34" charset="0"/>
                <a:cs typeface="Arial" pitchFamily="34" charset="0"/>
              </a:rPr>
              <a:t>La persona necesita estar dispuesta a aprender estrategias para controlar su ira. </a:t>
            </a:r>
            <a:endParaRPr lang="en-US" sz="2200" dirty="0" smtClean="0">
              <a:latin typeface="Arial" pitchFamily="34" charset="0"/>
              <a:cs typeface="Arial" pitchFamily="34" charset="0"/>
            </a:endParaRPr>
          </a:p>
          <a:p>
            <a:pPr lvl="1">
              <a:buNone/>
            </a:pPr>
            <a:r>
              <a:rPr lang="en-US" sz="2200" b="1" dirty="0" smtClean="0">
                <a:latin typeface="Arial" pitchFamily="34" charset="0"/>
                <a:cs typeface="Arial" pitchFamily="34" charset="0"/>
              </a:rPr>
              <a:t>	</a:t>
            </a:r>
            <a:r>
              <a:rPr lang="es-ES" sz="2000" dirty="0" smtClean="0">
                <a:latin typeface="Arial" pitchFamily="34" charset="0"/>
                <a:cs typeface="Arial" pitchFamily="34" charset="0"/>
              </a:rPr>
              <a:t>La persona recibirá ayuda al someterse al poder del Espíritu Santo</a:t>
            </a:r>
            <a:r>
              <a:rPr lang="es-ES" dirty="0" smtClean="0">
                <a:latin typeface="Arial" pitchFamily="34" charset="0"/>
                <a:cs typeface="Arial" pitchFamily="34" charset="0"/>
              </a:rPr>
              <a:t>. </a:t>
            </a:r>
            <a:endParaRPr lang="en-US" dirty="0" smtClean="0">
              <a:latin typeface="Arial" pitchFamily="34" charset="0"/>
              <a:cs typeface="Arial" pitchFamily="34" charset="0"/>
            </a:endParaRPr>
          </a:p>
          <a:p>
            <a:pPr eaLnBrk="1" hangingPunct="1">
              <a:buFont typeface="Arial" charset="0"/>
              <a:buChar char="•"/>
              <a:defRPr/>
            </a:pPr>
            <a:endParaRPr lang="en-ZA" sz="2400" b="1" dirty="0">
              <a:latin typeface="Gill Sans MT" charset="0"/>
              <a:ea typeface="ＭＳ Ｐゴシック"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AngerManagement_PP_01.jpg"/>
          <p:cNvPicPr>
            <a:picLocks noChangeAspect="1"/>
          </p:cNvPicPr>
          <p:nvPr/>
        </p:nvPicPr>
        <p:blipFill>
          <a:blip r:embed="rId4" cstate="print"/>
          <a:srcRect/>
          <a:stretch>
            <a:fillRect/>
          </a:stretch>
        </p:blipFill>
        <p:spPr bwMode="auto">
          <a:xfrm>
            <a:off x="0" y="-180975"/>
            <a:ext cx="9144000" cy="7038975"/>
          </a:xfrm>
          <a:prstGeom prst="rect">
            <a:avLst/>
          </a:prstGeom>
          <a:noFill/>
          <a:ln w="9525">
            <a:noFill/>
            <a:miter lim="800000"/>
            <a:headEnd/>
            <a:tailEnd/>
          </a:ln>
        </p:spPr>
      </p:pic>
      <p:sp>
        <p:nvSpPr>
          <p:cNvPr id="18435" name="Title 1"/>
          <p:cNvSpPr>
            <a:spLocks noGrp="1"/>
          </p:cNvSpPr>
          <p:nvPr>
            <p:ph type="title"/>
          </p:nvPr>
        </p:nvSpPr>
        <p:spPr>
          <a:xfrm>
            <a:off x="609600" y="304800"/>
            <a:ext cx="5715000" cy="1143000"/>
          </a:xfrm>
        </p:spPr>
        <p:txBody>
          <a:bodyPr/>
          <a:lstStyle/>
          <a:p>
            <a:pPr algn="l" eaLnBrk="1" hangingPunct="1"/>
            <a:r>
              <a:rPr lang="es-ES_tradnl" altLang="en-US" b="1" dirty="0" smtClean="0">
                <a:solidFill>
                  <a:srgbClr val="FFFFFF"/>
                </a:solidFill>
              </a:rPr>
              <a:t>CONTROL DE LA </a:t>
            </a:r>
            <a:r>
              <a:rPr lang="en-ZA" altLang="en-US" b="1" dirty="0" smtClean="0">
                <a:solidFill>
                  <a:srgbClr val="FFFF00"/>
                </a:solidFill>
              </a:rPr>
              <a:t>IRA</a:t>
            </a:r>
            <a:endParaRPr lang="en-ZA" altLang="en-US" b="1" dirty="0" smtClean="0">
              <a:solidFill>
                <a:srgbClr val="FFFFFF"/>
              </a:solidFill>
            </a:endParaRPr>
          </a:p>
        </p:txBody>
      </p:sp>
      <p:sp>
        <p:nvSpPr>
          <p:cNvPr id="18436" name="Content Placeholder 2"/>
          <p:cNvSpPr>
            <a:spLocks noGrp="1"/>
          </p:cNvSpPr>
          <p:nvPr>
            <p:ph idx="1"/>
          </p:nvPr>
        </p:nvSpPr>
        <p:spPr>
          <a:xfrm>
            <a:off x="304800" y="1828800"/>
            <a:ext cx="8534400" cy="4953000"/>
          </a:xfrm>
        </p:spPr>
        <p:txBody>
          <a:bodyPr/>
          <a:lstStyle/>
          <a:p>
            <a:pPr>
              <a:buNone/>
            </a:pPr>
            <a:r>
              <a:rPr lang="es-ES" b="1" dirty="0" smtClean="0"/>
              <a:t>Hay dos componentes necesarios en el manejo de la ira:  </a:t>
            </a:r>
            <a:endParaRPr lang="en-US" dirty="0" smtClean="0"/>
          </a:p>
          <a:p>
            <a:pPr lvl="0"/>
            <a:r>
              <a:rPr lang="es-ES" b="1" dirty="0" smtClean="0">
                <a:solidFill>
                  <a:srgbClr val="660066"/>
                </a:solidFill>
              </a:rPr>
              <a:t>La intervención de Dios.  </a:t>
            </a:r>
            <a:r>
              <a:rPr lang="es-ES" b="1" dirty="0" smtClean="0"/>
              <a:t>“Sin mí, nada podéis hacer” (Juan 15: 5).  </a:t>
            </a:r>
            <a:endParaRPr lang="en-US" dirty="0" smtClean="0"/>
          </a:p>
          <a:p>
            <a:pPr lvl="0"/>
            <a:r>
              <a:rPr lang="es-ES" b="1" dirty="0" smtClean="0">
                <a:solidFill>
                  <a:srgbClr val="660066"/>
                </a:solidFill>
              </a:rPr>
              <a:t>Nuestros sinceros esfuerzos.  </a:t>
            </a:r>
            <a:r>
              <a:rPr lang="es-ES" b="1" dirty="0" smtClean="0"/>
              <a:t>“Dejad también vosotros … ira“ (Col. 3:8).  </a:t>
            </a:r>
            <a:endParaRPr lang="en-US" dirty="0" smtClean="0"/>
          </a:p>
          <a:p>
            <a:pPr marL="0" lvl="2" indent="0" eaLnBrk="1" hangingPunct="1">
              <a:buNone/>
            </a:pPr>
            <a:r>
              <a:rPr lang="es-ES" sz="2200" b="1" dirty="0" smtClean="0"/>
              <a:t>Nuestro esfuerzo  individual significa aceptar nuestra responsabilidad personal y estar dispuestos a hacer algo acerca de nuestra ira. Podemos aprender técnicas y estrategias  prácticas que nos pueden ayudar a controlar nuestro enojo.</a:t>
            </a:r>
            <a:endParaRPr lang="en-US" sz="2200" dirty="0" smtClean="0"/>
          </a:p>
          <a:p>
            <a:pPr marL="0" indent="0" eaLnBrk="1" hangingPunct="1">
              <a:buFont typeface="Arial" pitchFamily="34" charset="0"/>
              <a:buNone/>
            </a:pPr>
            <a:endParaRPr lang="en-ZA" altLang="en-US" b="1" dirty="0" smtClean="0"/>
          </a:p>
          <a:p>
            <a:pPr marL="0" indent="0" eaLnBrk="1" hangingPunct="1">
              <a:buFont typeface="Wingdings 2" pitchFamily="18" charset="2"/>
              <a:buNone/>
            </a:pPr>
            <a:endParaRPr lang="en-ZA" altLang="en-US" sz="2400" b="1" dirty="0" smtClean="0">
              <a:latin typeface="Gill Sans MT" pitchFamily="34"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5" descr="AngerManagement_PP_01.jpg"/>
          <p:cNvPicPr>
            <a:picLocks noChangeAspect="1"/>
          </p:cNvPicPr>
          <p:nvPr/>
        </p:nvPicPr>
        <p:blipFill>
          <a:blip r:embed="rId4" cstate="print"/>
          <a:srcRect/>
          <a:stretch>
            <a:fillRect/>
          </a:stretch>
        </p:blipFill>
        <p:spPr bwMode="auto">
          <a:xfrm>
            <a:off x="0" y="-180975"/>
            <a:ext cx="9144000" cy="7877175"/>
          </a:xfrm>
          <a:prstGeom prst="rect">
            <a:avLst/>
          </a:prstGeom>
          <a:noFill/>
          <a:ln w="9525">
            <a:noFill/>
            <a:miter lim="800000"/>
            <a:headEnd/>
            <a:tailEnd/>
          </a:ln>
        </p:spPr>
      </p:pic>
      <p:sp>
        <p:nvSpPr>
          <p:cNvPr id="19459" name="Content Placeholder 2"/>
          <p:cNvSpPr>
            <a:spLocks noGrp="1"/>
          </p:cNvSpPr>
          <p:nvPr>
            <p:ph idx="1"/>
          </p:nvPr>
        </p:nvSpPr>
        <p:spPr>
          <a:xfrm>
            <a:off x="76200" y="1752600"/>
            <a:ext cx="8839200" cy="5943600"/>
          </a:xfrm>
        </p:spPr>
        <p:txBody>
          <a:bodyPr/>
          <a:lstStyle/>
          <a:p>
            <a:pPr algn="ctr">
              <a:buNone/>
            </a:pPr>
            <a:r>
              <a:rPr lang="es-ES" sz="2800" dirty="0" smtClean="0">
                <a:solidFill>
                  <a:srgbClr val="660066"/>
                </a:solidFill>
              </a:rPr>
              <a:t>   </a:t>
            </a:r>
            <a:endParaRPr lang="en-US" sz="2800" dirty="0" smtClean="0">
              <a:solidFill>
                <a:srgbClr val="660066"/>
              </a:solidFill>
            </a:endParaRPr>
          </a:p>
          <a:p>
            <a:pPr algn="ctr">
              <a:buNone/>
            </a:pPr>
            <a:r>
              <a:rPr lang="es-ES" sz="2000" b="1" dirty="0" smtClean="0"/>
              <a:t>“Suplicad a vuestro Padre celestial que os guarde de ceder a la tentación de hablar el uno al otro de una manera dura y voluntariosa. Cada uno de vosotros tiene un carácter imperfecto. Por el hecho de que no os mantuvisteis bajo la dirección de Dios, la conducta del uno hacia el otro resultó imprudente. </a:t>
            </a:r>
            <a:endParaRPr lang="en-US" sz="2000" b="1" dirty="0" smtClean="0"/>
          </a:p>
          <a:p>
            <a:pPr algn="ctr">
              <a:buNone/>
            </a:pPr>
            <a:r>
              <a:rPr lang="es-ES" sz="2000" b="1" dirty="0" smtClean="0"/>
              <a:t>“Os ruego que os pongáis bajo la dirección de Dios. Cuando estéis tentados a hablar con provocación, no digáis una sola palabra. Seréis tentados al respecto porque nunca habéis vencido este rasgo censurable del carácter. Pero todo mal hábito debe ser vencido. Entregaos completamente a Dios. Caed sobre la Roca, Cristo Jesús, y sed quebrantados. Como esposos, disciplinaos a vosotros mismos. Acudid a Cristo en busca de ayuda. Él os concederá gustosamente su simpatía divina, su libre gracia. </a:t>
            </a:r>
            <a:endParaRPr lang="en-US" sz="2000" b="1" dirty="0" smtClean="0"/>
          </a:p>
          <a:p>
            <a:pPr algn="ctr">
              <a:buNone/>
            </a:pPr>
            <a:r>
              <a:rPr lang="es-MX" sz="2000" b="1" dirty="0" smtClean="0"/>
              <a:t>(</a:t>
            </a:r>
            <a:r>
              <a:rPr lang="es-MX" sz="2000" b="1" i="1" dirty="0" smtClean="0"/>
              <a:t>El hogar adventista</a:t>
            </a:r>
            <a:r>
              <a:rPr lang="es-MX" sz="2000" b="1" dirty="0" smtClean="0"/>
              <a:t>, pp. 311, 312) </a:t>
            </a:r>
            <a:endParaRPr lang="en-US" sz="2000" b="1" dirty="0" smtClean="0"/>
          </a:p>
          <a:p>
            <a:pPr algn="ctr" eaLnBrk="1" hangingPunct="1">
              <a:buFont typeface="Wingdings 2" pitchFamily="18" charset="2"/>
              <a:buNone/>
            </a:pPr>
            <a:endParaRPr lang="en-ZA" altLang="en-US" sz="2800" b="1" dirty="0" smtClean="0">
              <a:latin typeface="Gill Sans MT" pitchFamily="34"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AngerManagement_PP_05.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2" name="Title 1"/>
          <p:cNvSpPr>
            <a:spLocks noGrp="1"/>
          </p:cNvSpPr>
          <p:nvPr>
            <p:ph type="title"/>
          </p:nvPr>
        </p:nvSpPr>
        <p:spPr>
          <a:xfrm>
            <a:off x="-304800" y="457200"/>
            <a:ext cx="9937750" cy="1143000"/>
          </a:xfrm>
        </p:spPr>
        <p:txBody>
          <a:bodyPr>
            <a:normAutofit/>
          </a:bodyPr>
          <a:lstStyle/>
          <a:p>
            <a:pPr eaLnBrk="1" hangingPunct="1">
              <a:defRPr/>
            </a:pPr>
            <a:r>
              <a:rPr lang="en-ZA" altLang="en-US" sz="4000" b="1" dirty="0" smtClean="0">
                <a:solidFill>
                  <a:srgbClr val="FFFF00"/>
                </a:solidFill>
                <a:effectLst>
                  <a:outerShdw blurRad="38100" dist="38100" dir="2700000" algn="tl">
                    <a:srgbClr val="C0C0C0"/>
                  </a:outerShdw>
                </a:effectLst>
                <a:latin typeface="Abadi MT Condensed Extra Bold"/>
              </a:rPr>
              <a:t>IRA</a:t>
            </a:r>
            <a:r>
              <a:rPr lang="es-ES_tradnl" altLang="en-US" sz="4000" b="1" dirty="0" smtClean="0">
                <a:solidFill>
                  <a:srgbClr val="FFFFFF"/>
                </a:solidFill>
                <a:effectLst>
                  <a:outerShdw blurRad="38100" dist="38100" dir="2700000" algn="tl">
                    <a:srgbClr val="C0C0C0"/>
                  </a:outerShdw>
                </a:effectLst>
                <a:latin typeface="Abadi MT Condensed Extra Bold"/>
              </a:rPr>
              <a:t> EN NUESTRAS </a:t>
            </a:r>
            <a:r>
              <a:rPr lang="en-ZA" altLang="en-US" sz="4000" b="1" dirty="0" smtClean="0">
                <a:solidFill>
                  <a:srgbClr val="FFFFFF"/>
                </a:solidFill>
                <a:effectLst>
                  <a:outerShdw blurRad="38100" dist="38100" dir="2700000" algn="tl">
                    <a:srgbClr val="C0C0C0"/>
                  </a:outerShdw>
                </a:effectLst>
                <a:latin typeface="Abadi MT Condensed Extra Bold"/>
              </a:rPr>
              <a:t>RELACIONES</a:t>
            </a:r>
          </a:p>
        </p:txBody>
      </p:sp>
      <p:sp>
        <p:nvSpPr>
          <p:cNvPr id="20484" name="Content Placeholder 2"/>
          <p:cNvSpPr>
            <a:spLocks noGrp="1"/>
          </p:cNvSpPr>
          <p:nvPr>
            <p:ph idx="1"/>
          </p:nvPr>
        </p:nvSpPr>
        <p:spPr>
          <a:xfrm>
            <a:off x="1143000" y="2209800"/>
            <a:ext cx="7467600" cy="3733800"/>
          </a:xfrm>
        </p:spPr>
        <p:txBody>
          <a:bodyPr/>
          <a:lstStyle/>
          <a:p>
            <a:pPr lvl="0"/>
            <a:r>
              <a:rPr lang="en-ZA" altLang="en-US" b="1" dirty="0" smtClean="0">
                <a:solidFill>
                  <a:srgbClr val="660066"/>
                </a:solidFill>
                <a:latin typeface="Abadi MT Condensed Extra Bold"/>
              </a:rPr>
              <a:t>Concepto antiguo:</a:t>
            </a:r>
            <a:r>
              <a:rPr lang="es-MX" b="1" dirty="0" smtClean="0">
                <a:latin typeface="Abadi MT Condensed Extra Bold"/>
              </a:rPr>
              <a:t> Debemos </a:t>
            </a:r>
            <a:r>
              <a:rPr lang="es-MX" b="1" i="1" dirty="0" smtClean="0">
                <a:latin typeface="Abadi MT Condensed Extra Bold"/>
              </a:rPr>
              <a:t>dejar que salga la </a:t>
            </a:r>
            <a:r>
              <a:rPr lang="es-MX" b="1" dirty="0" smtClean="0">
                <a:latin typeface="Abadi MT Condensed Extra Bold"/>
              </a:rPr>
              <a:t>ira, de otra manera podemos sufrir de hipertensión. </a:t>
            </a:r>
            <a:endParaRPr lang="en-US" dirty="0" smtClean="0">
              <a:latin typeface="Abadi MT Condensed Extra Bold"/>
            </a:endParaRPr>
          </a:p>
          <a:p>
            <a:pPr lvl="0"/>
            <a:r>
              <a:rPr lang="es-ES" b="1" dirty="0" smtClean="0">
                <a:solidFill>
                  <a:srgbClr val="660066"/>
                </a:solidFill>
                <a:latin typeface="Abadi MT Condensed Extra Bold"/>
              </a:rPr>
              <a:t>Concepto actual: </a:t>
            </a:r>
            <a:r>
              <a:rPr lang="es-ES" b="1" dirty="0" smtClean="0">
                <a:latin typeface="Abadi MT Condensed Extra Bold"/>
              </a:rPr>
              <a:t>Cuando </a:t>
            </a:r>
            <a:r>
              <a:rPr lang="es-ES" b="1" i="1" dirty="0" smtClean="0">
                <a:latin typeface="Abadi MT Condensed Extra Bold"/>
              </a:rPr>
              <a:t>dejamos escapar la ira</a:t>
            </a:r>
            <a:r>
              <a:rPr lang="es-ES" b="1" dirty="0" smtClean="0">
                <a:latin typeface="Abadi MT Condensed Extra Bold"/>
              </a:rPr>
              <a:t>, corremos el riesgo de hipertensión, y nuestra relación puede sufrir permanentemente.</a:t>
            </a:r>
            <a:endParaRPr lang="en-US" dirty="0" smtClean="0">
              <a:latin typeface="Abadi MT Condensed Extra Bold"/>
            </a:endParaRPr>
          </a:p>
          <a:p>
            <a:pPr eaLnBrk="1" hangingPunct="1"/>
            <a:endParaRPr lang="en-US" altLang="en-US" dirty="0" smtClean="0"/>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57200"/>
            <a:ext cx="6858000" cy="609600"/>
          </a:xfrm>
        </p:spPr>
        <p:txBody>
          <a:bodyPr>
            <a:noAutofit/>
          </a:bodyPr>
          <a:lstStyle/>
          <a:p>
            <a:pPr eaLnBrk="1" hangingPunct="1">
              <a:defRPr/>
            </a:pPr>
            <a:r>
              <a:rPr lang="en-ZA" altLang="en-US" dirty="0" smtClean="0">
                <a:effectLst>
                  <a:outerShdw blurRad="38100" dist="38100" dir="2700000" algn="tl">
                    <a:srgbClr val="C0C0C0"/>
                  </a:outerShdw>
                </a:effectLst>
                <a:latin typeface="Abadi MT Condensed Extra Bold" charset="0"/>
              </a:rPr>
              <a:t>EL CIRCULO DE LA IRA</a:t>
            </a:r>
          </a:p>
        </p:txBody>
      </p:sp>
      <p:sp>
        <p:nvSpPr>
          <p:cNvPr id="6" name="Oval 5"/>
          <p:cNvSpPr/>
          <p:nvPr/>
        </p:nvSpPr>
        <p:spPr>
          <a:xfrm>
            <a:off x="2819400" y="1295400"/>
            <a:ext cx="25146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ZA" dirty="0" smtClean="0"/>
              <a:t>Situación:</a:t>
            </a:r>
          </a:p>
          <a:p>
            <a:pPr algn="ctr">
              <a:defRPr/>
            </a:pPr>
            <a:r>
              <a:rPr lang="en-ZA" dirty="0" smtClean="0"/>
              <a:t> </a:t>
            </a:r>
            <a:r>
              <a:rPr lang="en-ZA" sz="1200" dirty="0" smtClean="0"/>
              <a:t>Otro conductor te cierra el paso en medio del tránsito</a:t>
            </a:r>
            <a:endParaRPr lang="en-ZA" sz="1200" dirty="0"/>
          </a:p>
        </p:txBody>
      </p:sp>
      <p:sp>
        <p:nvSpPr>
          <p:cNvPr id="7" name="Oval 6"/>
          <p:cNvSpPr/>
          <p:nvPr/>
        </p:nvSpPr>
        <p:spPr>
          <a:xfrm>
            <a:off x="5791201" y="2133600"/>
            <a:ext cx="27432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ZA" dirty="0" smtClean="0"/>
              <a:t>Pensamiento: </a:t>
            </a:r>
            <a:r>
              <a:rPr lang="es-ES" sz="1200" b="1" dirty="0" smtClean="0"/>
              <a:t>¡</a:t>
            </a:r>
            <a:r>
              <a:rPr lang="en-ZA" sz="1200" dirty="0" smtClean="0"/>
              <a:t>Idiota!</a:t>
            </a:r>
            <a:endParaRPr lang="en-ZA" sz="1200" dirty="0"/>
          </a:p>
        </p:txBody>
      </p:sp>
      <p:sp>
        <p:nvSpPr>
          <p:cNvPr id="8" name="Oval 7"/>
          <p:cNvSpPr/>
          <p:nvPr/>
        </p:nvSpPr>
        <p:spPr>
          <a:xfrm>
            <a:off x="5791200" y="4267200"/>
            <a:ext cx="2763837"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ZA" dirty="0" smtClean="0"/>
              <a:t>Emociones</a:t>
            </a:r>
            <a:r>
              <a:rPr lang="en-ZA" sz="2000" dirty="0"/>
              <a:t>: </a:t>
            </a:r>
            <a:endParaRPr lang="en-ZA" sz="2000" dirty="0" smtClean="0"/>
          </a:p>
          <a:p>
            <a:pPr algn="ctr">
              <a:defRPr/>
            </a:pPr>
            <a:r>
              <a:rPr lang="en-ZA" sz="1200" dirty="0" smtClean="0"/>
              <a:t>Ira, furia,  y coraje</a:t>
            </a:r>
            <a:endParaRPr lang="en-ZA" sz="1200" dirty="0"/>
          </a:p>
        </p:txBody>
      </p:sp>
      <p:sp>
        <p:nvSpPr>
          <p:cNvPr id="9" name="Oval 8"/>
          <p:cNvSpPr/>
          <p:nvPr/>
        </p:nvSpPr>
        <p:spPr>
          <a:xfrm>
            <a:off x="2209800" y="5105400"/>
            <a:ext cx="2649537"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ZA" dirty="0" smtClean="0">
                <a:solidFill>
                  <a:srgbClr val="FFFFFF"/>
                </a:solidFill>
              </a:rPr>
              <a:t>Síntomas</a:t>
            </a:r>
            <a:r>
              <a:rPr lang="en-ZA" dirty="0">
                <a:solidFill>
                  <a:srgbClr val="FFFFFF"/>
                </a:solidFill>
              </a:rPr>
              <a:t>: </a:t>
            </a:r>
          </a:p>
          <a:p>
            <a:pPr algn="ctr">
              <a:defRPr/>
            </a:pPr>
            <a:r>
              <a:rPr lang="en-ZA" sz="1200" dirty="0" smtClean="0">
                <a:solidFill>
                  <a:srgbClr val="FFFFFF"/>
                </a:solidFill>
              </a:rPr>
              <a:t>Ritmo cardiaco acelerado, tensión muscular, temblor, respitación rápida</a:t>
            </a:r>
            <a:endParaRPr lang="en-ZA" sz="1200" dirty="0">
              <a:solidFill>
                <a:srgbClr val="FFFFFF"/>
              </a:solidFill>
            </a:endParaRPr>
          </a:p>
        </p:txBody>
      </p:sp>
      <p:sp>
        <p:nvSpPr>
          <p:cNvPr id="10" name="Oval 9"/>
          <p:cNvSpPr/>
          <p:nvPr/>
        </p:nvSpPr>
        <p:spPr>
          <a:xfrm>
            <a:off x="228600" y="2743200"/>
            <a:ext cx="35052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defRPr/>
            </a:pPr>
            <a:r>
              <a:rPr lang="en-ZA" altLang="en-US" dirty="0" smtClean="0">
                <a:solidFill>
                  <a:srgbClr val="FFFFFF"/>
                </a:solidFill>
                <a:latin typeface="Gill Sans MT" pitchFamily="34" charset="0"/>
              </a:rPr>
              <a:t>Comportamiento:</a:t>
            </a:r>
            <a:r>
              <a:rPr lang="en-ZA" altLang="en-US" sz="1200" dirty="0" smtClean="0">
                <a:solidFill>
                  <a:srgbClr val="FFFFFF"/>
                </a:solidFill>
                <a:latin typeface="Gill Sans MT" pitchFamily="34" charset="0"/>
              </a:rPr>
              <a:t> Gritar, agresión—físical o verbal.</a:t>
            </a:r>
          </a:p>
        </p:txBody>
      </p:sp>
      <p:sp>
        <p:nvSpPr>
          <p:cNvPr id="14" name="Down Arrow 13"/>
          <p:cNvSpPr/>
          <p:nvPr/>
        </p:nvSpPr>
        <p:spPr>
          <a:xfrm>
            <a:off x="7010400" y="3638550"/>
            <a:ext cx="381000" cy="4762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Down Arrow 14"/>
          <p:cNvSpPr/>
          <p:nvPr/>
        </p:nvSpPr>
        <p:spPr>
          <a:xfrm rot="18249514">
            <a:off x="5510213" y="1892300"/>
            <a:ext cx="350838" cy="6111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 name="Down Arrow 16"/>
          <p:cNvSpPr/>
          <p:nvPr/>
        </p:nvSpPr>
        <p:spPr>
          <a:xfrm rot="4722808">
            <a:off x="5289046" y="5239954"/>
            <a:ext cx="352425" cy="663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 name="Down Arrow 17"/>
          <p:cNvSpPr/>
          <p:nvPr/>
        </p:nvSpPr>
        <p:spPr>
          <a:xfrm rot="8110193">
            <a:off x="1931742" y="4549679"/>
            <a:ext cx="363537"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9" name="Down Arrow 18"/>
          <p:cNvSpPr/>
          <p:nvPr/>
        </p:nvSpPr>
        <p:spPr>
          <a:xfrm rot="14148709">
            <a:off x="2261068" y="1981995"/>
            <a:ext cx="365125"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AngerManagement_PP_01.jpg"/>
          <p:cNvPicPr>
            <a:picLocks noChangeAspect="1"/>
          </p:cNvPicPr>
          <p:nvPr/>
        </p:nvPicPr>
        <p:blipFill>
          <a:blip r:embed="rId3" cstate="print"/>
          <a:srcRect/>
          <a:stretch>
            <a:fillRect/>
          </a:stretch>
        </p:blipFill>
        <p:spPr bwMode="auto">
          <a:xfrm>
            <a:off x="0" y="-180975"/>
            <a:ext cx="9144000" cy="7038975"/>
          </a:xfrm>
          <a:prstGeom prst="rect">
            <a:avLst/>
          </a:prstGeom>
          <a:noFill/>
          <a:ln w="9525">
            <a:noFill/>
            <a:miter lim="800000"/>
            <a:headEnd/>
            <a:tailEnd/>
          </a:ln>
        </p:spPr>
      </p:pic>
      <p:sp>
        <p:nvSpPr>
          <p:cNvPr id="4099" name="Title 1"/>
          <p:cNvSpPr>
            <a:spLocks noGrp="1"/>
          </p:cNvSpPr>
          <p:nvPr>
            <p:ph type="title"/>
          </p:nvPr>
        </p:nvSpPr>
        <p:spPr>
          <a:xfrm>
            <a:off x="914400" y="533400"/>
            <a:ext cx="7772400" cy="1143000"/>
          </a:xfrm>
        </p:spPr>
        <p:txBody>
          <a:bodyPr/>
          <a:lstStyle/>
          <a:p>
            <a:pPr algn="l" eaLnBrk="1" hangingPunct="1"/>
            <a:r>
              <a:rPr lang="en-US" altLang="en-US" b="1" dirty="0" smtClean="0">
                <a:solidFill>
                  <a:srgbClr val="FFFFFF"/>
                </a:solidFill>
                <a:latin typeface="Abadi MT Condensed Extra Bold"/>
              </a:rPr>
              <a:t>Introducción</a:t>
            </a:r>
          </a:p>
        </p:txBody>
      </p:sp>
      <p:sp>
        <p:nvSpPr>
          <p:cNvPr id="4100" name="Content Placeholder 2"/>
          <p:cNvSpPr>
            <a:spLocks noGrp="1"/>
          </p:cNvSpPr>
          <p:nvPr>
            <p:ph idx="1"/>
          </p:nvPr>
        </p:nvSpPr>
        <p:spPr>
          <a:xfrm>
            <a:off x="457200" y="2057400"/>
            <a:ext cx="8229600" cy="3352800"/>
          </a:xfrm>
        </p:spPr>
        <p:txBody>
          <a:bodyPr/>
          <a:lstStyle/>
          <a:p>
            <a:pPr marL="0" indent="0" algn="ctr" eaLnBrk="1" hangingPunct="1">
              <a:buNone/>
            </a:pPr>
            <a:r>
              <a:rPr lang="es-ES_tradnl" b="1" dirty="0" smtClean="0">
                <a:latin typeface="Abadi MT Condensed Light"/>
              </a:rPr>
              <a:t>La mayoría de nosotros probablemente se ha enojado en alguna ocasión. </a:t>
            </a:r>
            <a:r>
              <a:rPr lang="es-ES" b="1" dirty="0" smtClean="0">
                <a:latin typeface="Abadi MT Condensed Light"/>
              </a:rPr>
              <a:t>Esperamos que ese momento haya pasado y nos hayamos disculpado. Sin embargo, el enojo fuera de control puede ser extremadamente dañino, aun letal. Es de importancia vital aprender lo más pronto posible cómo controlar esta emoción.   </a:t>
            </a:r>
            <a:endParaRPr lang="en-US" dirty="0" smtClean="0">
              <a:latin typeface="Abadi MT Condensed Light"/>
            </a:endParaRPr>
          </a:p>
          <a:p>
            <a:pPr marL="0" indent="0" algn="ctr" eaLnBrk="1" hangingPunct="1">
              <a:buFont typeface="Arial" pitchFamily="34" charset="0"/>
              <a:buNone/>
            </a:pPr>
            <a:endParaRPr lang="en-US" altLang="en-US" dirty="0" smtClean="0">
              <a:latin typeface="Abadi MT Condensed Light"/>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AngerManagement_PP_05.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2" name="Title 1"/>
          <p:cNvSpPr>
            <a:spLocks noGrp="1"/>
          </p:cNvSpPr>
          <p:nvPr>
            <p:ph type="title"/>
          </p:nvPr>
        </p:nvSpPr>
        <p:spPr>
          <a:xfrm>
            <a:off x="533400" y="457200"/>
            <a:ext cx="8534400" cy="1143000"/>
          </a:xfrm>
        </p:spPr>
        <p:txBody>
          <a:bodyPr>
            <a:normAutofit/>
          </a:bodyPr>
          <a:lstStyle/>
          <a:p>
            <a:pPr eaLnBrk="1" hangingPunct="1">
              <a:defRPr/>
            </a:pPr>
            <a:r>
              <a:rPr lang="en-ZA" altLang="en-US" b="1" dirty="0" smtClean="0">
                <a:solidFill>
                  <a:srgbClr val="FFFF00"/>
                </a:solidFill>
                <a:effectLst>
                  <a:outerShdw blurRad="38100" dist="38100" dir="2700000" algn="tl">
                    <a:srgbClr val="C0C0C0"/>
                  </a:outerShdw>
                </a:effectLst>
                <a:latin typeface="Abadi MT Condensed Extra Bold"/>
              </a:rPr>
              <a:t>IRA</a:t>
            </a:r>
            <a:r>
              <a:rPr lang="es-ES_tradnl" altLang="en-US" b="1" dirty="0" smtClean="0">
                <a:solidFill>
                  <a:srgbClr val="FFFF00"/>
                </a:solidFill>
                <a:effectLst>
                  <a:outerShdw blurRad="38100" dist="38100" dir="2700000" algn="tl">
                    <a:srgbClr val="C0C0C0"/>
                  </a:outerShdw>
                </a:effectLst>
                <a:latin typeface="Abadi MT Condensed Extra Bold"/>
              </a:rPr>
              <a:t> </a:t>
            </a:r>
            <a:r>
              <a:rPr lang="es-ES_tradnl" altLang="en-US" b="1" dirty="0" smtClean="0">
                <a:solidFill>
                  <a:srgbClr val="FFFFFF"/>
                </a:solidFill>
                <a:effectLst>
                  <a:outerShdw blurRad="38100" dist="38100" dir="2700000" algn="tl">
                    <a:srgbClr val="C0C0C0"/>
                  </a:outerShdw>
                </a:effectLst>
                <a:latin typeface="Abadi MT Condensed Extra Bold"/>
              </a:rPr>
              <a:t>EN NUESTRAS </a:t>
            </a:r>
            <a:r>
              <a:rPr lang="en-ZA" altLang="en-US" b="1" dirty="0" smtClean="0">
                <a:solidFill>
                  <a:srgbClr val="FFFFFF"/>
                </a:solidFill>
                <a:effectLst>
                  <a:outerShdw blurRad="38100" dist="38100" dir="2700000" algn="tl">
                    <a:srgbClr val="C0C0C0"/>
                  </a:outerShdw>
                </a:effectLst>
                <a:latin typeface="Abadi MT Condensed Extra Bold"/>
              </a:rPr>
              <a:t>RELACIONES</a:t>
            </a:r>
          </a:p>
        </p:txBody>
      </p:sp>
      <p:sp>
        <p:nvSpPr>
          <p:cNvPr id="22532" name="Content Placeholder 2"/>
          <p:cNvSpPr>
            <a:spLocks noGrp="1"/>
          </p:cNvSpPr>
          <p:nvPr>
            <p:ph idx="1"/>
          </p:nvPr>
        </p:nvSpPr>
        <p:spPr>
          <a:xfrm>
            <a:off x="762000" y="1828800"/>
            <a:ext cx="8229600" cy="3733800"/>
          </a:xfrm>
        </p:spPr>
        <p:txBody>
          <a:bodyPr/>
          <a:lstStyle/>
          <a:p>
            <a:pPr lvl="0"/>
            <a:r>
              <a:rPr lang="es-ES" sz="2800" b="1" dirty="0" smtClean="0">
                <a:solidFill>
                  <a:srgbClr val="660066"/>
                </a:solidFill>
                <a:latin typeface="Abadi MT Condensed Extra Bold"/>
              </a:rPr>
              <a:t>La gráfica muestra: </a:t>
            </a:r>
            <a:r>
              <a:rPr lang="es-ES" sz="2800" b="1" dirty="0" smtClean="0">
                <a:latin typeface="Abadi MT Condensed Extra Bold"/>
              </a:rPr>
              <a:t>Situación </a:t>
            </a:r>
            <a:r>
              <a:rPr lang="en-ZA" sz="2800" b="1" dirty="0" smtClean="0">
                <a:latin typeface="Abadi MT Condensed Extra Bold"/>
                <a:sym typeface="Wingdings"/>
              </a:rPr>
              <a:t></a:t>
            </a:r>
            <a:r>
              <a:rPr lang="en-ZA" sz="2800" b="1" dirty="0" smtClean="0">
                <a:latin typeface="Abadi MT Condensed Extra Bold"/>
              </a:rPr>
              <a:t> </a:t>
            </a:r>
            <a:r>
              <a:rPr lang="es-ES" sz="2800" b="1" dirty="0" smtClean="0">
                <a:latin typeface="Abadi MT Condensed Extra Bold"/>
              </a:rPr>
              <a:t>Pensamientos </a:t>
            </a:r>
            <a:r>
              <a:rPr lang="en-ZA" sz="2800" b="1" dirty="0" smtClean="0">
                <a:latin typeface="Abadi MT Condensed Extra Bold"/>
                <a:sym typeface="Wingdings"/>
              </a:rPr>
              <a:t></a:t>
            </a:r>
            <a:r>
              <a:rPr lang="es-ES" sz="2800" b="1" dirty="0" smtClean="0">
                <a:latin typeface="Abadi MT Condensed Extra Bold"/>
              </a:rPr>
              <a:t> Emociones </a:t>
            </a:r>
            <a:r>
              <a:rPr lang="en-ZA" sz="2800" b="1" dirty="0" smtClean="0">
                <a:latin typeface="Abadi MT Condensed Extra Bold"/>
                <a:sym typeface="Wingdings"/>
              </a:rPr>
              <a:t></a:t>
            </a:r>
            <a:r>
              <a:rPr lang="es-ES" sz="2800" b="1" dirty="0" smtClean="0">
                <a:latin typeface="Abadi MT Condensed Extra Bold"/>
              </a:rPr>
              <a:t> Síntomas </a:t>
            </a:r>
            <a:r>
              <a:rPr lang="en-ZA" sz="2800" b="1" dirty="0" smtClean="0">
                <a:latin typeface="Abadi MT Condensed Extra Bold"/>
                <a:sym typeface="Wingdings"/>
              </a:rPr>
              <a:t></a:t>
            </a:r>
            <a:r>
              <a:rPr lang="en-ZA" sz="2800" b="1" dirty="0" smtClean="0">
                <a:latin typeface="Abadi MT Condensed Extra Bold"/>
              </a:rPr>
              <a:t> </a:t>
            </a:r>
            <a:r>
              <a:rPr lang="es-ES" sz="2800" b="1" dirty="0" smtClean="0">
                <a:latin typeface="Abadi MT Condensed Extra Bold"/>
              </a:rPr>
              <a:t>Comportamiento.</a:t>
            </a:r>
            <a:endParaRPr lang="en-US" sz="2800" dirty="0" smtClean="0">
              <a:latin typeface="Abadi MT Condensed Extra Bold"/>
            </a:endParaRPr>
          </a:p>
          <a:p>
            <a:pPr lvl="0"/>
            <a:r>
              <a:rPr lang="es-ES" sz="2800" b="1" dirty="0" smtClean="0">
                <a:solidFill>
                  <a:srgbClr val="660066"/>
                </a:solidFill>
                <a:latin typeface="Abadi MT Condensed Extra Bold"/>
              </a:rPr>
              <a:t>La mayoría de las técnicas de manejo de la ira enfoca la atención en las “Situaciones” o en los “Pensamientos” </a:t>
            </a:r>
            <a:r>
              <a:rPr lang="es-ES" sz="2800" b="1" dirty="0" smtClean="0">
                <a:latin typeface="Abadi MT Condensed Extra Bold"/>
              </a:rPr>
              <a:t>a fin de  prevenir las últimas y más peligrosas partes de la cadena —“Síntomas” y “Comportamiento”.</a:t>
            </a:r>
            <a:endParaRPr lang="en-US" sz="2800" dirty="0" smtClean="0">
              <a:latin typeface="Abadi MT Condensed Extra Bold"/>
            </a:endParaRPr>
          </a:p>
          <a:p>
            <a:pPr eaLnBrk="1" hangingPunct="1"/>
            <a:endParaRPr lang="en-ZA" altLang="en-US" b="1" dirty="0" smtClean="0">
              <a:solidFill>
                <a:srgbClr val="660066"/>
              </a:solidFill>
            </a:endParaRPr>
          </a:p>
          <a:p>
            <a:pPr eaLnBrk="1" hangingPunct="1"/>
            <a:endParaRPr lang="en-ZA" altLang="en-US" dirty="0" smtClean="0">
              <a:latin typeface="Gill Sans MT" pitchFamily="34"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AngerManagement_PP_05.jpg"/>
          <p:cNvPicPr>
            <a:picLocks noChangeAspect="1"/>
          </p:cNvPicPr>
          <p:nvPr/>
        </p:nvPicPr>
        <p:blipFill>
          <a:blip r:embed="rId3" cstate="print"/>
          <a:srcRect/>
          <a:stretch>
            <a:fillRect/>
          </a:stretch>
        </p:blipFill>
        <p:spPr bwMode="auto">
          <a:xfrm>
            <a:off x="0" y="0"/>
            <a:ext cx="9309100" cy="6858000"/>
          </a:xfrm>
          <a:prstGeom prst="rect">
            <a:avLst/>
          </a:prstGeom>
          <a:noFill/>
          <a:ln w="9525">
            <a:noFill/>
            <a:miter lim="800000"/>
            <a:headEnd/>
            <a:tailEnd/>
          </a:ln>
        </p:spPr>
      </p:pic>
      <p:sp>
        <p:nvSpPr>
          <p:cNvPr id="2" name="Title 1"/>
          <p:cNvSpPr>
            <a:spLocks noGrp="1"/>
          </p:cNvSpPr>
          <p:nvPr>
            <p:ph type="title"/>
          </p:nvPr>
        </p:nvSpPr>
        <p:spPr>
          <a:xfrm>
            <a:off x="1295400" y="2895600"/>
            <a:ext cx="7499350" cy="1143000"/>
          </a:xfrm>
        </p:spPr>
        <p:txBody>
          <a:bodyPr>
            <a:noAutofit/>
          </a:bodyPr>
          <a:lstStyle/>
          <a:p>
            <a:pPr eaLnBrk="1" hangingPunct="1">
              <a:defRPr/>
            </a:pPr>
            <a:r>
              <a:rPr lang="en-US" altLang="en-US" sz="7200" dirty="0" smtClean="0">
                <a:effectLst>
                  <a:outerShdw blurRad="38100" dist="38100" dir="2700000" algn="tl">
                    <a:srgbClr val="C0C0C0"/>
                  </a:outerShdw>
                </a:effectLst>
                <a:latin typeface="Abadi MT Condensed Extra Bold" charset="0"/>
              </a:rPr>
              <a:t>Técnicas para Manejar la Ira</a:t>
            </a: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AngerManagement_PP_01.jpg"/>
          <p:cNvPicPr>
            <a:picLocks noChangeAspect="1"/>
          </p:cNvPicPr>
          <p:nvPr/>
        </p:nvPicPr>
        <p:blipFill>
          <a:blip r:embed="rId4" cstate="print"/>
          <a:srcRect/>
          <a:stretch>
            <a:fillRect/>
          </a:stretch>
        </p:blipFill>
        <p:spPr bwMode="auto">
          <a:xfrm>
            <a:off x="0" y="-180975"/>
            <a:ext cx="9144000" cy="7038975"/>
          </a:xfrm>
          <a:prstGeom prst="rect">
            <a:avLst/>
          </a:prstGeom>
          <a:noFill/>
          <a:ln w="9525">
            <a:noFill/>
            <a:miter lim="800000"/>
            <a:headEnd/>
            <a:tailEnd/>
          </a:ln>
        </p:spPr>
      </p:pic>
      <p:sp>
        <p:nvSpPr>
          <p:cNvPr id="2" name="Title 1"/>
          <p:cNvSpPr>
            <a:spLocks noGrp="1"/>
          </p:cNvSpPr>
          <p:nvPr>
            <p:ph type="title"/>
          </p:nvPr>
        </p:nvSpPr>
        <p:spPr>
          <a:xfrm>
            <a:off x="228600" y="0"/>
            <a:ext cx="8153400" cy="1143000"/>
          </a:xfrm>
        </p:spPr>
        <p:txBody>
          <a:bodyPr>
            <a:normAutofit fontScale="90000"/>
          </a:bodyPr>
          <a:lstStyle/>
          <a:p>
            <a:pPr eaLnBrk="1" hangingPunct="1">
              <a:defRPr/>
            </a:pPr>
            <a:r>
              <a:rPr lang="en-ZA" altLang="en-US" sz="4000" b="1" dirty="0" smtClean="0">
                <a:solidFill>
                  <a:srgbClr val="FFFF00"/>
                </a:solidFill>
                <a:effectLst>
                  <a:outerShdw blurRad="38100" dist="38100" dir="2700000" algn="tl">
                    <a:srgbClr val="C0C0C0"/>
                  </a:outerShdw>
                </a:effectLst>
                <a:latin typeface="Abadi MT Condensed Extra Bold"/>
              </a:rPr>
              <a:t/>
            </a:r>
            <a:br>
              <a:rPr lang="en-ZA" altLang="en-US" sz="4000" b="1" dirty="0" smtClean="0">
                <a:solidFill>
                  <a:srgbClr val="FFFF00"/>
                </a:solidFill>
                <a:effectLst>
                  <a:outerShdw blurRad="38100" dist="38100" dir="2700000" algn="tl">
                    <a:srgbClr val="C0C0C0"/>
                  </a:outerShdw>
                </a:effectLst>
                <a:latin typeface="Abadi MT Condensed Extra Bold"/>
              </a:rPr>
            </a:br>
            <a:r>
              <a:rPr lang="en-ZA" altLang="en-US" sz="3600" b="1" dirty="0" smtClean="0">
                <a:solidFill>
                  <a:srgbClr val="FFFFFF"/>
                </a:solidFill>
                <a:effectLst>
                  <a:outerShdw blurRad="38100" dist="38100" dir="2700000" algn="tl">
                    <a:srgbClr val="C0C0C0"/>
                  </a:outerShdw>
                </a:effectLst>
                <a:latin typeface="Abadi MT Condensed Extra Bold"/>
              </a:rPr>
              <a:t>SEÑALES DE ALERTA EN RELACIÓN A LA </a:t>
            </a:r>
            <a:r>
              <a:rPr lang="en-ZA" altLang="en-US" sz="3600" b="1" dirty="0" smtClean="0">
                <a:solidFill>
                  <a:srgbClr val="FFFF00"/>
                </a:solidFill>
                <a:effectLst>
                  <a:outerShdw blurRad="38100" dist="38100" dir="2700000" algn="tl">
                    <a:srgbClr val="C0C0C0"/>
                  </a:outerShdw>
                </a:effectLst>
                <a:latin typeface="Abadi MT Condensed Extra Bold"/>
              </a:rPr>
              <a:t>IRA</a:t>
            </a:r>
            <a:endParaRPr lang="en-ZA" altLang="en-US" sz="4000" b="1" dirty="0" smtClean="0">
              <a:solidFill>
                <a:srgbClr val="FFFFFF"/>
              </a:solidFill>
              <a:effectLst>
                <a:outerShdw blurRad="38100" dist="38100" dir="2700000" algn="tl">
                  <a:srgbClr val="C0C0C0"/>
                </a:outerShdw>
              </a:effectLst>
              <a:latin typeface="Abadi MT Condensed Extra Bold"/>
            </a:endParaRPr>
          </a:p>
        </p:txBody>
      </p:sp>
      <p:graphicFrame>
        <p:nvGraphicFramePr>
          <p:cNvPr id="4" name="Content Placeholder 3"/>
          <p:cNvGraphicFramePr>
            <a:graphicFrameLocks noGrp="1"/>
          </p:cNvGraphicFramePr>
          <p:nvPr>
            <p:ph idx="1"/>
          </p:nvPr>
        </p:nvGraphicFramePr>
        <p:xfrm>
          <a:off x="609600" y="1905001"/>
          <a:ext cx="7848600" cy="4267199"/>
        </p:xfrm>
        <a:graphic>
          <a:graphicData uri="http://schemas.openxmlformats.org/drawingml/2006/table">
            <a:tbl>
              <a:tblPr firstRow="1" bandRow="1">
                <a:tableStyleId>{5C22544A-7EE6-4342-B048-85BDC9FD1C3A}</a:tableStyleId>
              </a:tblPr>
              <a:tblGrid>
                <a:gridCol w="2616200"/>
                <a:gridCol w="2616200"/>
                <a:gridCol w="2616200"/>
              </a:tblGrid>
              <a:tr h="720101">
                <a:tc gridSpan="3">
                  <a:txBody>
                    <a:bodyPr/>
                    <a:lstStyle/>
                    <a:p>
                      <a:pPr algn="ctr"/>
                      <a:r>
                        <a:rPr lang="es-ES_tradnl" sz="2000" dirty="0" smtClean="0">
                          <a:solidFill>
                            <a:schemeClr val="tx1"/>
                          </a:solidFill>
                        </a:rPr>
                        <a:t>RECONOCE</a:t>
                      </a:r>
                      <a:r>
                        <a:rPr lang="es-ES_tradnl" sz="2000" baseline="0" dirty="0" smtClean="0">
                          <a:solidFill>
                            <a:schemeClr val="tx1"/>
                          </a:solidFill>
                        </a:rPr>
                        <a:t> LAS SEÑALES DE TU IRA</a:t>
                      </a:r>
                      <a:endParaRPr lang="en-US" sz="2000" dirty="0">
                        <a:solidFill>
                          <a:schemeClr val="tx1"/>
                        </a:solidFill>
                      </a:endParaRPr>
                    </a:p>
                  </a:txBody>
                  <a:tcPr marT="50515" marB="50515"/>
                </a:tc>
                <a:tc hMerge="1">
                  <a:txBody>
                    <a:bodyPr/>
                    <a:lstStyle/>
                    <a:p>
                      <a:endParaRPr lang="en-US" dirty="0"/>
                    </a:p>
                  </a:txBody>
                  <a:tcPr/>
                </a:tc>
                <a:tc hMerge="1">
                  <a:txBody>
                    <a:bodyPr/>
                    <a:lstStyle/>
                    <a:p>
                      <a:endParaRPr lang="en-US" dirty="0"/>
                    </a:p>
                  </a:txBody>
                  <a:tcPr/>
                </a:tc>
              </a:tr>
              <a:tr h="723395">
                <a:tc>
                  <a:txBody>
                    <a:bodyPr/>
                    <a:lstStyle/>
                    <a:p>
                      <a:pPr algn="ctr"/>
                      <a:r>
                        <a:rPr lang="es-ES_tradnl" sz="2000" dirty="0" smtClean="0"/>
                        <a:t>Sudor</a:t>
                      </a:r>
                      <a:endParaRPr lang="en-US" sz="2000" dirty="0"/>
                    </a:p>
                  </a:txBody>
                  <a:tcPr marT="50515" marB="50515"/>
                </a:tc>
                <a:tc>
                  <a:txBody>
                    <a:bodyPr/>
                    <a:lstStyle/>
                    <a:p>
                      <a:pPr algn="ctr"/>
                      <a:r>
                        <a:rPr lang="es-ES_tradnl" sz="2000" dirty="0" smtClean="0"/>
                        <a:t>Respiración rápida</a:t>
                      </a:r>
                      <a:endParaRPr lang="en-US" sz="2000" dirty="0"/>
                    </a:p>
                  </a:txBody>
                  <a:tcPr marT="50515" marB="50515"/>
                </a:tc>
                <a:tc>
                  <a:txBody>
                    <a:bodyPr/>
                    <a:lstStyle/>
                    <a:p>
                      <a:pPr algn="ctr"/>
                      <a:r>
                        <a:rPr lang="en-US" sz="2000" dirty="0" smtClean="0"/>
                        <a:t>Estómago</a:t>
                      </a:r>
                      <a:r>
                        <a:rPr lang="en-US" sz="2000" baseline="0" dirty="0" smtClean="0"/>
                        <a:t> tenso</a:t>
                      </a:r>
                      <a:endParaRPr lang="en-US" sz="2000" dirty="0"/>
                    </a:p>
                  </a:txBody>
                  <a:tcPr marT="50515" marB="50515"/>
                </a:tc>
              </a:tr>
              <a:tr h="1050154">
                <a:tc>
                  <a:txBody>
                    <a:bodyPr/>
                    <a:lstStyle/>
                    <a:p>
                      <a:pPr algn="ctr"/>
                      <a:r>
                        <a:rPr lang="es-ES_tradnl" sz="2000" dirty="0" smtClean="0"/>
                        <a:t>Levantamiento de la voz</a:t>
                      </a:r>
                      <a:endParaRPr lang="en-US" sz="2000" dirty="0"/>
                    </a:p>
                  </a:txBody>
                  <a:tcPr marT="50515" marB="50515"/>
                </a:tc>
                <a:tc>
                  <a:txBody>
                    <a:bodyPr/>
                    <a:lstStyle/>
                    <a:p>
                      <a:pPr algn="ctr"/>
                      <a:r>
                        <a:rPr lang="es-ES_tradnl" sz="2000" dirty="0" smtClean="0"/>
                        <a:t>Mirar fijamente al oponente</a:t>
                      </a:r>
                      <a:endParaRPr lang="en-US" sz="2000" dirty="0"/>
                    </a:p>
                  </a:txBody>
                  <a:tcPr marT="50515" marB="50515"/>
                </a:tc>
                <a:tc>
                  <a:txBody>
                    <a:bodyPr/>
                    <a:lstStyle/>
                    <a:p>
                      <a:pPr algn="ctr"/>
                      <a:r>
                        <a:rPr lang="es-ES_tradnl" sz="2000" dirty="0" smtClean="0"/>
                        <a:t>Sangre subida al rosto u ojos</a:t>
                      </a:r>
                      <a:endParaRPr lang="en-US" sz="2000" dirty="0"/>
                    </a:p>
                  </a:txBody>
                  <a:tcPr marT="50515" marB="50515"/>
                </a:tc>
              </a:tr>
              <a:tr h="723395">
                <a:tc>
                  <a:txBody>
                    <a:bodyPr/>
                    <a:lstStyle/>
                    <a:p>
                      <a:pPr algn="ctr"/>
                      <a:r>
                        <a:rPr lang="es-ES_tradnl" sz="2000" baseline="0" dirty="0" smtClean="0"/>
                        <a:t>Manos temblorosas</a:t>
                      </a:r>
                      <a:endParaRPr lang="en-US" sz="2000" dirty="0"/>
                    </a:p>
                  </a:txBody>
                  <a:tcPr marT="50515" marB="50515"/>
                </a:tc>
                <a:tc>
                  <a:txBody>
                    <a:bodyPr/>
                    <a:lstStyle/>
                    <a:p>
                      <a:pPr algn="ctr"/>
                      <a:r>
                        <a:rPr lang="es-ES_tradnl" sz="2000" dirty="0" smtClean="0"/>
                        <a:t>Puños cerrados</a:t>
                      </a:r>
                      <a:endParaRPr lang="en-US" sz="2000" dirty="0"/>
                    </a:p>
                  </a:txBody>
                  <a:tcPr marT="50515" marB="50515"/>
                </a:tc>
                <a:tc>
                  <a:txBody>
                    <a:bodyPr/>
                    <a:lstStyle/>
                    <a:p>
                      <a:pPr algn="ctr"/>
                      <a:r>
                        <a:rPr lang="es-ES_tradnl" sz="2000" dirty="0" smtClean="0"/>
                        <a:t>Rostro</a:t>
                      </a:r>
                      <a:r>
                        <a:rPr lang="es-ES_tradnl" sz="2000" baseline="0" dirty="0" smtClean="0"/>
                        <a:t> enojado</a:t>
                      </a:r>
                      <a:endParaRPr lang="en-US" sz="2000" dirty="0"/>
                    </a:p>
                  </a:txBody>
                  <a:tcPr marT="50515" marB="50515"/>
                </a:tc>
              </a:tr>
              <a:tr h="1050154">
                <a:tc>
                  <a:txBody>
                    <a:bodyPr/>
                    <a:lstStyle/>
                    <a:p>
                      <a:pPr algn="ctr"/>
                      <a:r>
                        <a:rPr lang="es-ES_tradnl" sz="2000" dirty="0" smtClean="0"/>
                        <a:t>Silencio total</a:t>
                      </a:r>
                      <a:r>
                        <a:rPr lang="es-ES_tradnl" sz="2000" baseline="0" dirty="0" smtClean="0"/>
                        <a:t> </a:t>
                      </a:r>
                      <a:endParaRPr lang="en-US" sz="2000" dirty="0"/>
                    </a:p>
                  </a:txBody>
                  <a:tcPr marT="50515" marB="50515"/>
                </a:tc>
                <a:tc>
                  <a:txBody>
                    <a:bodyPr/>
                    <a:lstStyle/>
                    <a:p>
                      <a:pPr algn="ctr"/>
                      <a:r>
                        <a:rPr lang="en-US" sz="2000" dirty="0" smtClean="0"/>
                        <a:t>Agresión</a:t>
                      </a:r>
                      <a:r>
                        <a:rPr lang="en-US" sz="2000" baseline="0" dirty="0" smtClean="0"/>
                        <a:t> </a:t>
                      </a:r>
                      <a:endParaRPr lang="en-US" sz="2000" dirty="0"/>
                    </a:p>
                  </a:txBody>
                  <a:tcPr marT="50515" marB="50515"/>
                </a:tc>
                <a:tc>
                  <a:txBody>
                    <a:bodyPr/>
                    <a:lstStyle/>
                    <a:p>
                      <a:pPr algn="ctr"/>
                      <a:r>
                        <a:rPr lang="es-ES_tradnl" sz="2000" dirty="0" smtClean="0"/>
                        <a:t>Culpar</a:t>
                      </a:r>
                      <a:r>
                        <a:rPr lang="es-ES_tradnl" sz="2000" baseline="0" dirty="0" smtClean="0"/>
                        <a:t> o insultar al oponente</a:t>
                      </a:r>
                      <a:endParaRPr lang="en-US" sz="2000" dirty="0"/>
                    </a:p>
                  </a:txBody>
                  <a:tcPr marT="50515" marB="50515"/>
                </a:tc>
              </a:tr>
            </a:tbl>
          </a:graphicData>
        </a:graphic>
      </p:graphicFrame>
    </p:spTree>
    <p:custDataLst>
      <p:tags r:id="rId1"/>
    </p:custData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AngerManagement_PP_01.jpg"/>
          <p:cNvPicPr>
            <a:picLocks noChangeAspect="1"/>
          </p:cNvPicPr>
          <p:nvPr/>
        </p:nvPicPr>
        <p:blipFill>
          <a:blip r:embed="rId4" cstate="print"/>
          <a:srcRect/>
          <a:stretch>
            <a:fillRect/>
          </a:stretch>
        </p:blipFill>
        <p:spPr bwMode="auto">
          <a:xfrm>
            <a:off x="0" y="-180975"/>
            <a:ext cx="9144000" cy="7038975"/>
          </a:xfrm>
          <a:prstGeom prst="rect">
            <a:avLst/>
          </a:prstGeom>
          <a:noFill/>
          <a:ln w="9525">
            <a:noFill/>
            <a:miter lim="800000"/>
            <a:headEnd/>
            <a:tailEnd/>
          </a:ln>
        </p:spPr>
      </p:pic>
      <p:sp>
        <p:nvSpPr>
          <p:cNvPr id="2" name="Title 1"/>
          <p:cNvSpPr>
            <a:spLocks noGrp="1"/>
          </p:cNvSpPr>
          <p:nvPr>
            <p:ph type="title"/>
          </p:nvPr>
        </p:nvSpPr>
        <p:spPr>
          <a:xfrm>
            <a:off x="228600" y="457200"/>
            <a:ext cx="8763000" cy="1066800"/>
          </a:xfrm>
        </p:spPr>
        <p:txBody>
          <a:bodyPr rtlCol="0">
            <a:normAutofit fontScale="90000"/>
          </a:bodyPr>
          <a:lstStyle/>
          <a:p>
            <a:pPr algn="l" eaLnBrk="1" fontAlgn="auto" hangingPunct="1">
              <a:spcAft>
                <a:spcPts val="0"/>
              </a:spcAft>
              <a:defRPr/>
            </a:pPr>
            <a:r>
              <a:rPr lang="en-ZA" sz="4000" b="1" dirty="0" smtClean="0">
                <a:solidFill>
                  <a:schemeClr val="bg1"/>
                </a:solidFill>
                <a:latin typeface="Abadi MT Condensed Extra Bold"/>
                <a:ea typeface="ＭＳ Ｐゴシック" charset="0"/>
              </a:rPr>
              <a:t>IDENTIFICANDO LOS </a:t>
            </a:r>
            <a:r>
              <a:rPr lang="en-ZA" sz="4000" b="1" dirty="0" smtClean="0">
                <a:solidFill>
                  <a:srgbClr val="FFFF00"/>
                </a:solidFill>
                <a:latin typeface="Abadi MT Condensed Extra Bold"/>
                <a:ea typeface="ＭＳ Ｐゴシック" charset="0"/>
              </a:rPr>
              <a:t>DETONANTES</a:t>
            </a:r>
            <a:r>
              <a:rPr lang="en-US" b="1" dirty="0">
                <a:solidFill>
                  <a:srgbClr val="FFFF00"/>
                </a:solidFill>
                <a:ea typeface="ＭＳ Ｐゴシック" charset="0"/>
              </a:rPr>
              <a:t/>
            </a:r>
            <a:br>
              <a:rPr lang="en-US" b="1" dirty="0">
                <a:solidFill>
                  <a:srgbClr val="FFFF00"/>
                </a:solidFill>
                <a:ea typeface="ＭＳ Ｐゴシック" charset="0"/>
              </a:rPr>
            </a:br>
            <a:endParaRPr lang="en-ZA" b="1" dirty="0">
              <a:solidFill>
                <a:srgbClr val="FFFF00"/>
              </a:solidFill>
              <a:effectLst>
                <a:outerShdw blurRad="38100" dist="38100" dir="2700000" algn="tl">
                  <a:srgbClr val="DDDDDD"/>
                </a:outerShdw>
              </a:effectLst>
              <a:latin typeface="Gill Sans MT" charset="0"/>
              <a:ea typeface="+mj-ea"/>
              <a:cs typeface="+mj-cs"/>
            </a:endParaRPr>
          </a:p>
        </p:txBody>
      </p:sp>
      <p:sp>
        <p:nvSpPr>
          <p:cNvPr id="57346" name="Content Placeholder 2"/>
          <p:cNvSpPr>
            <a:spLocks noGrp="1"/>
          </p:cNvSpPr>
          <p:nvPr>
            <p:ph idx="1"/>
          </p:nvPr>
        </p:nvSpPr>
        <p:spPr>
          <a:xfrm>
            <a:off x="381000" y="2057400"/>
            <a:ext cx="8534400" cy="3733800"/>
          </a:xfrm>
        </p:spPr>
        <p:txBody>
          <a:bodyPr rtlCol="0">
            <a:noAutofit/>
          </a:bodyPr>
          <a:lstStyle/>
          <a:p>
            <a:pPr lvl="0">
              <a:buNone/>
            </a:pPr>
            <a:r>
              <a:rPr lang="es-ES" b="1" dirty="0" smtClean="0">
                <a:solidFill>
                  <a:srgbClr val="660066"/>
                </a:solidFill>
              </a:rPr>
              <a:t>¿</a:t>
            </a:r>
            <a:r>
              <a:rPr lang="es-ES" b="1" dirty="0" smtClean="0">
                <a:solidFill>
                  <a:srgbClr val="660066"/>
                </a:solidFill>
                <a:latin typeface="Abadi MT Condensed Light"/>
              </a:rPr>
              <a:t>Cuáles son las personas, lugares o situaciones que disparan tus sentimientos de irritabilidad o enojo?</a:t>
            </a:r>
            <a:endParaRPr lang="en-US" dirty="0" smtClean="0">
              <a:solidFill>
                <a:srgbClr val="660066"/>
              </a:solidFill>
              <a:latin typeface="Abadi MT Condensed Light"/>
            </a:endParaRPr>
          </a:p>
          <a:p>
            <a:pPr lvl="0"/>
            <a:r>
              <a:rPr lang="en-ZA" sz="2400" b="1" dirty="0" smtClean="0">
                <a:latin typeface="Abadi MT Condensed Light"/>
              </a:rPr>
              <a:t>Cierta hora del día</a:t>
            </a:r>
            <a:endParaRPr lang="en-US" sz="2400" dirty="0" smtClean="0">
              <a:latin typeface="Abadi MT Condensed Light"/>
            </a:endParaRPr>
          </a:p>
          <a:p>
            <a:pPr lvl="0"/>
            <a:r>
              <a:rPr lang="en-ZA" sz="2400" b="1" dirty="0" smtClean="0">
                <a:latin typeface="Abadi MT Condensed Light"/>
              </a:rPr>
              <a:t>Tránsito</a:t>
            </a:r>
            <a:endParaRPr lang="en-US" sz="2400" dirty="0" smtClean="0">
              <a:latin typeface="Abadi MT Condensed Light"/>
            </a:endParaRPr>
          </a:p>
          <a:p>
            <a:pPr lvl="0"/>
            <a:r>
              <a:rPr lang="en-ZA" sz="2400" b="1" dirty="0" smtClean="0">
                <a:latin typeface="Abadi MT Condensed Light"/>
              </a:rPr>
              <a:t>Estar hambriento o cansado</a:t>
            </a:r>
            <a:endParaRPr lang="en-US" sz="2400" dirty="0" smtClean="0">
              <a:latin typeface="Abadi MT Condensed Light"/>
            </a:endParaRPr>
          </a:p>
          <a:p>
            <a:pPr lvl="0"/>
            <a:r>
              <a:rPr lang="en-ZA" sz="2400" b="1" dirty="0" smtClean="0">
                <a:latin typeface="Abadi MT Condensed Light"/>
              </a:rPr>
              <a:t>Tener calor o frío</a:t>
            </a:r>
            <a:endParaRPr lang="en-US" sz="2400" dirty="0" smtClean="0">
              <a:latin typeface="Abadi MT Condensed Light"/>
            </a:endParaRPr>
          </a:p>
          <a:p>
            <a:pPr lvl="0"/>
            <a:r>
              <a:rPr lang="en-ZA" sz="2400" b="1" dirty="0" smtClean="0">
                <a:latin typeface="Abadi MT Condensed Light"/>
              </a:rPr>
              <a:t>Otros ______________</a:t>
            </a:r>
            <a:endParaRPr lang="en-US" sz="2400" dirty="0" smtClean="0">
              <a:latin typeface="Abadi MT Condensed Light"/>
            </a:endParaRPr>
          </a:p>
          <a:p>
            <a:pPr lvl="0"/>
            <a:r>
              <a:rPr lang="en-ZA" sz="2400" b="1" dirty="0" smtClean="0">
                <a:latin typeface="Abadi MT Condensed Light"/>
              </a:rPr>
              <a:t>Otros ______________</a:t>
            </a:r>
            <a:endParaRPr lang="en-US" sz="2400" dirty="0" smtClean="0">
              <a:latin typeface="Abadi MT Condensed Light"/>
            </a:endParaRPr>
          </a:p>
          <a:p>
            <a:pPr eaLnBrk="1" fontAlgn="auto" hangingPunct="1">
              <a:lnSpc>
                <a:spcPct val="90000"/>
              </a:lnSpc>
              <a:spcAft>
                <a:spcPts val="0"/>
              </a:spcAft>
              <a:buFont typeface="Arial"/>
              <a:buChar char="•"/>
              <a:defRPr/>
            </a:pPr>
            <a:endParaRPr lang="en-ZA" dirty="0" smtClean="0">
              <a:latin typeface="Gill Sans MT" charset="0"/>
              <a:ea typeface="+mn-ea"/>
              <a:cs typeface="+mn-cs"/>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AngerManagement_PP_01.jpg"/>
          <p:cNvPicPr>
            <a:picLocks noChangeAspect="1"/>
          </p:cNvPicPr>
          <p:nvPr/>
        </p:nvPicPr>
        <p:blipFill>
          <a:blip r:embed="rId4" cstate="print"/>
          <a:srcRect/>
          <a:stretch>
            <a:fillRect/>
          </a:stretch>
        </p:blipFill>
        <p:spPr bwMode="auto">
          <a:xfrm>
            <a:off x="0" y="-180975"/>
            <a:ext cx="9144000" cy="7038975"/>
          </a:xfrm>
          <a:prstGeom prst="rect">
            <a:avLst/>
          </a:prstGeom>
          <a:noFill/>
          <a:ln w="9525">
            <a:noFill/>
            <a:miter lim="800000"/>
            <a:headEnd/>
            <a:tailEnd/>
          </a:ln>
        </p:spPr>
      </p:pic>
      <p:sp>
        <p:nvSpPr>
          <p:cNvPr id="2" name="Title 1"/>
          <p:cNvSpPr>
            <a:spLocks noGrp="1"/>
          </p:cNvSpPr>
          <p:nvPr>
            <p:ph type="title"/>
          </p:nvPr>
        </p:nvSpPr>
        <p:spPr>
          <a:xfrm>
            <a:off x="152400" y="381000"/>
            <a:ext cx="8991600" cy="914400"/>
          </a:xfrm>
        </p:spPr>
        <p:txBody>
          <a:bodyPr>
            <a:noAutofit/>
          </a:bodyPr>
          <a:lstStyle/>
          <a:p>
            <a:pPr eaLnBrk="1" hangingPunct="1">
              <a:defRPr/>
            </a:pPr>
            <a:r>
              <a:rPr lang="en-ZA" altLang="en-US" sz="3600" b="1" dirty="0" smtClean="0">
                <a:solidFill>
                  <a:srgbClr val="FFFFFF"/>
                </a:solidFill>
                <a:effectLst>
                  <a:outerShdw blurRad="38100" dist="38100" dir="2700000" algn="tl">
                    <a:srgbClr val="000000">
                      <a:alpha val="43137"/>
                    </a:srgbClr>
                  </a:outerShdw>
                </a:effectLst>
                <a:latin typeface="Abadi MT Condensed Extra Bold"/>
              </a:rPr>
              <a:t>IDENTIFICA LOS  </a:t>
            </a:r>
            <a:r>
              <a:rPr lang="en-ZA" altLang="en-US" sz="3600" b="1" dirty="0" smtClean="0">
                <a:solidFill>
                  <a:srgbClr val="FFFF00"/>
                </a:solidFill>
                <a:effectLst>
                  <a:outerShdw blurRad="38100" dist="38100" dir="2700000" algn="tl">
                    <a:srgbClr val="000000">
                      <a:alpha val="43137"/>
                    </a:srgbClr>
                  </a:outerShdw>
                </a:effectLst>
                <a:latin typeface="Abadi MT Condensed Extra Bold"/>
              </a:rPr>
              <a:t>PENSAMIENTOS</a:t>
            </a:r>
          </a:p>
        </p:txBody>
      </p:sp>
      <p:sp>
        <p:nvSpPr>
          <p:cNvPr id="26628" name="Content Placeholder 2"/>
          <p:cNvSpPr>
            <a:spLocks noGrp="1"/>
          </p:cNvSpPr>
          <p:nvPr>
            <p:ph idx="1"/>
          </p:nvPr>
        </p:nvSpPr>
        <p:spPr>
          <a:xfrm>
            <a:off x="381000" y="2057400"/>
            <a:ext cx="8534400" cy="3733800"/>
          </a:xfrm>
        </p:spPr>
        <p:txBody>
          <a:bodyPr/>
          <a:lstStyle/>
          <a:p>
            <a:pPr lvl="0">
              <a:buNone/>
            </a:pPr>
            <a:r>
              <a:rPr lang="es-MX" sz="2800" b="1" dirty="0" smtClean="0">
                <a:solidFill>
                  <a:srgbClr val="660066"/>
                </a:solidFill>
                <a:latin typeface="Abadi MT Condensed Extra Bold"/>
              </a:rPr>
              <a:t>¿Cuáles son los pensamientos que te causan sentimientos de ira? </a:t>
            </a:r>
            <a:r>
              <a:rPr lang="en-ZA" sz="2800" b="1" dirty="0" smtClean="0">
                <a:solidFill>
                  <a:srgbClr val="660066"/>
                </a:solidFill>
                <a:latin typeface="Abadi MT Condensed Extra Bold"/>
              </a:rPr>
              <a:t>Por ejemplo: </a:t>
            </a:r>
            <a:endParaRPr lang="en-US" sz="2800" dirty="0" smtClean="0">
              <a:solidFill>
                <a:srgbClr val="660066"/>
              </a:solidFill>
              <a:latin typeface="Abadi MT Condensed Extra Bold"/>
            </a:endParaRPr>
          </a:p>
          <a:p>
            <a:r>
              <a:rPr lang="en-ZA" sz="2800" dirty="0" smtClean="0">
                <a:latin typeface="Abadi MT Condensed Extra Bold"/>
              </a:rPr>
              <a:t>Cuando pienso en…</a:t>
            </a:r>
            <a:endParaRPr lang="en-US" sz="2800" dirty="0" smtClean="0">
              <a:latin typeface="Abadi MT Condensed Extra Bold"/>
            </a:endParaRPr>
          </a:p>
          <a:p>
            <a:r>
              <a:rPr lang="es-ES" sz="2800" dirty="0" smtClean="0">
                <a:latin typeface="Abadi MT Condensed Extra Bold"/>
              </a:rPr>
              <a:t>--Mis oportunidades desperdiciadas en el pasado.</a:t>
            </a:r>
            <a:endParaRPr lang="en-US" sz="2800" dirty="0" smtClean="0">
              <a:latin typeface="Abadi MT Condensed Extra Bold"/>
            </a:endParaRPr>
          </a:p>
          <a:p>
            <a:r>
              <a:rPr lang="es-ES" sz="2800" dirty="0" smtClean="0">
                <a:latin typeface="Abadi MT Condensed Extra Bold"/>
              </a:rPr>
              <a:t>--La naturaleza poco fiable.</a:t>
            </a:r>
          </a:p>
          <a:p>
            <a:r>
              <a:rPr lang="es-ES" sz="2800" dirty="0" smtClean="0">
                <a:latin typeface="Abadi MT Condensed Extra Bold"/>
              </a:rPr>
              <a:t>--La forma como mi viejo amigo me ha lastimado. </a:t>
            </a:r>
            <a:endParaRPr lang="en-US" sz="2800" dirty="0" smtClean="0">
              <a:latin typeface="Abadi MT Condensed Extra Bold"/>
            </a:endParaRPr>
          </a:p>
          <a:p>
            <a:pPr marL="0" indent="0" eaLnBrk="1" hangingPunct="1">
              <a:lnSpc>
                <a:spcPct val="90000"/>
              </a:lnSpc>
              <a:buFont typeface="Wingdings 2" pitchFamily="18" charset="2"/>
              <a:buNone/>
            </a:pPr>
            <a:endParaRPr lang="en-ZA" altLang="en-US" sz="2800" dirty="0" smtClean="0">
              <a:latin typeface="Gill Sans MT" pitchFamily="34"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AngerManagement_PP_01.jpg"/>
          <p:cNvPicPr>
            <a:picLocks noChangeAspect="1"/>
          </p:cNvPicPr>
          <p:nvPr/>
        </p:nvPicPr>
        <p:blipFill>
          <a:blip r:embed="rId4" cstate="print"/>
          <a:srcRect/>
          <a:stretch>
            <a:fillRect/>
          </a:stretch>
        </p:blipFill>
        <p:spPr bwMode="auto">
          <a:xfrm>
            <a:off x="0" y="-180975"/>
            <a:ext cx="9144000" cy="7038975"/>
          </a:xfrm>
          <a:prstGeom prst="rect">
            <a:avLst/>
          </a:prstGeom>
          <a:noFill/>
          <a:ln w="9525">
            <a:noFill/>
            <a:miter lim="800000"/>
            <a:headEnd/>
            <a:tailEnd/>
          </a:ln>
        </p:spPr>
      </p:pic>
      <p:sp>
        <p:nvSpPr>
          <p:cNvPr id="2" name="Title 1"/>
          <p:cNvSpPr>
            <a:spLocks noGrp="1"/>
          </p:cNvSpPr>
          <p:nvPr>
            <p:ph type="title"/>
          </p:nvPr>
        </p:nvSpPr>
        <p:spPr>
          <a:xfrm>
            <a:off x="304800" y="228600"/>
            <a:ext cx="8229600" cy="1143000"/>
          </a:xfrm>
        </p:spPr>
        <p:txBody>
          <a:bodyPr>
            <a:normAutofit/>
          </a:bodyPr>
          <a:lstStyle/>
          <a:p>
            <a:pPr algn="l" eaLnBrk="1" hangingPunct="1">
              <a:defRPr/>
            </a:pPr>
            <a:r>
              <a:rPr lang="en-ZA" altLang="en-US" sz="4000" b="1" dirty="0" smtClean="0">
                <a:solidFill>
                  <a:srgbClr val="FFFFFF"/>
                </a:solidFill>
                <a:effectLst>
                  <a:outerShdw blurRad="38100" dist="38100" dir="2700000" algn="tl">
                    <a:srgbClr val="C0C0C0"/>
                  </a:outerShdw>
                </a:effectLst>
                <a:latin typeface="Abadi MT Condensed Extra Bold"/>
              </a:rPr>
              <a:t>IDENTIFICA LOS </a:t>
            </a:r>
            <a:r>
              <a:rPr lang="en-ZA" altLang="en-US" sz="4000" b="1" dirty="0" smtClean="0">
                <a:solidFill>
                  <a:srgbClr val="FFFF00"/>
                </a:solidFill>
                <a:effectLst>
                  <a:outerShdw blurRad="38100" dist="38100" dir="2700000" algn="tl">
                    <a:srgbClr val="C0C0C0"/>
                  </a:outerShdw>
                </a:effectLst>
                <a:latin typeface="Abadi MT Condensed Extra Bold"/>
              </a:rPr>
              <a:t>PENSAMIENTOS</a:t>
            </a:r>
          </a:p>
        </p:txBody>
      </p:sp>
      <p:sp>
        <p:nvSpPr>
          <p:cNvPr id="25603" name="Content Placeholder 2"/>
          <p:cNvSpPr>
            <a:spLocks noGrp="1"/>
          </p:cNvSpPr>
          <p:nvPr>
            <p:ph idx="1"/>
          </p:nvPr>
        </p:nvSpPr>
        <p:spPr>
          <a:xfrm>
            <a:off x="762000" y="2286000"/>
            <a:ext cx="8153400" cy="3733800"/>
          </a:xfrm>
        </p:spPr>
        <p:txBody>
          <a:bodyPr rtlCol="0">
            <a:normAutofit lnSpcReduction="10000"/>
          </a:bodyPr>
          <a:lstStyle/>
          <a:p>
            <a:pPr>
              <a:buNone/>
            </a:pPr>
            <a:r>
              <a:rPr lang="es-ES" b="1" dirty="0" smtClean="0">
                <a:solidFill>
                  <a:srgbClr val="660066"/>
                </a:solidFill>
                <a:latin typeface="Abadi MT Condensed Extra Bold"/>
              </a:rPr>
              <a:t>Generalmente, las siguientes son formas peligrosas de pensar que pueden conducir a la manifestación de la ira:</a:t>
            </a:r>
            <a:endParaRPr lang="en-US" dirty="0" smtClean="0">
              <a:solidFill>
                <a:srgbClr val="660066"/>
              </a:solidFill>
              <a:latin typeface="Abadi MT Condensed Extra Bold"/>
            </a:endParaRPr>
          </a:p>
          <a:p>
            <a:pPr lvl="0"/>
            <a:r>
              <a:rPr lang="en-US" dirty="0" smtClean="0">
                <a:latin typeface="Abadi MT Condensed Extra Bold"/>
              </a:rPr>
              <a:t>Generalizar. </a:t>
            </a:r>
          </a:p>
          <a:p>
            <a:pPr lvl="0"/>
            <a:r>
              <a:rPr lang="en-US" dirty="0" smtClean="0">
                <a:latin typeface="Abadi MT Condensed Extra Bold"/>
              </a:rPr>
              <a:t>Obsesiones.  </a:t>
            </a:r>
          </a:p>
          <a:p>
            <a:pPr lvl="0"/>
            <a:r>
              <a:rPr lang="es-ES" dirty="0" smtClean="0">
                <a:latin typeface="Abadi MT Condensed Extra Bold"/>
              </a:rPr>
              <a:t>Leer la mente de alguien y saltar a conclusiones. </a:t>
            </a:r>
            <a:endParaRPr lang="en-US" dirty="0" smtClean="0">
              <a:latin typeface="Abadi MT Condensed Extra Bold"/>
            </a:endParaRPr>
          </a:p>
          <a:p>
            <a:pPr marL="82550" indent="0" eaLnBrk="1" fontAlgn="auto" hangingPunct="1">
              <a:spcAft>
                <a:spcPts val="0"/>
              </a:spcAft>
              <a:buFont typeface="Wingdings 2" pitchFamily="18" charset="2"/>
              <a:buNone/>
              <a:defRPr/>
            </a:pPr>
            <a:endParaRPr lang="en-US" dirty="0" smtClean="0">
              <a:ea typeface="+mn-ea"/>
              <a:cs typeface="+mn-cs"/>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AngerManagement_PP_01.jpg"/>
          <p:cNvPicPr>
            <a:picLocks noChangeAspect="1"/>
          </p:cNvPicPr>
          <p:nvPr/>
        </p:nvPicPr>
        <p:blipFill>
          <a:blip r:embed="rId4" cstate="print"/>
          <a:srcRect/>
          <a:stretch>
            <a:fillRect/>
          </a:stretch>
        </p:blipFill>
        <p:spPr bwMode="auto">
          <a:xfrm>
            <a:off x="0" y="-180975"/>
            <a:ext cx="9144000" cy="7038975"/>
          </a:xfrm>
          <a:prstGeom prst="rect">
            <a:avLst/>
          </a:prstGeom>
          <a:noFill/>
          <a:ln w="9525">
            <a:noFill/>
            <a:miter lim="800000"/>
            <a:headEnd/>
            <a:tailEnd/>
          </a:ln>
        </p:spPr>
      </p:pic>
      <p:sp>
        <p:nvSpPr>
          <p:cNvPr id="2" name="Title 1"/>
          <p:cNvSpPr>
            <a:spLocks noGrp="1"/>
          </p:cNvSpPr>
          <p:nvPr>
            <p:ph type="title"/>
          </p:nvPr>
        </p:nvSpPr>
        <p:spPr>
          <a:xfrm>
            <a:off x="0" y="304800"/>
            <a:ext cx="8686800" cy="1143000"/>
          </a:xfrm>
        </p:spPr>
        <p:txBody>
          <a:bodyPr>
            <a:normAutofit/>
          </a:bodyPr>
          <a:lstStyle/>
          <a:p>
            <a:pPr eaLnBrk="1" hangingPunct="1">
              <a:defRPr/>
            </a:pPr>
            <a:r>
              <a:rPr lang="en-ZA" altLang="en-US" sz="3200" b="1" dirty="0" smtClean="0">
                <a:solidFill>
                  <a:srgbClr val="FFFFFF"/>
                </a:solidFill>
                <a:effectLst>
                  <a:outerShdw blurRad="38100" dist="38100" dir="2700000" algn="tl">
                    <a:srgbClr val="C0C0C0"/>
                  </a:outerShdw>
                </a:effectLst>
                <a:latin typeface="Abadi MT Condensed Extra Bold"/>
              </a:rPr>
              <a:t>IDENTIFICANDO LOS </a:t>
            </a:r>
            <a:r>
              <a:rPr lang="en-ZA" altLang="en-US" sz="3200" b="1" dirty="0" smtClean="0">
                <a:solidFill>
                  <a:srgbClr val="FFFF00"/>
                </a:solidFill>
                <a:effectLst>
                  <a:outerShdw blurRad="38100" dist="38100" dir="2700000" algn="tl">
                    <a:srgbClr val="C0C0C0"/>
                  </a:outerShdw>
                </a:effectLst>
                <a:latin typeface="Abadi MT Condensed Extra Bold"/>
              </a:rPr>
              <a:t>PENSAMIENTOS</a:t>
            </a:r>
          </a:p>
        </p:txBody>
      </p:sp>
      <p:sp>
        <p:nvSpPr>
          <p:cNvPr id="28676" name="Content Placeholder 2"/>
          <p:cNvSpPr>
            <a:spLocks noGrp="1"/>
          </p:cNvSpPr>
          <p:nvPr>
            <p:ph idx="1"/>
          </p:nvPr>
        </p:nvSpPr>
        <p:spPr>
          <a:xfrm>
            <a:off x="457200" y="2286000"/>
            <a:ext cx="8305800" cy="3733800"/>
          </a:xfrm>
        </p:spPr>
        <p:txBody>
          <a:bodyPr/>
          <a:lstStyle/>
          <a:p>
            <a:pPr>
              <a:buNone/>
            </a:pPr>
            <a:r>
              <a:rPr lang="es-ES" b="1" dirty="0" smtClean="0">
                <a:solidFill>
                  <a:srgbClr val="660066"/>
                </a:solidFill>
                <a:latin typeface="Abadi MT Condensed Extra Bold"/>
              </a:rPr>
              <a:t>Generalmente, las siguientes son formas peligrosas de pensar que pueden conducir a la manifestación de la ira:</a:t>
            </a:r>
            <a:endParaRPr lang="en-US" dirty="0" smtClean="0">
              <a:solidFill>
                <a:srgbClr val="660066"/>
              </a:solidFill>
              <a:latin typeface="Abadi MT Condensed Extra Bold"/>
            </a:endParaRPr>
          </a:p>
          <a:p>
            <a:pPr lvl="0"/>
            <a:r>
              <a:rPr lang="en-US" dirty="0" smtClean="0">
                <a:latin typeface="Abadi MT Condensed Extra Bold"/>
              </a:rPr>
              <a:t>Acumular “basura” o “paja”. </a:t>
            </a:r>
          </a:p>
          <a:p>
            <a:pPr lvl="0"/>
            <a:r>
              <a:rPr lang="en-US" dirty="0" smtClean="0">
                <a:latin typeface="Abadi MT Condensed Extra Bold"/>
              </a:rPr>
              <a:t>Culpar. </a:t>
            </a:r>
          </a:p>
          <a:p>
            <a:pPr marL="0" indent="0" eaLnBrk="1" hangingPunct="1">
              <a:buNone/>
            </a:pPr>
            <a:endParaRPr lang="en-ZA" altLang="en-US" sz="3600" b="1" dirty="0" smtClean="0"/>
          </a:p>
          <a:p>
            <a:pPr marL="0" indent="0" eaLnBrk="1" hangingPunct="1">
              <a:buFont typeface="Wingdings 2" pitchFamily="18" charset="2"/>
              <a:buChar char=""/>
            </a:pPr>
            <a:endParaRPr lang="en-ZA" altLang="en-US" sz="3600" dirty="0" smtClean="0"/>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AngerManagement_PP_02.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2" name="Title 1"/>
          <p:cNvSpPr>
            <a:spLocks noGrp="1"/>
          </p:cNvSpPr>
          <p:nvPr>
            <p:ph type="title"/>
          </p:nvPr>
        </p:nvSpPr>
        <p:spPr>
          <a:xfrm>
            <a:off x="0" y="457200"/>
            <a:ext cx="9220200" cy="1143000"/>
          </a:xfrm>
        </p:spPr>
        <p:txBody>
          <a:bodyPr>
            <a:noAutofit/>
          </a:bodyPr>
          <a:lstStyle/>
          <a:p>
            <a:pPr eaLnBrk="1" hangingPunct="1">
              <a:defRPr/>
            </a:pPr>
            <a:r>
              <a:rPr lang="en-ZA" altLang="en-US" sz="3200" b="1" dirty="0" smtClean="0">
                <a:solidFill>
                  <a:srgbClr val="C00000"/>
                </a:solidFill>
                <a:effectLst>
                  <a:outerShdw blurRad="38100" dist="38100" dir="2700000" algn="tl">
                    <a:srgbClr val="C0C0C0"/>
                  </a:outerShdw>
                </a:effectLst>
                <a:latin typeface="Abadi MT Condensed Extra Bold"/>
              </a:rPr>
              <a:t>SEÑALES, DETONANTES Y PENSAMIENTOS</a:t>
            </a:r>
            <a:r>
              <a:rPr lang="en-ZA" altLang="en-US" b="1" dirty="0" smtClean="0">
                <a:solidFill>
                  <a:srgbClr val="C00000"/>
                </a:solidFill>
                <a:effectLst>
                  <a:outerShdw blurRad="38100" dist="38100" dir="2700000" algn="tl">
                    <a:srgbClr val="C0C0C0"/>
                  </a:outerShdw>
                </a:effectLst>
                <a:latin typeface="Abadi MT Condensed Extra Bold"/>
              </a:rPr>
              <a:t>…</a:t>
            </a:r>
          </a:p>
        </p:txBody>
      </p:sp>
      <p:sp>
        <p:nvSpPr>
          <p:cNvPr id="29700" name="Content Placeholder 2"/>
          <p:cNvSpPr>
            <a:spLocks noGrp="1"/>
          </p:cNvSpPr>
          <p:nvPr>
            <p:ph idx="1"/>
          </p:nvPr>
        </p:nvSpPr>
        <p:spPr>
          <a:xfrm>
            <a:off x="304800" y="2057400"/>
            <a:ext cx="8610600" cy="3733800"/>
          </a:xfrm>
        </p:spPr>
        <p:txBody>
          <a:bodyPr/>
          <a:lstStyle/>
          <a:p>
            <a:pPr eaLnBrk="1" hangingPunct="1"/>
            <a:r>
              <a:rPr lang="es-ES" b="1" dirty="0" smtClean="0">
                <a:solidFill>
                  <a:srgbClr val="660066"/>
                </a:solidFill>
                <a:latin typeface="Abadi MT Condensed Light"/>
              </a:rPr>
              <a:t>Es muy importante identificar señales, detonantes y pensamientos de ira;</a:t>
            </a:r>
            <a:r>
              <a:rPr lang="es-ES" b="1" dirty="0" smtClean="0">
                <a:latin typeface="Abadi MT Condensed Light"/>
              </a:rPr>
              <a:t> de otra manera estos van a tomar las riendas y seremos arrastrados por </a:t>
            </a:r>
            <a:r>
              <a:rPr lang="es-ES" b="1" i="1" dirty="0" smtClean="0">
                <a:latin typeface="Abadi MT Condensed Light"/>
              </a:rPr>
              <a:t>ellos</a:t>
            </a:r>
            <a:r>
              <a:rPr lang="es-ES" b="1" dirty="0" smtClean="0">
                <a:latin typeface="Abadi MT Condensed Light"/>
              </a:rPr>
              <a:t>. Sin embargo, no es suficiente con identificarlos; necesitamos aprender a hacer algo respecto a ellos.    </a:t>
            </a:r>
            <a:r>
              <a:rPr lang="en-ZA" altLang="en-US" b="1" dirty="0" smtClean="0">
                <a:latin typeface="Abadi MT Condensed Light"/>
              </a:rPr>
              <a:t> </a:t>
            </a:r>
            <a:endParaRPr lang="en-US" altLang="en-US" dirty="0" smtClean="0">
              <a:latin typeface="Abadi MT Condensed Light"/>
            </a:endParaRPr>
          </a:p>
          <a:p>
            <a:pPr eaLnBrk="1" hangingPunct="1">
              <a:buFont typeface="Wingdings 2" pitchFamily="18" charset="2"/>
              <a:buChar char=""/>
            </a:pPr>
            <a:endParaRPr lang="en-ZA" altLang="en-US" sz="3600" dirty="0" smtClean="0"/>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AngerManagement_PP_01.jpg"/>
          <p:cNvPicPr>
            <a:picLocks noChangeAspect="1"/>
          </p:cNvPicPr>
          <p:nvPr/>
        </p:nvPicPr>
        <p:blipFill>
          <a:blip r:embed="rId4" cstate="print"/>
          <a:srcRect/>
          <a:stretch>
            <a:fillRect/>
          </a:stretch>
        </p:blipFill>
        <p:spPr bwMode="auto">
          <a:xfrm>
            <a:off x="0" y="-180975"/>
            <a:ext cx="9144000" cy="7038975"/>
          </a:xfrm>
          <a:prstGeom prst="rect">
            <a:avLst/>
          </a:prstGeom>
          <a:noFill/>
          <a:ln w="9525">
            <a:noFill/>
            <a:miter lim="800000"/>
            <a:headEnd/>
            <a:tailEnd/>
          </a:ln>
        </p:spPr>
      </p:pic>
      <p:sp>
        <p:nvSpPr>
          <p:cNvPr id="2" name="Title 1"/>
          <p:cNvSpPr>
            <a:spLocks noGrp="1"/>
          </p:cNvSpPr>
          <p:nvPr>
            <p:ph type="title"/>
          </p:nvPr>
        </p:nvSpPr>
        <p:spPr>
          <a:xfrm>
            <a:off x="228600" y="609600"/>
            <a:ext cx="7499350" cy="1143000"/>
          </a:xfrm>
        </p:spPr>
        <p:txBody>
          <a:bodyPr>
            <a:normAutofit/>
          </a:bodyPr>
          <a:lstStyle/>
          <a:p>
            <a:pPr algn="l" eaLnBrk="1" hangingPunct="1">
              <a:defRPr/>
            </a:pPr>
            <a:r>
              <a:rPr lang="en-ZA" altLang="en-US" sz="3600" b="1" dirty="0" smtClean="0">
                <a:solidFill>
                  <a:srgbClr val="FFFFFF"/>
                </a:solidFill>
                <a:effectLst>
                  <a:outerShdw blurRad="38100" dist="38100" dir="2700000" algn="tl">
                    <a:srgbClr val="C0C0C0"/>
                  </a:outerShdw>
                </a:effectLst>
                <a:latin typeface="Abadi MT Condensed Extra Bold"/>
              </a:rPr>
              <a:t>   QUÉ HACER?  </a:t>
            </a:r>
          </a:p>
        </p:txBody>
      </p:sp>
      <p:sp>
        <p:nvSpPr>
          <p:cNvPr id="25603" name="Content Placeholder 2"/>
          <p:cNvSpPr>
            <a:spLocks noGrp="1"/>
          </p:cNvSpPr>
          <p:nvPr>
            <p:ph idx="1"/>
          </p:nvPr>
        </p:nvSpPr>
        <p:spPr>
          <a:xfrm>
            <a:off x="533400" y="1981200"/>
            <a:ext cx="8382000" cy="4724400"/>
          </a:xfrm>
        </p:spPr>
        <p:txBody>
          <a:bodyPr rtlCol="0">
            <a:normAutofit/>
          </a:bodyPr>
          <a:lstStyle/>
          <a:p>
            <a:pPr>
              <a:buNone/>
            </a:pPr>
            <a:r>
              <a:rPr lang="es-ES" b="1" dirty="0" smtClean="0">
                <a:solidFill>
                  <a:srgbClr val="660066"/>
                </a:solidFill>
                <a:latin typeface="Abadi MT Condensed Extra Bold"/>
              </a:rPr>
              <a:t>   El evitar los detonantes es ideal, pero muchos detonantes no pueden evitarse, tales como el jefe, el trabajo, tránsito, cónyuge, hijos, etc.  Las siguientes son dos útiles estrategias:</a:t>
            </a:r>
            <a:endParaRPr lang="en-US" dirty="0" smtClean="0">
              <a:solidFill>
                <a:srgbClr val="660066"/>
              </a:solidFill>
              <a:latin typeface="Abadi MT Condensed Extra Bold"/>
            </a:endParaRPr>
          </a:p>
          <a:p>
            <a:pPr lvl="0"/>
            <a:r>
              <a:rPr lang="en-ZA" dirty="0" smtClean="0">
                <a:latin typeface="Abadi MT Condensed Extra Bold"/>
              </a:rPr>
              <a:t>¡Respirar profundo! </a:t>
            </a:r>
            <a:endParaRPr lang="en-US" dirty="0" smtClean="0">
              <a:latin typeface="Abadi MT Condensed Extra Bold"/>
            </a:endParaRPr>
          </a:p>
          <a:p>
            <a:pPr lvl="0"/>
            <a:r>
              <a:rPr lang="en-ZA" dirty="0" smtClean="0">
                <a:latin typeface="Abadi MT Condensed Extra Bold"/>
              </a:rPr>
              <a:t>¡Contar!  </a:t>
            </a:r>
            <a:endParaRPr lang="en-US" dirty="0" smtClean="0">
              <a:latin typeface="Abadi MT Condensed Extra Bold"/>
            </a:endParaRPr>
          </a:p>
          <a:p>
            <a:pPr marL="82550" indent="0" eaLnBrk="1" fontAlgn="auto" hangingPunct="1">
              <a:spcAft>
                <a:spcPts val="0"/>
              </a:spcAft>
              <a:buFont typeface="Arial"/>
              <a:buChar char="•"/>
              <a:defRPr/>
            </a:pPr>
            <a:endParaRPr lang="en-ZA" dirty="0">
              <a:latin typeface="Gill Sans MT" charset="0"/>
              <a:ea typeface="+mn-ea"/>
              <a:cs typeface="+mn-cs"/>
            </a:endParaRPr>
          </a:p>
          <a:p>
            <a:pPr marL="82550" indent="0" eaLnBrk="1" fontAlgn="auto" hangingPunct="1">
              <a:spcAft>
                <a:spcPts val="0"/>
              </a:spcAft>
              <a:buFont typeface="Wingdings 2" charset="0"/>
              <a:buNone/>
              <a:defRPr/>
            </a:pPr>
            <a:r>
              <a:rPr lang="en-ZA" b="1" dirty="0">
                <a:latin typeface="Gill Sans MT" charset="0"/>
                <a:ea typeface="+mn-ea"/>
                <a:cs typeface="+mn-cs"/>
              </a:rPr>
              <a:t> </a:t>
            </a:r>
          </a:p>
          <a:p>
            <a:pPr marL="82550" indent="0" eaLnBrk="1" fontAlgn="auto" hangingPunct="1">
              <a:spcAft>
                <a:spcPts val="0"/>
              </a:spcAft>
              <a:buFont typeface="Arial"/>
              <a:buChar char="•"/>
              <a:defRPr/>
            </a:pPr>
            <a:endParaRPr lang="en-ZA" dirty="0">
              <a:latin typeface="Gill Sans MT" charset="0"/>
              <a:ea typeface="+mn-ea"/>
              <a:cs typeface="+mn-cs"/>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AngerManagement_PP_01.jpg"/>
          <p:cNvPicPr>
            <a:picLocks noChangeAspect="1"/>
          </p:cNvPicPr>
          <p:nvPr/>
        </p:nvPicPr>
        <p:blipFill>
          <a:blip r:embed="rId4" cstate="print"/>
          <a:srcRect/>
          <a:stretch>
            <a:fillRect/>
          </a:stretch>
        </p:blipFill>
        <p:spPr bwMode="auto">
          <a:xfrm>
            <a:off x="0" y="-180975"/>
            <a:ext cx="9144000" cy="7038975"/>
          </a:xfrm>
          <a:prstGeom prst="rect">
            <a:avLst/>
          </a:prstGeom>
          <a:noFill/>
          <a:ln w="9525">
            <a:noFill/>
            <a:miter lim="800000"/>
            <a:headEnd/>
            <a:tailEnd/>
          </a:ln>
        </p:spPr>
      </p:pic>
      <p:sp>
        <p:nvSpPr>
          <p:cNvPr id="2" name="Title 1"/>
          <p:cNvSpPr>
            <a:spLocks noGrp="1"/>
          </p:cNvSpPr>
          <p:nvPr>
            <p:ph type="title"/>
          </p:nvPr>
        </p:nvSpPr>
        <p:spPr>
          <a:xfrm>
            <a:off x="304800" y="381000"/>
            <a:ext cx="5867400" cy="1066800"/>
          </a:xfrm>
        </p:spPr>
        <p:txBody>
          <a:bodyPr>
            <a:normAutofit/>
          </a:bodyPr>
          <a:lstStyle/>
          <a:p>
            <a:pPr algn="l" eaLnBrk="1" hangingPunct="1">
              <a:defRPr/>
            </a:pPr>
            <a:r>
              <a:rPr lang="en-ZA" altLang="en-US" sz="4000" b="1" dirty="0" smtClean="0">
                <a:solidFill>
                  <a:srgbClr val="FFFFFF"/>
                </a:solidFill>
                <a:effectLst>
                  <a:outerShdw blurRad="38100" dist="38100" dir="2700000" algn="tl">
                    <a:srgbClr val="C0C0C0"/>
                  </a:outerShdw>
                </a:effectLst>
                <a:latin typeface="Abadi MT Condensed Extra Bold"/>
              </a:rPr>
              <a:t>MÁS </a:t>
            </a:r>
            <a:r>
              <a:rPr lang="en-ZA" altLang="en-US" sz="4000" b="1" dirty="0" smtClean="0">
                <a:solidFill>
                  <a:srgbClr val="FFFF00"/>
                </a:solidFill>
                <a:effectLst>
                  <a:outerShdw blurRad="38100" dist="38100" dir="2700000" algn="tl">
                    <a:srgbClr val="C0C0C0"/>
                  </a:outerShdw>
                </a:effectLst>
                <a:latin typeface="Abadi MT Condensed Extra Bold"/>
              </a:rPr>
              <a:t>ESTRATEGIAS </a:t>
            </a:r>
            <a:r>
              <a:rPr lang="en-ZA" altLang="en-US" sz="4000" b="1" dirty="0" smtClean="0">
                <a:solidFill>
                  <a:srgbClr val="FFFFFF"/>
                </a:solidFill>
                <a:effectLst>
                  <a:outerShdw blurRad="38100" dist="38100" dir="2700000" algn="tl">
                    <a:srgbClr val="C0C0C0"/>
                  </a:outerShdw>
                </a:effectLst>
                <a:latin typeface="Abadi MT Condensed Extra Bold"/>
              </a:rPr>
              <a:t> </a:t>
            </a:r>
          </a:p>
        </p:txBody>
      </p:sp>
      <p:sp>
        <p:nvSpPr>
          <p:cNvPr id="31748" name="Content Placeholder 2"/>
          <p:cNvSpPr>
            <a:spLocks noGrp="1"/>
          </p:cNvSpPr>
          <p:nvPr>
            <p:ph idx="1"/>
          </p:nvPr>
        </p:nvSpPr>
        <p:spPr>
          <a:xfrm>
            <a:off x="762000" y="2627313"/>
            <a:ext cx="7467600" cy="2554287"/>
          </a:xfrm>
        </p:spPr>
        <p:txBody>
          <a:bodyPr/>
          <a:lstStyle/>
          <a:p>
            <a:pPr eaLnBrk="1" hangingPunct="1">
              <a:lnSpc>
                <a:spcPct val="110000"/>
              </a:lnSpc>
            </a:pPr>
            <a:r>
              <a:rPr lang="en-ZA" altLang="en-US" sz="4800" b="1" dirty="0" smtClean="0">
                <a:latin typeface="Abadi MT Condensed Extra Bold"/>
              </a:rPr>
              <a:t>Habla contigo mismo</a:t>
            </a:r>
          </a:p>
          <a:p>
            <a:pPr eaLnBrk="1" hangingPunct="1">
              <a:lnSpc>
                <a:spcPct val="110000"/>
              </a:lnSpc>
            </a:pPr>
            <a:r>
              <a:rPr lang="en-ZA" altLang="en-US" sz="4800" b="1" dirty="0" smtClean="0">
                <a:latin typeface="Abadi MT Condensed Extra Bold"/>
              </a:rPr>
              <a:t>Háblale al Señor</a:t>
            </a:r>
            <a:endParaRPr lang="en-ZA" altLang="en-US" sz="4000" dirty="0" smtClean="0">
              <a:latin typeface="Abadi MT Condensed Extra Bold"/>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AngerManagement_PP_03.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5123" name="Content Placeholder 2"/>
          <p:cNvSpPr>
            <a:spLocks noGrp="1"/>
          </p:cNvSpPr>
          <p:nvPr>
            <p:ph idx="1"/>
          </p:nvPr>
        </p:nvSpPr>
        <p:spPr>
          <a:xfrm>
            <a:off x="457200" y="2133600"/>
            <a:ext cx="8305800" cy="4114800"/>
          </a:xfrm>
        </p:spPr>
        <p:txBody>
          <a:bodyPr/>
          <a:lstStyle/>
          <a:p>
            <a:pPr lvl="0" algn="ctr">
              <a:buNone/>
            </a:pPr>
            <a:endParaRPr lang="es-ES" sz="2400" b="1" dirty="0" smtClean="0"/>
          </a:p>
          <a:p>
            <a:pPr lvl="0" algn="ctr">
              <a:buNone/>
            </a:pPr>
            <a:r>
              <a:rPr lang="es-ES" b="1" dirty="0" smtClean="0">
                <a:latin typeface="Abadi MT Condensed Extra Bold"/>
              </a:rPr>
              <a:t>“No te apresures a enojarte, porque la ira en el seno de los necios reposa” </a:t>
            </a:r>
            <a:r>
              <a:rPr lang="es-ES" dirty="0" smtClean="0">
                <a:latin typeface="Abadi MT Condensed Extra Bold"/>
              </a:rPr>
              <a:t>(Eclesiastés 7: 9)</a:t>
            </a:r>
          </a:p>
          <a:p>
            <a:pPr lvl="0" algn="ctr">
              <a:buNone/>
            </a:pPr>
            <a:endParaRPr lang="en-US" dirty="0" smtClean="0">
              <a:latin typeface="Abadi MT Condensed Extra Bold"/>
            </a:endParaRPr>
          </a:p>
          <a:p>
            <a:pPr lvl="0" algn="ctr">
              <a:buNone/>
            </a:pPr>
            <a:r>
              <a:rPr lang="es-ES" b="1" dirty="0" smtClean="0">
                <a:latin typeface="Abadi MT Condensed Extra Bold"/>
              </a:rPr>
              <a:t>“Si eres paciente en un momento de ira, escaparás de cien días de tristeza” (</a:t>
            </a:r>
            <a:r>
              <a:rPr lang="es-ES" dirty="0" smtClean="0">
                <a:latin typeface="Abadi MT Condensed Extra Bold"/>
              </a:rPr>
              <a:t>Proverbio chino)</a:t>
            </a:r>
            <a:endParaRPr lang="en-US" dirty="0" smtClean="0">
              <a:latin typeface="Abadi MT Condensed Extra Bold"/>
            </a:endParaRPr>
          </a:p>
          <a:p>
            <a:pPr marL="0" indent="0" algn="ctr" eaLnBrk="1" hangingPunct="1">
              <a:buFont typeface="Arial" pitchFamily="34" charset="0"/>
              <a:buNone/>
            </a:pPr>
            <a:endParaRPr lang="en-US" altLang="en-US" sz="2400" dirty="0" smtClean="0"/>
          </a:p>
        </p:txBody>
      </p:sp>
      <p:sp>
        <p:nvSpPr>
          <p:cNvPr id="5124" name="Title 2"/>
          <p:cNvSpPr>
            <a:spLocks noGrp="1"/>
          </p:cNvSpPr>
          <p:nvPr>
            <p:ph type="title"/>
          </p:nvPr>
        </p:nvSpPr>
        <p:spPr>
          <a:xfrm>
            <a:off x="533400" y="609600"/>
            <a:ext cx="8229600" cy="1143000"/>
          </a:xfrm>
        </p:spPr>
        <p:txBody>
          <a:bodyPr/>
          <a:lstStyle/>
          <a:p>
            <a:pPr eaLnBrk="1" hangingPunct="1"/>
            <a:r>
              <a:rPr lang="en-ZA" altLang="en-US" sz="4000" b="1" dirty="0" smtClean="0">
                <a:solidFill>
                  <a:srgbClr val="FFFF00"/>
                </a:solidFill>
                <a:latin typeface="Abadi MT Condensed Extra Bold"/>
              </a:rPr>
              <a:t>IRA</a:t>
            </a:r>
            <a:r>
              <a:rPr lang="en-ZA" altLang="en-US" sz="4000" b="1" dirty="0" smtClean="0">
                <a:solidFill>
                  <a:srgbClr val="FFFF00"/>
                </a:solidFill>
              </a:rPr>
              <a:t/>
            </a:r>
            <a:br>
              <a:rPr lang="en-ZA" altLang="en-US" sz="4000" b="1" dirty="0" smtClean="0">
                <a:solidFill>
                  <a:srgbClr val="FFFF00"/>
                </a:solidFill>
              </a:rPr>
            </a:br>
            <a:r>
              <a:rPr lang="en-ZA" altLang="en-US" sz="2800" b="1" dirty="0" smtClean="0">
                <a:solidFill>
                  <a:srgbClr val="FFFFFF"/>
                </a:solidFill>
                <a:latin typeface="Abadi MT Condensed Extra Bold" charset="0"/>
              </a:rPr>
              <a:t>LA EMOCIÓN MAS DAÑINA PARA LAS RELACIONES</a:t>
            </a:r>
            <a:r>
              <a:rPr lang="en-US" altLang="en-US" sz="2800" dirty="0" smtClean="0">
                <a:solidFill>
                  <a:srgbClr val="FFFFFF"/>
                </a:solidFill>
                <a:latin typeface="Abadi MT Condensed Extra Bold" charset="0"/>
              </a:rPr>
              <a:t/>
            </a:r>
            <a:br>
              <a:rPr lang="en-US" altLang="en-US" sz="2800" dirty="0" smtClean="0">
                <a:solidFill>
                  <a:srgbClr val="FFFFFF"/>
                </a:solidFill>
                <a:latin typeface="Abadi MT Condensed Extra Bold" charset="0"/>
              </a:rPr>
            </a:br>
            <a:endParaRPr lang="en-US" altLang="en-US" sz="2800" dirty="0" smtClean="0">
              <a:solidFill>
                <a:srgbClr val="FFFFFF"/>
              </a:solidFill>
              <a:latin typeface="Abadi MT Condensed Extra Bold"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AngerManagement_PP_01.jpg"/>
          <p:cNvPicPr>
            <a:picLocks noChangeAspect="1"/>
          </p:cNvPicPr>
          <p:nvPr/>
        </p:nvPicPr>
        <p:blipFill>
          <a:blip r:embed="rId4" cstate="print"/>
          <a:srcRect/>
          <a:stretch>
            <a:fillRect/>
          </a:stretch>
        </p:blipFill>
        <p:spPr bwMode="auto">
          <a:xfrm>
            <a:off x="0" y="-180975"/>
            <a:ext cx="9144000" cy="7038975"/>
          </a:xfrm>
          <a:prstGeom prst="rect">
            <a:avLst/>
          </a:prstGeom>
          <a:noFill/>
          <a:ln w="9525">
            <a:noFill/>
            <a:miter lim="800000"/>
            <a:headEnd/>
            <a:tailEnd/>
          </a:ln>
        </p:spPr>
      </p:pic>
      <p:sp>
        <p:nvSpPr>
          <p:cNvPr id="2" name="Title 1"/>
          <p:cNvSpPr>
            <a:spLocks noGrp="1"/>
          </p:cNvSpPr>
          <p:nvPr>
            <p:ph type="title"/>
          </p:nvPr>
        </p:nvSpPr>
        <p:spPr>
          <a:xfrm>
            <a:off x="76200" y="609600"/>
            <a:ext cx="7499350" cy="1143000"/>
          </a:xfrm>
        </p:spPr>
        <p:txBody>
          <a:bodyPr>
            <a:normAutofit/>
          </a:bodyPr>
          <a:lstStyle/>
          <a:p>
            <a:pPr algn="l" eaLnBrk="1" hangingPunct="1">
              <a:defRPr/>
            </a:pPr>
            <a:r>
              <a:rPr lang="en-ZA" altLang="en-US" b="1" dirty="0" smtClean="0">
                <a:solidFill>
                  <a:srgbClr val="FFFFFF"/>
                </a:solidFill>
                <a:effectLst>
                  <a:outerShdw blurRad="38100" dist="38100" dir="2700000" algn="tl">
                    <a:srgbClr val="C0C0C0"/>
                  </a:outerShdw>
                </a:effectLst>
                <a:latin typeface="Abadi MT Condensed Extra Bold"/>
              </a:rPr>
              <a:t>	MÁS </a:t>
            </a:r>
            <a:r>
              <a:rPr lang="en-ZA" altLang="en-US" b="1" dirty="0" smtClean="0">
                <a:solidFill>
                  <a:srgbClr val="FFFF00"/>
                </a:solidFill>
                <a:effectLst>
                  <a:outerShdw blurRad="38100" dist="38100" dir="2700000" algn="tl">
                    <a:srgbClr val="C0C0C0"/>
                  </a:outerShdw>
                </a:effectLst>
                <a:latin typeface="Abadi MT Condensed Extra Bold"/>
              </a:rPr>
              <a:t>ESTRATEGIAS  </a:t>
            </a:r>
          </a:p>
        </p:txBody>
      </p:sp>
      <p:sp>
        <p:nvSpPr>
          <p:cNvPr id="25603" name="Content Placeholder 2"/>
          <p:cNvSpPr>
            <a:spLocks noGrp="1"/>
          </p:cNvSpPr>
          <p:nvPr>
            <p:ph idx="1"/>
          </p:nvPr>
        </p:nvSpPr>
        <p:spPr>
          <a:xfrm>
            <a:off x="533400" y="2362200"/>
            <a:ext cx="7467600" cy="2895600"/>
          </a:xfrm>
        </p:spPr>
        <p:txBody>
          <a:bodyPr rtlCol="0">
            <a:normAutofit/>
          </a:bodyPr>
          <a:lstStyle/>
          <a:p>
            <a:pPr lvl="0"/>
            <a:r>
              <a:rPr lang="es-ES" sz="3600" b="1" dirty="0" smtClean="0">
                <a:latin typeface="Abadi MT Condensed Extra Bold"/>
              </a:rPr>
              <a:t>Crea una figura mental de las </a:t>
            </a:r>
            <a:r>
              <a:rPr lang="es-ES" sz="3600" b="1" dirty="0" smtClean="0">
                <a:solidFill>
                  <a:srgbClr val="660066"/>
                </a:solidFill>
                <a:latin typeface="Abadi MT Condensed Extra Bold"/>
              </a:rPr>
              <a:t>consecuencias</a:t>
            </a:r>
            <a:r>
              <a:rPr lang="es-ES" sz="3600" b="1" dirty="0" smtClean="0">
                <a:latin typeface="Abadi MT Condensed Extra Bold"/>
              </a:rPr>
              <a:t>.</a:t>
            </a:r>
            <a:r>
              <a:rPr lang="es-ES" sz="3600" dirty="0" smtClean="0">
                <a:latin typeface="Abadi MT Condensed Extra Bold"/>
              </a:rPr>
              <a:t> </a:t>
            </a:r>
            <a:endParaRPr lang="en-US" sz="3600" dirty="0" smtClean="0">
              <a:latin typeface="Abadi MT Condensed Extra Bold"/>
            </a:endParaRPr>
          </a:p>
          <a:p>
            <a:pPr lvl="0"/>
            <a:r>
              <a:rPr lang="es-ES" sz="3600" b="1" dirty="0" smtClean="0">
                <a:latin typeface="Abadi MT Condensed Extra Bold"/>
              </a:rPr>
              <a:t>Crea una </a:t>
            </a:r>
            <a:r>
              <a:rPr lang="es-ES" sz="3600" b="1" dirty="0" smtClean="0">
                <a:solidFill>
                  <a:srgbClr val="660066"/>
                </a:solidFill>
                <a:latin typeface="Abadi MT Condensed Extra Bold"/>
              </a:rPr>
              <a:t>imagen mental o espiritual</a:t>
            </a:r>
            <a:r>
              <a:rPr lang="es-ES" sz="3600" b="1" dirty="0" smtClean="0">
                <a:latin typeface="Abadi MT Condensed Extra Bold"/>
              </a:rPr>
              <a:t>. </a:t>
            </a:r>
            <a:r>
              <a:rPr lang="es-ES" sz="3600" dirty="0" smtClean="0">
                <a:latin typeface="Abadi MT Condensed Extra Bold"/>
              </a:rPr>
              <a:t> </a:t>
            </a:r>
            <a:endParaRPr lang="en-US" sz="3600" dirty="0" smtClean="0">
              <a:latin typeface="Abadi MT Condensed Extra Bold"/>
            </a:endParaRPr>
          </a:p>
          <a:p>
            <a:pPr eaLnBrk="1" hangingPunct="1">
              <a:lnSpc>
                <a:spcPct val="110000"/>
              </a:lnSpc>
              <a:buFont typeface="Arial" charset="0"/>
              <a:buChar char="•"/>
              <a:defRPr/>
            </a:pPr>
            <a:endParaRPr lang="en-ZA" sz="3600" b="1" dirty="0" smtClean="0">
              <a:ea typeface="ＭＳ Ｐゴシック" charset="0"/>
            </a:endParaRPr>
          </a:p>
          <a:p>
            <a:pPr eaLnBrk="1" fontAlgn="auto" hangingPunct="1">
              <a:spcAft>
                <a:spcPts val="0"/>
              </a:spcAft>
              <a:buFont typeface="Wingdings 2" pitchFamily="18" charset="2"/>
              <a:buChar char=""/>
              <a:defRPr/>
            </a:pPr>
            <a:endParaRPr lang="en-ZA" altLang="en-US" sz="3600" dirty="0" smtClean="0">
              <a:ea typeface="+mn-ea"/>
              <a:cs typeface="+mn-cs"/>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AngerManagement_PP_01.jpg"/>
          <p:cNvPicPr>
            <a:picLocks noChangeAspect="1"/>
          </p:cNvPicPr>
          <p:nvPr/>
        </p:nvPicPr>
        <p:blipFill>
          <a:blip r:embed="rId4" cstate="print"/>
          <a:srcRect/>
          <a:stretch>
            <a:fillRect/>
          </a:stretch>
        </p:blipFill>
        <p:spPr bwMode="auto">
          <a:xfrm>
            <a:off x="0" y="-180975"/>
            <a:ext cx="9144000" cy="7038975"/>
          </a:xfrm>
          <a:prstGeom prst="rect">
            <a:avLst/>
          </a:prstGeom>
          <a:noFill/>
          <a:ln w="9525">
            <a:noFill/>
            <a:miter lim="800000"/>
            <a:headEnd/>
            <a:tailEnd/>
          </a:ln>
        </p:spPr>
      </p:pic>
      <p:sp>
        <p:nvSpPr>
          <p:cNvPr id="2" name="Title 1"/>
          <p:cNvSpPr>
            <a:spLocks noGrp="1"/>
          </p:cNvSpPr>
          <p:nvPr>
            <p:ph type="title"/>
          </p:nvPr>
        </p:nvSpPr>
        <p:spPr>
          <a:xfrm>
            <a:off x="152400" y="609600"/>
            <a:ext cx="7499350" cy="1143000"/>
          </a:xfrm>
        </p:spPr>
        <p:txBody>
          <a:bodyPr>
            <a:normAutofit/>
          </a:bodyPr>
          <a:lstStyle/>
          <a:p>
            <a:pPr algn="l" eaLnBrk="1" hangingPunct="1">
              <a:defRPr/>
            </a:pPr>
            <a:r>
              <a:rPr lang="en-ZA" altLang="en-US" b="1" dirty="0" smtClean="0">
                <a:solidFill>
                  <a:srgbClr val="FFFFFF"/>
                </a:solidFill>
                <a:effectLst>
                  <a:outerShdw blurRad="38100" dist="38100" dir="2700000" algn="tl">
                    <a:srgbClr val="C0C0C0"/>
                  </a:outerShdw>
                </a:effectLst>
              </a:rPr>
              <a:t>	MÁS </a:t>
            </a:r>
            <a:r>
              <a:rPr lang="en-ZA" altLang="en-US" b="1" dirty="0" smtClean="0">
                <a:solidFill>
                  <a:srgbClr val="FFFF00"/>
                </a:solidFill>
                <a:effectLst>
                  <a:outerShdw blurRad="38100" dist="38100" dir="2700000" algn="tl">
                    <a:srgbClr val="C0C0C0"/>
                  </a:outerShdw>
                </a:effectLst>
              </a:rPr>
              <a:t>ESTRATEGIAS  </a:t>
            </a:r>
          </a:p>
        </p:txBody>
      </p:sp>
      <p:sp>
        <p:nvSpPr>
          <p:cNvPr id="33796" name="Content Placeholder 2"/>
          <p:cNvSpPr>
            <a:spLocks noGrp="1"/>
          </p:cNvSpPr>
          <p:nvPr>
            <p:ph idx="1"/>
          </p:nvPr>
        </p:nvSpPr>
        <p:spPr>
          <a:xfrm>
            <a:off x="533400" y="2209800"/>
            <a:ext cx="8229600" cy="3886200"/>
          </a:xfrm>
        </p:spPr>
        <p:txBody>
          <a:bodyPr/>
          <a:lstStyle/>
          <a:p>
            <a:pPr marL="0" indent="0" eaLnBrk="1" hangingPunct="1">
              <a:buFont typeface="Arial" pitchFamily="34" charset="0"/>
              <a:buNone/>
            </a:pPr>
            <a:r>
              <a:rPr lang="en-ZA" altLang="en-US" dirty="0" smtClean="0"/>
              <a:t>“</a:t>
            </a:r>
            <a:r>
              <a:rPr lang="en-ZA" altLang="en-US" dirty="0" err="1" smtClean="0"/>
              <a:t>Detener</a:t>
            </a:r>
            <a:r>
              <a:rPr lang="en-ZA" altLang="en-US" dirty="0" smtClean="0"/>
              <a:t> los pensamientos</a:t>
            </a:r>
            <a:r>
              <a:rPr lang="en-US" altLang="en-US" dirty="0" smtClean="0"/>
              <a:t>”.  Los pensamientos que </a:t>
            </a:r>
            <a:r>
              <a:rPr lang="en-US" altLang="en-US" dirty="0" err="1" smtClean="0"/>
              <a:t>llevan</a:t>
            </a:r>
            <a:r>
              <a:rPr lang="en-US" altLang="en-US" dirty="0" smtClean="0"/>
              <a:t> a la </a:t>
            </a:r>
            <a:r>
              <a:rPr lang="en-US" altLang="en-US" dirty="0" err="1" smtClean="0"/>
              <a:t>ira</a:t>
            </a:r>
            <a:r>
              <a:rPr lang="en-US" altLang="en-US" dirty="0" smtClean="0"/>
              <a:t> </a:t>
            </a:r>
            <a:r>
              <a:rPr lang="en-US" altLang="en-US" dirty="0" err="1" smtClean="0"/>
              <a:t>vienen</a:t>
            </a:r>
            <a:r>
              <a:rPr lang="en-US" altLang="en-US" dirty="0" smtClean="0"/>
              <a:t> en </a:t>
            </a:r>
            <a:r>
              <a:rPr lang="en-US" altLang="en-US" dirty="0" err="1" smtClean="0"/>
              <a:t>cadena</a:t>
            </a:r>
            <a:r>
              <a:rPr lang="en-US" altLang="en-US" dirty="0" smtClean="0"/>
              <a:t>, tan pronto como </a:t>
            </a:r>
            <a:r>
              <a:rPr lang="en-US" altLang="en-US" dirty="0" err="1" smtClean="0"/>
              <a:t>aparezca</a:t>
            </a:r>
            <a:r>
              <a:rPr lang="en-US" altLang="en-US" dirty="0" smtClean="0"/>
              <a:t> un primer </a:t>
            </a:r>
            <a:r>
              <a:rPr lang="en-US" altLang="en-US" dirty="0" err="1" smtClean="0"/>
              <a:t>eslabón</a:t>
            </a:r>
            <a:r>
              <a:rPr lang="en-US" altLang="en-US" dirty="0" smtClean="0"/>
              <a:t>:</a:t>
            </a:r>
            <a:endParaRPr lang="en-ZA" altLang="ja-JP" dirty="0" smtClean="0">
              <a:solidFill>
                <a:srgbClr val="660066"/>
              </a:solidFill>
            </a:endParaRPr>
          </a:p>
          <a:p>
            <a:pPr marL="0" indent="0" eaLnBrk="1" hangingPunct="1">
              <a:buFont typeface="Arial" pitchFamily="34" charset="0"/>
              <a:buNone/>
            </a:pPr>
            <a:endParaRPr lang="en-US" altLang="en-US" sz="800" dirty="0" smtClean="0"/>
          </a:p>
          <a:p>
            <a:pPr marL="0" indent="0" eaLnBrk="1" hangingPunct="1"/>
            <a:r>
              <a:rPr lang="en-ZA" altLang="en-US" b="1" dirty="0" smtClean="0"/>
              <a:t>Di</a:t>
            </a:r>
            <a:r>
              <a:rPr lang="en-US" altLang="en-US" b="1" dirty="0" smtClean="0"/>
              <a:t>: “ALTO</a:t>
            </a:r>
            <a:r>
              <a:rPr lang="en-ZA" altLang="en-US" b="1" dirty="0" smtClean="0"/>
              <a:t>!”</a:t>
            </a:r>
            <a:endParaRPr lang="en-US" altLang="ja-JP" dirty="0" smtClean="0"/>
          </a:p>
          <a:p>
            <a:pPr marL="0" indent="0" eaLnBrk="1" hangingPunct="1"/>
            <a:r>
              <a:rPr lang="en-ZA" altLang="en-US" b="1" dirty="0" err="1" smtClean="0"/>
              <a:t>Elimina</a:t>
            </a:r>
            <a:r>
              <a:rPr lang="en-ZA" altLang="en-US" b="1" dirty="0" smtClean="0"/>
              <a:t> </a:t>
            </a:r>
            <a:r>
              <a:rPr lang="en-ZA" altLang="en-US" b="1" dirty="0" err="1" smtClean="0"/>
              <a:t>intencionalmente</a:t>
            </a:r>
            <a:r>
              <a:rPr lang="en-ZA" altLang="en-US" b="1" dirty="0" smtClean="0"/>
              <a:t> la idea de tu mente.</a:t>
            </a:r>
            <a:endParaRPr lang="en-US" altLang="en-US" dirty="0" smtClean="0"/>
          </a:p>
          <a:p>
            <a:pPr marL="0" indent="0" eaLnBrk="1" hangingPunct="1"/>
            <a:r>
              <a:rPr lang="en-ZA" altLang="en-US" b="1" dirty="0" err="1" smtClean="0"/>
              <a:t>Distrae</a:t>
            </a:r>
            <a:r>
              <a:rPr lang="en-ZA" altLang="en-US" b="1" dirty="0" smtClean="0"/>
              <a:t> tu mente.</a:t>
            </a:r>
            <a:endParaRPr lang="en-US" altLang="en-US" dirty="0" smtClean="0"/>
          </a:p>
          <a:p>
            <a:pPr marL="0" indent="0" eaLnBrk="1" hangingPunct="1">
              <a:buFont typeface="Wingdings 2" pitchFamily="18" charset="2"/>
              <a:buNone/>
            </a:pPr>
            <a:endParaRPr lang="en-ZA" altLang="en-US" sz="2800" b="1" dirty="0" smtClean="0"/>
          </a:p>
          <a:p>
            <a:pPr marL="0" indent="0" eaLnBrk="1" hangingPunct="1">
              <a:buFont typeface="Wingdings 2" pitchFamily="18" charset="2"/>
              <a:buChar char=""/>
            </a:pPr>
            <a:endParaRPr lang="en-ZA" altLang="en-US" sz="2800" dirty="0" smtClean="0"/>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AngerManagement_PP_01.jpg"/>
          <p:cNvPicPr>
            <a:picLocks noChangeAspect="1"/>
          </p:cNvPicPr>
          <p:nvPr/>
        </p:nvPicPr>
        <p:blipFill>
          <a:blip r:embed="rId4" cstate="print"/>
          <a:srcRect/>
          <a:stretch>
            <a:fillRect/>
          </a:stretch>
        </p:blipFill>
        <p:spPr bwMode="auto">
          <a:xfrm>
            <a:off x="0" y="-180975"/>
            <a:ext cx="9144000" cy="7038975"/>
          </a:xfrm>
          <a:prstGeom prst="rect">
            <a:avLst/>
          </a:prstGeom>
          <a:noFill/>
          <a:ln w="9525">
            <a:noFill/>
            <a:miter lim="800000"/>
            <a:headEnd/>
            <a:tailEnd/>
          </a:ln>
        </p:spPr>
      </p:pic>
      <p:sp>
        <p:nvSpPr>
          <p:cNvPr id="2" name="Title 1"/>
          <p:cNvSpPr>
            <a:spLocks noGrp="1"/>
          </p:cNvSpPr>
          <p:nvPr>
            <p:ph type="title"/>
          </p:nvPr>
        </p:nvSpPr>
        <p:spPr>
          <a:xfrm>
            <a:off x="152400" y="609600"/>
            <a:ext cx="7499350" cy="1143000"/>
          </a:xfrm>
        </p:spPr>
        <p:txBody>
          <a:bodyPr>
            <a:normAutofit/>
          </a:bodyPr>
          <a:lstStyle/>
          <a:p>
            <a:pPr algn="l" eaLnBrk="1" hangingPunct="1">
              <a:defRPr/>
            </a:pPr>
            <a:r>
              <a:rPr lang="en-ZA" altLang="en-US" b="1" dirty="0" smtClean="0">
                <a:solidFill>
                  <a:srgbClr val="FFFFFF"/>
                </a:solidFill>
                <a:effectLst>
                  <a:outerShdw blurRad="38100" dist="38100" dir="2700000" algn="tl">
                    <a:srgbClr val="C0C0C0"/>
                  </a:outerShdw>
                </a:effectLst>
              </a:rPr>
              <a:t>  EL MEJOR </a:t>
            </a:r>
            <a:r>
              <a:rPr lang="en-ZA" altLang="en-US" b="1" dirty="0" smtClean="0">
                <a:solidFill>
                  <a:srgbClr val="FFFF00"/>
                </a:solidFill>
                <a:effectLst>
                  <a:outerShdw blurRad="38100" dist="38100" dir="2700000" algn="tl">
                    <a:srgbClr val="C0C0C0"/>
                  </a:outerShdw>
                </a:effectLst>
              </a:rPr>
              <a:t>MOMENTO  </a:t>
            </a:r>
          </a:p>
        </p:txBody>
      </p:sp>
      <p:sp>
        <p:nvSpPr>
          <p:cNvPr id="34820" name="Content Placeholder 2"/>
          <p:cNvSpPr>
            <a:spLocks noGrp="1"/>
          </p:cNvSpPr>
          <p:nvPr>
            <p:ph idx="1"/>
          </p:nvPr>
        </p:nvSpPr>
        <p:spPr>
          <a:xfrm>
            <a:off x="152400" y="2819400"/>
            <a:ext cx="8763000" cy="1524000"/>
          </a:xfrm>
        </p:spPr>
        <p:txBody>
          <a:bodyPr/>
          <a:lstStyle/>
          <a:p>
            <a:pPr algn="ctr">
              <a:buNone/>
            </a:pPr>
            <a:r>
              <a:rPr lang="es-ES" sz="4800" b="1" dirty="0" smtClean="0">
                <a:latin typeface="Abadi MT Condensed Extra Bold"/>
              </a:rPr>
              <a:t> Dice el apóstol Pablo: “No se ponga el sol mientras estáis enojados” </a:t>
            </a:r>
          </a:p>
          <a:p>
            <a:pPr algn="ctr">
              <a:buNone/>
            </a:pPr>
            <a:r>
              <a:rPr lang="es-ES" sz="4800" dirty="0" smtClean="0">
                <a:latin typeface="Abadi MT Condensed Extra Bold"/>
              </a:rPr>
              <a:t>(Efesios 4:26).</a:t>
            </a:r>
            <a:endParaRPr lang="en-US" sz="4800" dirty="0" smtClean="0">
              <a:latin typeface="Abadi MT Condensed Extra Bold"/>
            </a:endParaRPr>
          </a:p>
          <a:p>
            <a:pPr marL="0" indent="0" algn="ctr" eaLnBrk="1" hangingPunct="1">
              <a:buFont typeface="Arial" pitchFamily="34" charset="0"/>
              <a:buNone/>
            </a:pPr>
            <a:endParaRPr lang="en-ZA" altLang="en-US" sz="4800" b="1" dirty="0" smtClean="0">
              <a:latin typeface="Abadi MT Condensed Extra Bold" charset="0"/>
            </a:endParaRPr>
          </a:p>
          <a:p>
            <a:pPr marL="0" indent="0" algn="ctr" eaLnBrk="1" hangingPunct="1"/>
            <a:endParaRPr lang="en-ZA" altLang="en-US" sz="4800" dirty="0" smtClean="0">
              <a:latin typeface="Abadi MT Condensed Extra Bold"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AngerManagement_PP_01.jpg"/>
          <p:cNvPicPr>
            <a:picLocks noChangeAspect="1"/>
          </p:cNvPicPr>
          <p:nvPr/>
        </p:nvPicPr>
        <p:blipFill>
          <a:blip r:embed="rId4" cstate="print"/>
          <a:srcRect/>
          <a:stretch>
            <a:fillRect/>
          </a:stretch>
        </p:blipFill>
        <p:spPr bwMode="auto">
          <a:xfrm>
            <a:off x="0" y="-180975"/>
            <a:ext cx="9144000" cy="7038975"/>
          </a:xfrm>
          <a:prstGeom prst="rect">
            <a:avLst/>
          </a:prstGeom>
          <a:noFill/>
          <a:ln w="9525">
            <a:noFill/>
            <a:miter lim="800000"/>
            <a:headEnd/>
            <a:tailEnd/>
          </a:ln>
        </p:spPr>
      </p:pic>
      <p:sp>
        <p:nvSpPr>
          <p:cNvPr id="2" name="Title 1"/>
          <p:cNvSpPr>
            <a:spLocks noGrp="1"/>
          </p:cNvSpPr>
          <p:nvPr>
            <p:ph type="title"/>
          </p:nvPr>
        </p:nvSpPr>
        <p:spPr>
          <a:xfrm>
            <a:off x="228600" y="609600"/>
            <a:ext cx="7499350" cy="1143000"/>
          </a:xfrm>
        </p:spPr>
        <p:txBody>
          <a:bodyPr>
            <a:normAutofit/>
          </a:bodyPr>
          <a:lstStyle/>
          <a:p>
            <a:pPr algn="l" eaLnBrk="1" hangingPunct="1">
              <a:defRPr/>
            </a:pPr>
            <a:r>
              <a:rPr lang="en-ZA" altLang="en-US" b="1" dirty="0" smtClean="0">
                <a:solidFill>
                  <a:srgbClr val="FFFFFF"/>
                </a:solidFill>
                <a:effectLst>
                  <a:outerShdw blurRad="38100" dist="38100" dir="2700000" algn="tl">
                    <a:srgbClr val="C0C0C0"/>
                  </a:outerShdw>
                </a:effectLst>
              </a:rPr>
              <a:t>    EL MEJOR </a:t>
            </a:r>
            <a:r>
              <a:rPr lang="en-ZA" altLang="en-US" b="1" dirty="0" smtClean="0">
                <a:solidFill>
                  <a:srgbClr val="FFFF00"/>
                </a:solidFill>
                <a:effectLst>
                  <a:outerShdw blurRad="38100" dist="38100" dir="2700000" algn="tl">
                    <a:srgbClr val="C0C0C0"/>
                  </a:outerShdw>
                </a:effectLst>
              </a:rPr>
              <a:t>MOMENTO  </a:t>
            </a:r>
          </a:p>
        </p:txBody>
      </p:sp>
      <p:sp>
        <p:nvSpPr>
          <p:cNvPr id="35844" name="Content Placeholder 2"/>
          <p:cNvSpPr>
            <a:spLocks noGrp="1"/>
          </p:cNvSpPr>
          <p:nvPr>
            <p:ph idx="1"/>
          </p:nvPr>
        </p:nvSpPr>
        <p:spPr>
          <a:xfrm>
            <a:off x="685800" y="1828800"/>
            <a:ext cx="7848600" cy="5029200"/>
          </a:xfrm>
        </p:spPr>
        <p:txBody>
          <a:bodyPr/>
          <a:lstStyle/>
          <a:p>
            <a:pPr>
              <a:buNone/>
            </a:pPr>
            <a:r>
              <a:rPr lang="es-ES" dirty="0" smtClean="0">
                <a:solidFill>
                  <a:schemeClr val="accent2"/>
                </a:solidFill>
              </a:rPr>
              <a:t>¿Cuál es el mejor momento para suavizar las cosas después de una explosión de ira? </a:t>
            </a:r>
            <a:endParaRPr lang="en-US" dirty="0" smtClean="0">
              <a:solidFill>
                <a:schemeClr val="accent2"/>
              </a:solidFill>
            </a:endParaRPr>
          </a:p>
          <a:p>
            <a:r>
              <a:rPr lang="es-ES" sz="2400" b="1" dirty="0" smtClean="0"/>
              <a:t>El texto “No se ponga el sol mientras estáis enojados” no necesita tomarse literalmente Recuerda las consideraciones siguientes:   </a:t>
            </a:r>
            <a:endParaRPr lang="en-US" sz="2400" dirty="0" smtClean="0"/>
          </a:p>
          <a:p>
            <a:pPr lvl="0"/>
            <a:r>
              <a:rPr lang="es-ES" sz="2400" b="1" dirty="0" smtClean="0"/>
              <a:t>“Enfriarse” o tranquilizarse después de una explosión de ira. </a:t>
            </a:r>
            <a:endParaRPr lang="en-US" sz="2400" dirty="0" smtClean="0"/>
          </a:p>
          <a:p>
            <a:pPr lvl="0"/>
            <a:r>
              <a:rPr lang="es-ES" sz="2400" b="1" dirty="0" smtClean="0"/>
              <a:t>Tal vez necesites varias horas para tranquilizarte. </a:t>
            </a:r>
            <a:endParaRPr lang="en-US" sz="2400" dirty="0" smtClean="0"/>
          </a:p>
          <a:p>
            <a:pPr lvl="0"/>
            <a:r>
              <a:rPr lang="es-ES" sz="2400" b="1" dirty="0" smtClean="0"/>
              <a:t>Encuentra el tiempo y el lugar para arreglar las cosas.   </a:t>
            </a:r>
            <a:endParaRPr lang="en-US" sz="2400" dirty="0" smtClean="0"/>
          </a:p>
          <a:p>
            <a:pPr marL="0" indent="0" eaLnBrk="1" hangingPunct="1"/>
            <a:endParaRPr lang="en-ZA" altLang="en-US" dirty="0" smtClean="0">
              <a:latin typeface="Gill Sans MT" pitchFamily="34"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AngerManagement_PP_01.jpg"/>
          <p:cNvPicPr>
            <a:picLocks noChangeAspect="1"/>
          </p:cNvPicPr>
          <p:nvPr/>
        </p:nvPicPr>
        <p:blipFill>
          <a:blip r:embed="rId4" cstate="print"/>
          <a:srcRect/>
          <a:stretch>
            <a:fillRect/>
          </a:stretch>
        </p:blipFill>
        <p:spPr bwMode="auto">
          <a:xfrm>
            <a:off x="0" y="-180975"/>
            <a:ext cx="9144000" cy="7038975"/>
          </a:xfrm>
          <a:prstGeom prst="rect">
            <a:avLst/>
          </a:prstGeom>
          <a:noFill/>
          <a:ln w="9525">
            <a:noFill/>
            <a:miter lim="800000"/>
            <a:headEnd/>
            <a:tailEnd/>
          </a:ln>
        </p:spPr>
      </p:pic>
      <p:sp>
        <p:nvSpPr>
          <p:cNvPr id="2" name="Title 1"/>
          <p:cNvSpPr>
            <a:spLocks noGrp="1"/>
          </p:cNvSpPr>
          <p:nvPr>
            <p:ph type="title"/>
          </p:nvPr>
        </p:nvSpPr>
        <p:spPr>
          <a:xfrm>
            <a:off x="76200" y="609600"/>
            <a:ext cx="7499350" cy="1143000"/>
          </a:xfrm>
        </p:spPr>
        <p:txBody>
          <a:bodyPr>
            <a:normAutofit/>
          </a:bodyPr>
          <a:lstStyle/>
          <a:p>
            <a:pPr algn="l" eaLnBrk="1" hangingPunct="1">
              <a:defRPr/>
            </a:pPr>
            <a:r>
              <a:rPr lang="en-ZA" altLang="en-US" sz="4000" b="1" dirty="0" smtClean="0">
                <a:solidFill>
                  <a:srgbClr val="FFFFFF"/>
                </a:solidFill>
                <a:effectLst>
                  <a:outerShdw blurRad="38100" dist="38100" dir="2700000" algn="tl">
                    <a:srgbClr val="C0C0C0"/>
                  </a:outerShdw>
                </a:effectLst>
              </a:rPr>
              <a:t>	MÁS </a:t>
            </a:r>
            <a:r>
              <a:rPr lang="en-ZA" altLang="en-US" sz="4000" b="1" dirty="0" smtClean="0">
                <a:solidFill>
                  <a:srgbClr val="FFFF00"/>
                </a:solidFill>
                <a:effectLst>
                  <a:outerShdw blurRad="38100" dist="38100" dir="2700000" algn="tl">
                    <a:srgbClr val="C0C0C0"/>
                  </a:outerShdw>
                </a:effectLst>
              </a:rPr>
              <a:t>ESTRATEGIAS </a:t>
            </a:r>
            <a:r>
              <a:rPr lang="en-ZA" altLang="en-US" sz="4000" b="1" dirty="0" smtClean="0">
                <a:solidFill>
                  <a:srgbClr val="FFFFFF"/>
                </a:solidFill>
                <a:effectLst>
                  <a:outerShdw blurRad="38100" dist="38100" dir="2700000" algn="tl">
                    <a:srgbClr val="C0C0C0"/>
                  </a:outerShdw>
                </a:effectLst>
              </a:rPr>
              <a:t> </a:t>
            </a:r>
          </a:p>
        </p:txBody>
      </p:sp>
      <p:sp>
        <p:nvSpPr>
          <p:cNvPr id="25603" name="Content Placeholder 2"/>
          <p:cNvSpPr>
            <a:spLocks noGrp="1"/>
          </p:cNvSpPr>
          <p:nvPr>
            <p:ph idx="1"/>
          </p:nvPr>
        </p:nvSpPr>
        <p:spPr>
          <a:xfrm>
            <a:off x="228600" y="2362200"/>
            <a:ext cx="8610600" cy="4038600"/>
          </a:xfrm>
        </p:spPr>
        <p:txBody>
          <a:bodyPr rtlCol="0">
            <a:normAutofit fontScale="92500" lnSpcReduction="10000"/>
          </a:bodyPr>
          <a:lstStyle/>
          <a:p>
            <a:pPr lvl="0"/>
            <a:r>
              <a:rPr lang="es-ES" b="1" dirty="0" smtClean="0"/>
              <a:t>Enfoca tu atención en lo positivo. El fortalecimiento de las relaciones interpersonales hacen menos probables las situaciones de enojo e ira.  </a:t>
            </a:r>
            <a:r>
              <a:rPr lang="en-US" b="1" i="1" dirty="0" smtClean="0"/>
              <a:t> </a:t>
            </a:r>
            <a:endParaRPr lang="en-US" dirty="0" smtClean="0"/>
          </a:p>
          <a:p>
            <a:pPr lvl="0"/>
            <a:r>
              <a:rPr lang="es-MX" b="1" dirty="0" smtClean="0"/>
              <a:t>Expresa gratitud. </a:t>
            </a:r>
            <a:r>
              <a:rPr lang="es-ES" b="1" dirty="0" smtClean="0"/>
              <a:t>Las investigaciones recientes muestran que el expresar la gratitud previene la ira y promueve el bienestar en quienes comunican  su gratitud.      </a:t>
            </a:r>
            <a:endParaRPr lang="en-US" dirty="0" smtClean="0"/>
          </a:p>
          <a:p>
            <a:pPr eaLnBrk="1" hangingPunct="1">
              <a:buNone/>
              <a:defRPr/>
            </a:pPr>
            <a:r>
              <a:rPr lang="en-ZA" dirty="0" smtClean="0">
                <a:ea typeface="ＭＳ Ｐゴシック" charset="0"/>
              </a:rPr>
              <a:t>   </a:t>
            </a:r>
            <a:endParaRPr lang="en-US" dirty="0">
              <a:ea typeface="ＭＳ Ｐゴシック" charset="0"/>
            </a:endParaRPr>
          </a:p>
          <a:p>
            <a:pPr eaLnBrk="1" fontAlgn="auto" hangingPunct="1">
              <a:spcAft>
                <a:spcPts val="0"/>
              </a:spcAft>
              <a:buFont typeface="Wingdings 2" pitchFamily="18" charset="2"/>
              <a:buChar char=""/>
              <a:defRPr/>
            </a:pPr>
            <a:endParaRPr lang="en-ZA" altLang="en-US" dirty="0" smtClean="0">
              <a:ea typeface="+mn-ea"/>
              <a:cs typeface="+mn-cs"/>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AngerManagement_PP_05.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36866" name="Title 1"/>
          <p:cNvSpPr>
            <a:spLocks noGrp="1"/>
          </p:cNvSpPr>
          <p:nvPr>
            <p:ph type="title"/>
          </p:nvPr>
        </p:nvSpPr>
        <p:spPr>
          <a:xfrm>
            <a:off x="838200" y="457200"/>
            <a:ext cx="7499350" cy="1143000"/>
          </a:xfrm>
        </p:spPr>
        <p:txBody>
          <a:bodyPr>
            <a:noAutofit/>
          </a:bodyPr>
          <a:lstStyle/>
          <a:p>
            <a:pPr eaLnBrk="1" hangingPunct="1">
              <a:defRPr/>
            </a:pPr>
            <a:r>
              <a:rPr lang="en-US" altLang="en-US" sz="4000" b="1" dirty="0" smtClean="0">
                <a:solidFill>
                  <a:srgbClr val="FFFF00"/>
                </a:solidFill>
                <a:effectLst>
                  <a:outerShdw blurRad="38100" dist="38100" dir="2700000" algn="tl">
                    <a:srgbClr val="C0C0C0"/>
                  </a:outerShdw>
                </a:effectLst>
              </a:rPr>
              <a:t>EJERCICIO:  </a:t>
            </a:r>
            <a:r>
              <a:rPr lang="en-US" altLang="en-US" sz="4000" b="1" dirty="0" smtClean="0">
                <a:solidFill>
                  <a:schemeClr val="bg1"/>
                </a:solidFill>
                <a:effectLst>
                  <a:outerShdw blurRad="38100" dist="38100" dir="2700000" algn="tl">
                    <a:srgbClr val="C0C0C0"/>
                  </a:outerShdw>
                </a:effectLst>
              </a:rPr>
              <a:t>Las </a:t>
            </a:r>
            <a:r>
              <a:rPr lang="en-US" altLang="en-US" sz="4000" b="1" dirty="0" err="1" smtClean="0">
                <a:solidFill>
                  <a:schemeClr val="bg1"/>
                </a:solidFill>
                <a:effectLst>
                  <a:outerShdw blurRad="38100" dist="38100" dir="2700000" algn="tl">
                    <a:srgbClr val="C0C0C0"/>
                  </a:outerShdw>
                </a:effectLst>
              </a:rPr>
              <a:t>cualidades</a:t>
            </a:r>
            <a:r>
              <a:rPr lang="en-US" altLang="en-US" sz="4000" b="1" dirty="0" smtClean="0">
                <a:solidFill>
                  <a:schemeClr val="bg1"/>
                </a:solidFill>
                <a:effectLst>
                  <a:outerShdw blurRad="38100" dist="38100" dir="2700000" algn="tl">
                    <a:srgbClr val="C0C0C0"/>
                  </a:outerShdw>
                </a:effectLst>
              </a:rPr>
              <a:t> de mi </a:t>
            </a:r>
            <a:r>
              <a:rPr lang="en-US" altLang="en-US" sz="4000" b="1" dirty="0" err="1" smtClean="0">
                <a:solidFill>
                  <a:schemeClr val="bg1"/>
                </a:solidFill>
                <a:effectLst>
                  <a:outerShdw blurRad="38100" dist="38100" dir="2700000" algn="tl">
                    <a:srgbClr val="C0C0C0"/>
                  </a:outerShdw>
                </a:effectLst>
              </a:rPr>
              <a:t>cónyuge</a:t>
            </a:r>
            <a:r>
              <a:rPr lang="en-US" altLang="en-US" sz="4000" b="1" dirty="0" smtClean="0">
                <a:solidFill>
                  <a:schemeClr val="bg1"/>
                </a:solidFill>
                <a:effectLst>
                  <a:outerShdw blurRad="38100" dist="38100" dir="2700000" algn="tl">
                    <a:srgbClr val="C0C0C0"/>
                  </a:outerShdw>
                </a:effectLst>
              </a:rPr>
              <a:t> o amigo</a:t>
            </a:r>
          </a:p>
        </p:txBody>
      </p:sp>
      <p:sp>
        <p:nvSpPr>
          <p:cNvPr id="35843" name="Content Placeholder 2"/>
          <p:cNvSpPr>
            <a:spLocks noGrp="1"/>
          </p:cNvSpPr>
          <p:nvPr>
            <p:ph idx="1"/>
          </p:nvPr>
        </p:nvSpPr>
        <p:spPr>
          <a:xfrm>
            <a:off x="1371600" y="1981200"/>
            <a:ext cx="7772400" cy="3733800"/>
          </a:xfrm>
        </p:spPr>
        <p:txBody>
          <a:bodyPr rtlCol="0">
            <a:noAutofit/>
          </a:bodyPr>
          <a:lstStyle/>
          <a:p>
            <a:r>
              <a:rPr lang="es-ES" sz="2400" b="1" dirty="0" smtClean="0"/>
              <a:t>Cualidades que me atraen a él o a ella:</a:t>
            </a:r>
            <a:endParaRPr lang="en-US" sz="2400" dirty="0" smtClean="0"/>
          </a:p>
          <a:p>
            <a:pPr lvl="0"/>
            <a:r>
              <a:rPr lang="es-ES_tradnl" sz="2400" b="1" dirty="0" smtClean="0"/>
              <a:t>________________________   </a:t>
            </a:r>
            <a:endParaRPr lang="en-US" sz="2400" dirty="0" smtClean="0"/>
          </a:p>
          <a:p>
            <a:pPr lvl="0"/>
            <a:r>
              <a:rPr lang="es-ES_tradnl" sz="2400" b="1" dirty="0" smtClean="0"/>
              <a:t>_________________________</a:t>
            </a:r>
            <a:endParaRPr lang="en-US" sz="2400" dirty="0" smtClean="0"/>
          </a:p>
          <a:p>
            <a:r>
              <a:rPr lang="es-ES" sz="2400" b="1" dirty="0" smtClean="0"/>
              <a:t>Recuerdos favoritos con él o ella:</a:t>
            </a:r>
            <a:endParaRPr lang="en-US" sz="2400" dirty="0" smtClean="0"/>
          </a:p>
          <a:p>
            <a:pPr lvl="0"/>
            <a:r>
              <a:rPr lang="es-ES_tradnl" sz="2400" b="1" dirty="0" smtClean="0"/>
              <a:t>________________________   </a:t>
            </a:r>
            <a:endParaRPr lang="en-US" sz="2400" dirty="0" smtClean="0"/>
          </a:p>
          <a:p>
            <a:pPr lvl="0"/>
            <a:r>
              <a:rPr lang="es-ES_tradnl" sz="2400" b="1" dirty="0" smtClean="0"/>
              <a:t>_________________________</a:t>
            </a:r>
            <a:endParaRPr lang="en-US" sz="2400" dirty="0" smtClean="0"/>
          </a:p>
          <a:p>
            <a:r>
              <a:rPr lang="en-US" sz="2400" b="1" dirty="0" smtClean="0"/>
              <a:t>Lo(a) </a:t>
            </a:r>
            <a:r>
              <a:rPr lang="en-US" sz="2400" b="1" dirty="0" err="1" smtClean="0"/>
              <a:t>valoro</a:t>
            </a:r>
            <a:r>
              <a:rPr lang="en-US" sz="2400" b="1" dirty="0" smtClean="0"/>
              <a:t> porque:</a:t>
            </a:r>
            <a:endParaRPr lang="en-US" sz="2400" dirty="0" smtClean="0"/>
          </a:p>
          <a:p>
            <a:pPr lvl="0"/>
            <a:r>
              <a:rPr lang="es-ES_tradnl" sz="2400" b="1" dirty="0" smtClean="0"/>
              <a:t>________________________   </a:t>
            </a:r>
            <a:endParaRPr lang="en-US" sz="2400" dirty="0" smtClean="0"/>
          </a:p>
          <a:p>
            <a:r>
              <a:rPr lang="es-ES_tradnl" sz="2400" b="1" dirty="0" smtClean="0"/>
              <a:t>_________________________</a:t>
            </a:r>
            <a:endParaRPr lang="en-US" altLang="en-US" sz="2400" dirty="0" smtClean="0">
              <a:ea typeface="+mn-ea"/>
              <a:cs typeface="+mn-cs"/>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AngerManagement_PP_05.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38915" name="Title 1"/>
          <p:cNvSpPr>
            <a:spLocks noGrp="1"/>
          </p:cNvSpPr>
          <p:nvPr>
            <p:ph type="title"/>
          </p:nvPr>
        </p:nvSpPr>
        <p:spPr>
          <a:xfrm>
            <a:off x="457200" y="381000"/>
            <a:ext cx="8229600" cy="1143000"/>
          </a:xfrm>
        </p:spPr>
        <p:txBody>
          <a:bodyPr/>
          <a:lstStyle/>
          <a:p>
            <a:pPr eaLnBrk="1" hangingPunct="1"/>
            <a:r>
              <a:rPr lang="es-ES_tradnl" altLang="en-US" sz="4000" b="1" dirty="0" smtClean="0">
                <a:solidFill>
                  <a:srgbClr val="FFFF00"/>
                </a:solidFill>
              </a:rPr>
              <a:t>EJERCICIO:</a:t>
            </a:r>
            <a:r>
              <a:rPr lang="es-ES_tradnl" altLang="en-US" sz="4000" b="1" dirty="0" smtClean="0">
                <a:solidFill>
                  <a:srgbClr val="FFFFFF"/>
                </a:solidFill>
              </a:rPr>
              <a:t>  UNA CARTA DE GRATITUD</a:t>
            </a:r>
            <a:endParaRPr lang="en-US" altLang="en-US" sz="4000" b="1" dirty="0" smtClean="0">
              <a:solidFill>
                <a:srgbClr val="FFFFFF"/>
              </a:solidFill>
            </a:endParaRPr>
          </a:p>
        </p:txBody>
      </p:sp>
      <p:sp>
        <p:nvSpPr>
          <p:cNvPr id="5" name="TextBox 4"/>
          <p:cNvSpPr txBox="1"/>
          <p:nvPr/>
        </p:nvSpPr>
        <p:spPr>
          <a:xfrm>
            <a:off x="1143000" y="1905000"/>
            <a:ext cx="7696200" cy="4031873"/>
          </a:xfrm>
          <a:prstGeom prst="rect">
            <a:avLst/>
          </a:prstGeom>
          <a:noFill/>
        </p:spPr>
        <p:txBody>
          <a:bodyPr wrap="square">
            <a:spAutoFit/>
          </a:bodyPr>
          <a:lstStyle/>
          <a:p>
            <a:pPr marL="342900" indent="-342900">
              <a:buFont typeface="Arial" pitchFamily="34" charset="0"/>
              <a:buChar char="•"/>
              <a:defRPr/>
            </a:pPr>
            <a:r>
              <a:rPr lang="en-US" sz="3200" dirty="0" err="1" smtClean="0">
                <a:latin typeface="+mj-lt"/>
                <a:ea typeface="+mn-ea"/>
              </a:rPr>
              <a:t>Elige</a:t>
            </a:r>
            <a:r>
              <a:rPr lang="en-US" sz="3200" dirty="0" smtClean="0">
                <a:latin typeface="+mj-lt"/>
                <a:ea typeface="+mn-ea"/>
              </a:rPr>
              <a:t> a una persona a la que le </a:t>
            </a:r>
            <a:r>
              <a:rPr lang="en-US" sz="3200" dirty="0" err="1" smtClean="0">
                <a:latin typeface="+mj-lt"/>
                <a:ea typeface="+mn-ea"/>
              </a:rPr>
              <a:t>estás</a:t>
            </a:r>
            <a:r>
              <a:rPr lang="en-US" sz="3200" dirty="0" smtClean="0">
                <a:latin typeface="+mj-lt"/>
                <a:ea typeface="+mn-ea"/>
              </a:rPr>
              <a:t> </a:t>
            </a:r>
            <a:r>
              <a:rPr lang="en-US" sz="3200" dirty="0" err="1" smtClean="0">
                <a:latin typeface="+mj-lt"/>
                <a:ea typeface="+mn-ea"/>
              </a:rPr>
              <a:t>agradecida</a:t>
            </a:r>
            <a:r>
              <a:rPr lang="en-US" sz="3200" dirty="0" smtClean="0">
                <a:latin typeface="+mj-lt"/>
                <a:ea typeface="+mn-ea"/>
              </a:rPr>
              <a:t> por </a:t>
            </a:r>
            <a:r>
              <a:rPr lang="en-US" sz="3200" dirty="0" err="1" smtClean="0">
                <a:latin typeface="+mj-lt"/>
                <a:ea typeface="+mn-ea"/>
              </a:rPr>
              <a:t>haberte</a:t>
            </a:r>
            <a:r>
              <a:rPr lang="en-US" sz="3200" dirty="0" smtClean="0">
                <a:latin typeface="+mj-lt"/>
                <a:ea typeface="+mn-ea"/>
              </a:rPr>
              <a:t> </a:t>
            </a:r>
            <a:r>
              <a:rPr lang="en-US" sz="3200" dirty="0" err="1" smtClean="0">
                <a:latin typeface="+mj-lt"/>
                <a:ea typeface="+mn-ea"/>
              </a:rPr>
              <a:t>ayudado</a:t>
            </a:r>
            <a:r>
              <a:rPr lang="en-US" sz="3200" dirty="0" smtClean="0">
                <a:latin typeface="+mj-lt"/>
                <a:ea typeface="+mn-ea"/>
              </a:rPr>
              <a:t> o por haber hecho algo especial por ti.</a:t>
            </a:r>
          </a:p>
          <a:p>
            <a:pPr marL="342900" indent="-342900">
              <a:buFont typeface="Arial" pitchFamily="34" charset="0"/>
              <a:buChar char="•"/>
              <a:defRPr/>
            </a:pPr>
            <a:r>
              <a:rPr lang="en-US" sz="3200" dirty="0" err="1" smtClean="0">
                <a:latin typeface="+mj-lt"/>
                <a:ea typeface="+mn-ea"/>
              </a:rPr>
              <a:t>Redacta</a:t>
            </a:r>
            <a:r>
              <a:rPr lang="en-US" sz="3200" dirty="0" smtClean="0">
                <a:latin typeface="+mj-lt"/>
                <a:ea typeface="+mn-ea"/>
              </a:rPr>
              <a:t> una </a:t>
            </a:r>
            <a:r>
              <a:rPr lang="en-US" sz="3200" dirty="0" err="1" smtClean="0">
                <a:latin typeface="+mj-lt"/>
                <a:ea typeface="+mn-ea"/>
              </a:rPr>
              <a:t>detallada</a:t>
            </a:r>
            <a:r>
              <a:rPr lang="en-US" sz="3200" dirty="0" smtClean="0">
                <a:latin typeface="+mj-lt"/>
                <a:ea typeface="+mn-ea"/>
              </a:rPr>
              <a:t> </a:t>
            </a:r>
            <a:r>
              <a:rPr lang="en-US" sz="3200" dirty="0" err="1" smtClean="0">
                <a:latin typeface="+mj-lt"/>
                <a:ea typeface="+mn-ea"/>
              </a:rPr>
              <a:t>carta</a:t>
            </a:r>
            <a:r>
              <a:rPr lang="en-US" sz="3200" dirty="0" smtClean="0">
                <a:latin typeface="+mj-lt"/>
                <a:ea typeface="+mn-ea"/>
              </a:rPr>
              <a:t> de </a:t>
            </a:r>
            <a:r>
              <a:rPr lang="en-US" sz="3200" dirty="0" err="1" smtClean="0">
                <a:latin typeface="+mj-lt"/>
                <a:ea typeface="+mn-ea"/>
              </a:rPr>
              <a:t>aprecio</a:t>
            </a:r>
            <a:r>
              <a:rPr lang="en-US" sz="3200" dirty="0" smtClean="0">
                <a:latin typeface="+mj-lt"/>
                <a:ea typeface="+mn-ea"/>
              </a:rPr>
              <a:t>. </a:t>
            </a:r>
            <a:br>
              <a:rPr lang="en-US" sz="3200" dirty="0" smtClean="0">
                <a:latin typeface="+mj-lt"/>
                <a:ea typeface="+mn-ea"/>
              </a:rPr>
            </a:br>
            <a:r>
              <a:rPr lang="en-US" sz="3200" dirty="0" err="1" smtClean="0">
                <a:latin typeface="+mj-lt"/>
                <a:ea typeface="+mn-ea"/>
              </a:rPr>
              <a:t>Sé</a:t>
            </a:r>
            <a:r>
              <a:rPr lang="en-US" sz="3200" dirty="0" smtClean="0">
                <a:latin typeface="+mj-lt"/>
                <a:ea typeface="+mn-ea"/>
              </a:rPr>
              <a:t> </a:t>
            </a:r>
            <a:r>
              <a:rPr lang="en-US" sz="3200" dirty="0" err="1" smtClean="0">
                <a:latin typeface="+mj-lt"/>
                <a:ea typeface="+mn-ea"/>
              </a:rPr>
              <a:t>especifico</a:t>
            </a:r>
            <a:r>
              <a:rPr lang="en-US" sz="3200" dirty="0" smtClean="0">
                <a:latin typeface="+mj-lt"/>
                <a:ea typeface="+mn-ea"/>
              </a:rPr>
              <a:t>, </a:t>
            </a:r>
            <a:r>
              <a:rPr lang="en-US" sz="3200" dirty="0" err="1" smtClean="0">
                <a:latin typeface="+mj-lt"/>
                <a:ea typeface="+mn-ea"/>
              </a:rPr>
              <a:t>mencionando</a:t>
            </a:r>
            <a:r>
              <a:rPr lang="en-US" sz="3200" dirty="0" smtClean="0">
                <a:latin typeface="+mj-lt"/>
                <a:ea typeface="+mn-ea"/>
              </a:rPr>
              <a:t> </a:t>
            </a:r>
            <a:r>
              <a:rPr lang="en-US" sz="3200" dirty="0" err="1" smtClean="0">
                <a:latin typeface="+mj-lt"/>
                <a:ea typeface="+mn-ea"/>
              </a:rPr>
              <a:t>aquellas</a:t>
            </a:r>
            <a:r>
              <a:rPr lang="en-US" sz="3200" dirty="0" smtClean="0">
                <a:latin typeface="+mj-lt"/>
                <a:ea typeface="+mn-ea"/>
              </a:rPr>
              <a:t> cosas por las que </a:t>
            </a:r>
            <a:r>
              <a:rPr lang="en-US" sz="3200" dirty="0" err="1" smtClean="0">
                <a:latin typeface="+mj-lt"/>
                <a:ea typeface="+mn-ea"/>
              </a:rPr>
              <a:t>estas</a:t>
            </a:r>
            <a:r>
              <a:rPr lang="en-US" sz="3200" dirty="0" smtClean="0">
                <a:latin typeface="+mj-lt"/>
                <a:ea typeface="+mn-ea"/>
              </a:rPr>
              <a:t> </a:t>
            </a:r>
            <a:r>
              <a:rPr lang="en-US" sz="3200" dirty="0" err="1" smtClean="0">
                <a:latin typeface="+mj-lt"/>
                <a:ea typeface="+mn-ea"/>
              </a:rPr>
              <a:t>agradecido</a:t>
            </a:r>
            <a:r>
              <a:rPr lang="en-US" sz="3200" dirty="0" smtClean="0">
                <a:latin typeface="+mj-lt"/>
                <a:ea typeface="+mn-ea"/>
              </a:rPr>
              <a:t>.</a:t>
            </a:r>
          </a:p>
          <a:p>
            <a:pPr marL="342900" indent="-342900">
              <a:buFont typeface="Arial" pitchFamily="34" charset="0"/>
              <a:buChar char="•"/>
              <a:defRPr/>
            </a:pPr>
            <a:r>
              <a:rPr lang="en-US" sz="3200" dirty="0" err="1" smtClean="0">
                <a:latin typeface="+mj-lt"/>
                <a:ea typeface="+mn-ea"/>
              </a:rPr>
              <a:t>Explica</a:t>
            </a:r>
            <a:r>
              <a:rPr lang="en-US" sz="3200" dirty="0" smtClean="0">
                <a:latin typeface="+mj-lt"/>
                <a:ea typeface="+mn-ea"/>
              </a:rPr>
              <a:t> en </a:t>
            </a:r>
            <a:r>
              <a:rPr lang="en-US" sz="3200" dirty="0" err="1" smtClean="0">
                <a:latin typeface="+mj-lt"/>
                <a:ea typeface="+mn-ea"/>
              </a:rPr>
              <a:t>qué</a:t>
            </a:r>
            <a:r>
              <a:rPr lang="en-US" sz="3200" dirty="0" smtClean="0">
                <a:latin typeface="+mj-lt"/>
                <a:ea typeface="+mn-ea"/>
              </a:rPr>
              <a:t> forma te ha </a:t>
            </a:r>
            <a:r>
              <a:rPr lang="en-US" sz="3200" dirty="0" err="1" smtClean="0">
                <a:latin typeface="+mj-lt"/>
                <a:ea typeface="+mn-ea"/>
              </a:rPr>
              <a:t>ayudado</a:t>
            </a:r>
            <a:r>
              <a:rPr lang="en-US" sz="3200" dirty="0" smtClean="0">
                <a:latin typeface="+mj-lt"/>
                <a:ea typeface="+mn-ea"/>
              </a:rPr>
              <a:t> el </a:t>
            </a:r>
            <a:r>
              <a:rPr lang="en-US" sz="3200" dirty="0" err="1" smtClean="0">
                <a:latin typeface="+mj-lt"/>
                <a:ea typeface="+mn-ea"/>
              </a:rPr>
              <a:t>redactar</a:t>
            </a:r>
            <a:r>
              <a:rPr lang="en-US" sz="3200" dirty="0" smtClean="0">
                <a:latin typeface="+mj-lt"/>
                <a:ea typeface="+mn-ea"/>
              </a:rPr>
              <a:t> esta </a:t>
            </a:r>
            <a:r>
              <a:rPr lang="en-US" sz="3200" dirty="0" err="1" smtClean="0">
                <a:latin typeface="+mj-lt"/>
                <a:ea typeface="+mn-ea"/>
              </a:rPr>
              <a:t>carta</a:t>
            </a:r>
            <a:r>
              <a:rPr lang="en-US" sz="3200" dirty="0" smtClean="0">
                <a:latin typeface="+mj-lt"/>
                <a:ea typeface="+mn-ea"/>
              </a:rPr>
              <a:t>.</a:t>
            </a:r>
            <a:endParaRPr lang="en-US" sz="3200" dirty="0">
              <a:latin typeface="+mj-lt"/>
              <a:ea typeface="+mn-ea"/>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81000"/>
            <a:ext cx="5867400" cy="1143000"/>
          </a:xfrm>
        </p:spPr>
        <p:txBody>
          <a:bodyPr>
            <a:noAutofit/>
          </a:bodyPr>
          <a:lstStyle/>
          <a:p>
            <a:pPr eaLnBrk="1" hangingPunct="1">
              <a:defRPr/>
            </a:pPr>
            <a:r>
              <a:rPr lang="en-ZA" altLang="en-US" sz="4000" dirty="0" smtClean="0">
                <a:effectLst>
                  <a:outerShdw blurRad="38100" dist="38100" dir="2700000" algn="tl">
                    <a:srgbClr val="C0C0C0"/>
                  </a:outerShdw>
                </a:effectLst>
                <a:latin typeface="Abadi MT Condensed Extra Bold" charset="0"/>
              </a:rPr>
              <a:t>Cómo enfrentar la </a:t>
            </a:r>
            <a:r>
              <a:rPr lang="en-ZA" altLang="en-US" sz="4000" dirty="0" err="1" smtClean="0">
                <a:effectLst>
                  <a:outerShdw blurRad="38100" dist="38100" dir="2700000" algn="tl">
                    <a:srgbClr val="C0C0C0"/>
                  </a:outerShdw>
                </a:effectLst>
                <a:latin typeface="Abadi MT Condensed Extra Bold" charset="0"/>
              </a:rPr>
              <a:t>ira</a:t>
            </a:r>
            <a:r>
              <a:rPr lang="en-ZA" altLang="en-US" sz="4000" dirty="0" smtClean="0">
                <a:effectLst>
                  <a:outerShdw blurRad="38100" dist="38100" dir="2700000" algn="tl">
                    <a:srgbClr val="C0C0C0"/>
                  </a:outerShdw>
                </a:effectLst>
                <a:latin typeface="Abadi MT Condensed Extra Bold" charset="0"/>
              </a:rPr>
              <a:t> </a:t>
            </a:r>
            <a:r>
              <a:rPr lang="en-ZA" altLang="en-US" sz="3200" dirty="0" smtClean="0">
                <a:effectLst>
                  <a:outerShdw blurRad="38100" dist="38100" dir="2700000" algn="tl">
                    <a:srgbClr val="C0C0C0"/>
                  </a:outerShdw>
                </a:effectLst>
                <a:latin typeface="Abadi MT Condensed Extra Bold" charset="0"/>
              </a:rPr>
              <a:t>(</a:t>
            </a:r>
            <a:r>
              <a:rPr lang="en-ZA" altLang="en-US" sz="3200" dirty="0" err="1" smtClean="0">
                <a:effectLst>
                  <a:outerShdw blurRad="38100" dist="38100" dir="2700000" algn="tl">
                    <a:srgbClr val="C0C0C0"/>
                  </a:outerShdw>
                </a:effectLst>
                <a:latin typeface="Abadi MT Condensed Extra Bold" charset="0"/>
              </a:rPr>
              <a:t>Resumen</a:t>
            </a:r>
            <a:r>
              <a:rPr lang="en-ZA" altLang="en-US" sz="3200" dirty="0" smtClean="0">
                <a:effectLst>
                  <a:outerShdw blurRad="38100" dist="38100" dir="2700000" algn="tl">
                    <a:srgbClr val="C0C0C0"/>
                  </a:outerShdw>
                </a:effectLst>
                <a:latin typeface="Abadi MT Condensed Extra Bold" charset="0"/>
              </a:rPr>
              <a:t>)</a:t>
            </a:r>
            <a:endParaRPr lang="en-ZA" altLang="en-US" sz="4000" dirty="0" smtClean="0">
              <a:effectLst>
                <a:outerShdw blurRad="38100" dist="38100" dir="2700000" algn="tl">
                  <a:srgbClr val="C0C0C0"/>
                </a:outerShdw>
              </a:effectLst>
              <a:latin typeface="Abadi MT Condensed Extra Bold" charset="0"/>
            </a:endParaRPr>
          </a:p>
        </p:txBody>
      </p:sp>
      <p:graphicFrame>
        <p:nvGraphicFramePr>
          <p:cNvPr id="4" name="Content Placeholder 3"/>
          <p:cNvGraphicFramePr>
            <a:graphicFrameLocks noGrp="1"/>
          </p:cNvGraphicFramePr>
          <p:nvPr>
            <p:ph idx="1"/>
          </p:nvPr>
        </p:nvGraphicFramePr>
        <p:xfrm>
          <a:off x="533400" y="1878013"/>
          <a:ext cx="8153400" cy="4897744"/>
        </p:xfrm>
        <a:graphic>
          <a:graphicData uri="http://schemas.openxmlformats.org/drawingml/2006/table">
            <a:tbl>
              <a:tblPr/>
              <a:tblGrid>
                <a:gridCol w="2957513"/>
                <a:gridCol w="5195887"/>
              </a:tblGrid>
              <a:tr h="627063">
                <a:tc gridSpan="2">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ZA" altLang="en-US" sz="3200" b="1" i="0" u="none" strike="noStrike" cap="none" normalizeH="0" baseline="0" dirty="0" smtClean="0">
                          <a:ln>
                            <a:noFill/>
                          </a:ln>
                          <a:solidFill>
                            <a:schemeClr val="tx1"/>
                          </a:solidFill>
                          <a:effectLst/>
                          <a:latin typeface="Calibri" pitchFamily="34" charset="0"/>
                          <a:ea typeface="MS PGothic" pitchFamily="34" charset="-128"/>
                        </a:rPr>
                        <a:t>ESTRATEGIAS</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692150">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800" b="1" i="0" u="none" strike="noStrike" cap="none" normalizeH="0" baseline="0" dirty="0" err="1" smtClean="0">
                          <a:ln>
                            <a:noFill/>
                          </a:ln>
                          <a:solidFill>
                            <a:srgbClr val="000000"/>
                          </a:solidFill>
                          <a:effectLst/>
                          <a:latin typeface="Calibri" pitchFamily="34" charset="0"/>
                          <a:ea typeface="MS PGothic" pitchFamily="34" charset="-128"/>
                        </a:rPr>
                        <a:t>Detección</a:t>
                      </a:r>
                      <a:r>
                        <a:rPr kumimoji="0" lang="en-ZA" altLang="en-US" sz="1800" b="1" i="0" u="none" strike="noStrike" cap="none" normalizeH="0" baseline="0" dirty="0" smtClean="0">
                          <a:ln>
                            <a:noFill/>
                          </a:ln>
                          <a:solidFill>
                            <a:srgbClr val="000000"/>
                          </a:solidFill>
                          <a:effectLst/>
                          <a:latin typeface="Calibri" pitchFamily="34" charset="0"/>
                          <a:ea typeface="MS PGothic" pitchFamily="34" charset="-128"/>
                        </a:rPr>
                        <a:t> </a:t>
                      </a:r>
                      <a:r>
                        <a:rPr kumimoji="0" lang="en-ZA" altLang="en-US" sz="1800" b="1" i="0" u="none" strike="noStrike" cap="none" normalizeH="0" baseline="0" dirty="0" err="1" smtClean="0">
                          <a:ln>
                            <a:noFill/>
                          </a:ln>
                          <a:solidFill>
                            <a:srgbClr val="000000"/>
                          </a:solidFill>
                          <a:effectLst/>
                          <a:latin typeface="Calibri" pitchFamily="34" charset="0"/>
                          <a:ea typeface="MS PGothic" pitchFamily="34" charset="-128"/>
                        </a:rPr>
                        <a:t>Temprana</a:t>
                      </a:r>
                      <a:r>
                        <a:rPr kumimoji="0" lang="en-ZA" altLang="en-US" sz="1800" b="1" i="0" u="none" strike="noStrike" cap="none" normalizeH="0" baseline="0" dirty="0" smtClean="0">
                          <a:ln>
                            <a:noFill/>
                          </a:ln>
                          <a:solidFill>
                            <a:srgbClr val="000000"/>
                          </a:solidFill>
                          <a:effectLst/>
                          <a:latin typeface="Calibri" pitchFamily="34" charset="0"/>
                          <a:ea typeface="MS PGothic" pitchFamily="34" charset="-128"/>
                        </a:rPr>
                        <a:t> </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800" b="0" i="0" u="none" strike="noStrike" cap="none" normalizeH="0" baseline="0" dirty="0" err="1" smtClean="0">
                          <a:ln>
                            <a:noFill/>
                          </a:ln>
                          <a:solidFill>
                            <a:srgbClr val="000000"/>
                          </a:solidFill>
                          <a:effectLst/>
                          <a:latin typeface="Calibri" pitchFamily="34" charset="0"/>
                          <a:ea typeface="MS PGothic" pitchFamily="34" charset="-128"/>
                        </a:rPr>
                        <a:t>Descubrir</a:t>
                      </a:r>
                      <a:r>
                        <a:rPr kumimoji="0" lang="en-ZA" altLang="en-US" sz="1800" b="0" i="0" u="none" strike="noStrike" cap="none" normalizeH="0" baseline="0" dirty="0" smtClean="0">
                          <a:ln>
                            <a:noFill/>
                          </a:ln>
                          <a:solidFill>
                            <a:srgbClr val="000000"/>
                          </a:solidFill>
                          <a:effectLst/>
                          <a:latin typeface="Calibri" pitchFamily="34" charset="0"/>
                          <a:ea typeface="MS PGothic" pitchFamily="34" charset="-128"/>
                        </a:rPr>
                        <a:t> las </a:t>
                      </a:r>
                      <a:r>
                        <a:rPr kumimoji="0" lang="en-ZA" altLang="en-US" sz="1800" b="0" i="0" u="none" strike="noStrike" cap="none" normalizeH="0" baseline="0" dirty="0" err="1" smtClean="0">
                          <a:ln>
                            <a:noFill/>
                          </a:ln>
                          <a:solidFill>
                            <a:srgbClr val="000000"/>
                          </a:solidFill>
                          <a:effectLst/>
                          <a:latin typeface="Calibri" pitchFamily="34" charset="0"/>
                          <a:ea typeface="MS PGothic" pitchFamily="34" charset="-128"/>
                        </a:rPr>
                        <a:t>señales</a:t>
                      </a:r>
                      <a:r>
                        <a:rPr kumimoji="0" lang="en-ZA" altLang="en-US" sz="1800" b="0" i="0" u="none" strike="noStrike" cap="none" normalizeH="0" baseline="0" dirty="0" smtClean="0">
                          <a:ln>
                            <a:noFill/>
                          </a:ln>
                          <a:solidFill>
                            <a:srgbClr val="000000"/>
                          </a:solidFill>
                          <a:effectLst/>
                          <a:latin typeface="Calibri" pitchFamily="34" charset="0"/>
                          <a:ea typeface="MS PGothic" pitchFamily="34" charset="-128"/>
                        </a:rPr>
                        <a:t>, </a:t>
                      </a:r>
                      <a:r>
                        <a:rPr kumimoji="0" lang="en-ZA" altLang="en-US" sz="1800" b="0" i="0" u="none" strike="noStrike" cap="none" normalizeH="0" baseline="0" dirty="0" err="1" smtClean="0">
                          <a:ln>
                            <a:noFill/>
                          </a:ln>
                          <a:solidFill>
                            <a:srgbClr val="000000"/>
                          </a:solidFill>
                          <a:effectLst/>
                          <a:latin typeface="Calibri" pitchFamily="34" charset="0"/>
                          <a:ea typeface="MS PGothic" pitchFamily="34" charset="-128"/>
                        </a:rPr>
                        <a:t>detonadores</a:t>
                      </a:r>
                      <a:r>
                        <a:rPr kumimoji="0" lang="en-ZA" altLang="en-US" sz="1800" b="0" i="0" u="none" strike="noStrike" cap="none" normalizeH="0" baseline="0" dirty="0" smtClean="0">
                          <a:ln>
                            <a:noFill/>
                          </a:ln>
                          <a:solidFill>
                            <a:srgbClr val="000000"/>
                          </a:solidFill>
                          <a:effectLst/>
                          <a:latin typeface="Calibri" pitchFamily="34" charset="0"/>
                          <a:ea typeface="MS PGothic" pitchFamily="34" charset="-128"/>
                        </a:rPr>
                        <a:t> y </a:t>
                      </a:r>
                      <a:r>
                        <a:rPr kumimoji="0" lang="en-ZA" altLang="en-US" sz="1800" b="0" i="0" u="none" strike="noStrike" cap="none" normalizeH="0" baseline="0" dirty="0" err="1" smtClean="0">
                          <a:ln>
                            <a:noFill/>
                          </a:ln>
                          <a:solidFill>
                            <a:srgbClr val="000000"/>
                          </a:solidFill>
                          <a:effectLst/>
                          <a:latin typeface="Calibri" pitchFamily="34" charset="0"/>
                          <a:ea typeface="MS PGothic" pitchFamily="34" charset="-128"/>
                        </a:rPr>
                        <a:t>circunstancias</a:t>
                      </a:r>
                      <a:r>
                        <a:rPr kumimoji="0" lang="en-ZA" altLang="en-US" sz="1800" b="0" i="0" u="none" strike="noStrike" cap="none" normalizeH="0" baseline="0" dirty="0" smtClean="0">
                          <a:ln>
                            <a:noFill/>
                          </a:ln>
                          <a:solidFill>
                            <a:srgbClr val="000000"/>
                          </a:solidFill>
                          <a:effectLst/>
                          <a:latin typeface="Calibri" pitchFamily="34" charset="0"/>
                          <a:ea typeface="MS PGothic" pitchFamily="34" charset="-128"/>
                        </a:rPr>
                        <a:t> para </a:t>
                      </a:r>
                      <a:r>
                        <a:rPr kumimoji="0" lang="en-ZA" altLang="en-US" sz="1800" b="0" i="0" u="none" strike="noStrike" cap="none" normalizeH="0" baseline="0" dirty="0" err="1" smtClean="0">
                          <a:ln>
                            <a:noFill/>
                          </a:ln>
                          <a:solidFill>
                            <a:srgbClr val="000000"/>
                          </a:solidFill>
                          <a:effectLst/>
                          <a:latin typeface="Calibri" pitchFamily="34" charset="0"/>
                          <a:ea typeface="MS PGothic" pitchFamily="34" charset="-128"/>
                        </a:rPr>
                        <a:t>tranquilizarte</a:t>
                      </a:r>
                      <a:r>
                        <a:rPr kumimoji="0" lang="en-ZA" altLang="en-US" sz="1800" b="0" i="0" u="none" strike="noStrike" cap="none" normalizeH="0" baseline="0" dirty="0" smtClean="0">
                          <a:ln>
                            <a:noFill/>
                          </a:ln>
                          <a:solidFill>
                            <a:srgbClr val="000000"/>
                          </a:solidFill>
                          <a:effectLst/>
                          <a:latin typeface="Calibri" pitchFamily="34" charset="0"/>
                          <a:ea typeface="MS PGothic" pitchFamily="34" charset="-128"/>
                        </a:rPr>
                        <a:t> a tiempo.</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692150">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800" b="1" i="0" u="none" strike="noStrike" cap="none" normalizeH="0" baseline="0" dirty="0" err="1" smtClean="0">
                          <a:ln>
                            <a:noFill/>
                          </a:ln>
                          <a:solidFill>
                            <a:srgbClr val="000000"/>
                          </a:solidFill>
                          <a:effectLst/>
                          <a:latin typeface="Calibri" pitchFamily="34" charset="0"/>
                          <a:ea typeface="MS PGothic" pitchFamily="34" charset="-128"/>
                        </a:rPr>
                        <a:t>Darse</a:t>
                      </a:r>
                      <a:r>
                        <a:rPr kumimoji="0" lang="en-ZA" altLang="en-US" sz="1800" b="1" i="0" u="none" strike="noStrike" cap="none" normalizeH="0" baseline="0" dirty="0" smtClean="0">
                          <a:ln>
                            <a:noFill/>
                          </a:ln>
                          <a:solidFill>
                            <a:srgbClr val="000000"/>
                          </a:solidFill>
                          <a:effectLst/>
                          <a:latin typeface="Calibri" pitchFamily="34" charset="0"/>
                          <a:ea typeface="MS PGothic" pitchFamily="34" charset="-128"/>
                        </a:rPr>
                        <a:t> un Tiempo</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800" b="0" i="0" u="none" strike="noStrike" cap="none" normalizeH="0" baseline="0" dirty="0" err="1" smtClean="0">
                          <a:ln>
                            <a:noFill/>
                          </a:ln>
                          <a:solidFill>
                            <a:srgbClr val="000000"/>
                          </a:solidFill>
                          <a:effectLst/>
                          <a:latin typeface="Calibri" pitchFamily="34" charset="0"/>
                          <a:ea typeface="MS PGothic" pitchFamily="34" charset="-128"/>
                        </a:rPr>
                        <a:t>Poner</a:t>
                      </a:r>
                      <a:r>
                        <a:rPr kumimoji="0" lang="en-ZA" altLang="en-US" sz="1800" b="0" i="0" u="none" strike="noStrike" cap="none" normalizeH="0" baseline="0" dirty="0" smtClean="0">
                          <a:ln>
                            <a:noFill/>
                          </a:ln>
                          <a:solidFill>
                            <a:srgbClr val="000000"/>
                          </a:solidFill>
                          <a:effectLst/>
                          <a:latin typeface="Calibri" pitchFamily="34" charset="0"/>
                          <a:ea typeface="MS PGothic" pitchFamily="34" charset="-128"/>
                        </a:rPr>
                        <a:t> a un lado la situación. :</a:t>
                      </a:r>
                      <a:r>
                        <a:rPr kumimoji="0" lang="en-US" altLang="en-US" sz="1800" b="0" i="0" u="none" strike="noStrike" cap="none" normalizeH="0" baseline="0" dirty="0" smtClean="0">
                          <a:ln>
                            <a:noFill/>
                          </a:ln>
                          <a:solidFill>
                            <a:srgbClr val="000000"/>
                          </a:solidFill>
                          <a:effectLst/>
                          <a:latin typeface="Calibri" pitchFamily="34" charset="0"/>
                          <a:ea typeface="MS PGothic" pitchFamily="34" charset="-128"/>
                        </a:rPr>
                        <a:t>(“Volver</a:t>
                      </a:r>
                      <a:r>
                        <a:rPr kumimoji="0" lang="es-MX" altLang="en-US" sz="1800" b="0" i="0" u="none" strike="noStrike" cap="none" normalizeH="0" baseline="0" dirty="0" smtClean="0">
                          <a:ln>
                            <a:noFill/>
                          </a:ln>
                          <a:solidFill>
                            <a:srgbClr val="000000"/>
                          </a:solidFill>
                          <a:effectLst/>
                          <a:latin typeface="Calibri" pitchFamily="34" charset="0"/>
                          <a:ea typeface="MS PGothic" pitchFamily="34" charset="-128"/>
                        </a:rPr>
                        <a:t>é en un momento</a:t>
                      </a:r>
                      <a:r>
                        <a:rPr kumimoji="0" lang="en-ZA" altLang="en-US" sz="1800" b="0" i="0" u="none" strike="noStrike" cap="none" normalizeH="0" baseline="0" dirty="0" smtClean="0">
                          <a:ln>
                            <a:noFill/>
                          </a:ln>
                          <a:solidFill>
                            <a:srgbClr val="000000"/>
                          </a:solidFill>
                          <a:effectLst/>
                          <a:latin typeface="Calibri" pitchFamily="34" charset="0"/>
                          <a:ea typeface="MS PGothic" pitchFamily="34" charset="-128"/>
                        </a:rPr>
                        <a:t>”).  La </a:t>
                      </a:r>
                      <a:r>
                        <a:rPr kumimoji="0" lang="en-ZA" altLang="en-US" sz="1800" b="0" i="0" u="none" strike="noStrike" cap="none" normalizeH="0" baseline="0" dirty="0" err="1" smtClean="0">
                          <a:ln>
                            <a:noFill/>
                          </a:ln>
                          <a:solidFill>
                            <a:srgbClr val="000000"/>
                          </a:solidFill>
                          <a:effectLst/>
                          <a:latin typeface="Calibri" pitchFamily="34" charset="0"/>
                          <a:ea typeface="MS PGothic" pitchFamily="34" charset="-128"/>
                        </a:rPr>
                        <a:t>actividad</a:t>
                      </a:r>
                      <a:r>
                        <a:rPr kumimoji="0" lang="en-ZA" altLang="en-US" sz="1800" b="0" i="0" u="none" strike="noStrike" cap="none" normalizeH="0" baseline="0" dirty="0" smtClean="0">
                          <a:ln>
                            <a:noFill/>
                          </a:ln>
                          <a:solidFill>
                            <a:srgbClr val="000000"/>
                          </a:solidFill>
                          <a:effectLst/>
                          <a:latin typeface="Calibri" pitchFamily="34" charset="0"/>
                          <a:ea typeface="MS PGothic" pitchFamily="34" charset="-128"/>
                        </a:rPr>
                        <a:t> física </a:t>
                      </a:r>
                      <a:r>
                        <a:rPr kumimoji="0" lang="en-ZA" altLang="en-US" sz="1800" b="0" i="0" u="none" strike="noStrike" cap="none" normalizeH="0" baseline="0" dirty="0" err="1" smtClean="0">
                          <a:ln>
                            <a:noFill/>
                          </a:ln>
                          <a:solidFill>
                            <a:srgbClr val="000000"/>
                          </a:solidFill>
                          <a:effectLst/>
                          <a:latin typeface="Calibri" pitchFamily="34" charset="0"/>
                          <a:ea typeface="MS PGothic" pitchFamily="34" charset="-128"/>
                        </a:rPr>
                        <a:t>vigorosa</a:t>
                      </a:r>
                      <a:r>
                        <a:rPr kumimoji="0" lang="en-ZA" altLang="en-US" sz="1800" b="0" i="0" u="none" strike="noStrike" cap="none" normalizeH="0" baseline="0" dirty="0" smtClean="0">
                          <a:ln>
                            <a:noFill/>
                          </a:ln>
                          <a:solidFill>
                            <a:srgbClr val="000000"/>
                          </a:solidFill>
                          <a:effectLst/>
                          <a:latin typeface="Calibri" pitchFamily="34" charset="0"/>
                          <a:ea typeface="MS PGothic" pitchFamily="34" charset="-128"/>
                        </a:rPr>
                        <a:t> puede hacer </a:t>
                      </a:r>
                      <a:r>
                        <a:rPr kumimoji="0" lang="en-ZA" altLang="en-US" sz="1800" b="0" i="0" u="none" strike="noStrike" cap="none" normalizeH="0" baseline="0" dirty="0" err="1" smtClean="0">
                          <a:ln>
                            <a:noFill/>
                          </a:ln>
                          <a:solidFill>
                            <a:srgbClr val="000000"/>
                          </a:solidFill>
                          <a:effectLst/>
                          <a:latin typeface="Calibri" pitchFamily="34" charset="0"/>
                          <a:ea typeface="MS PGothic" pitchFamily="34" charset="-128"/>
                        </a:rPr>
                        <a:t>maravillas</a:t>
                      </a:r>
                      <a:r>
                        <a:rPr kumimoji="0" lang="en-ZA" altLang="en-US" sz="1800" b="0" i="0" u="none" strike="noStrike" cap="none" normalizeH="0" baseline="0" dirty="0" smtClean="0">
                          <a:ln>
                            <a:noFill/>
                          </a:ln>
                          <a:solidFill>
                            <a:srgbClr val="000000"/>
                          </a:solidFill>
                          <a:effectLst/>
                          <a:latin typeface="Calibri" pitchFamily="34" charset="0"/>
                          <a:ea typeface="MS PGothic" pitchFamily="34" charset="-128"/>
                        </a:rPr>
                        <a:t>.</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692150">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800" b="1" i="0" u="none" strike="noStrike" cap="none" normalizeH="0" baseline="0" dirty="0" smtClean="0">
                          <a:ln>
                            <a:noFill/>
                          </a:ln>
                          <a:solidFill>
                            <a:srgbClr val="000000"/>
                          </a:solidFill>
                          <a:effectLst/>
                          <a:latin typeface="Calibri" pitchFamily="34" charset="0"/>
                          <a:ea typeface="MS PGothic" pitchFamily="34" charset="-128"/>
                        </a:rPr>
                        <a:t>Respiración</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800" b="0" i="0" u="none" strike="noStrike" cap="none" normalizeH="0" baseline="0" dirty="0" err="1" smtClean="0">
                          <a:ln>
                            <a:noFill/>
                          </a:ln>
                          <a:solidFill>
                            <a:schemeClr val="tx1"/>
                          </a:solidFill>
                          <a:effectLst/>
                          <a:latin typeface="Calibri" pitchFamily="34" charset="0"/>
                          <a:ea typeface="MS PGothic" pitchFamily="34" charset="-128"/>
                        </a:rPr>
                        <a:t>Respirar</a:t>
                      </a:r>
                      <a:r>
                        <a:rPr kumimoji="0" lang="en-ZA" altLang="en-US" sz="1800" b="0" i="0" u="none" strike="noStrike" cap="none" normalizeH="0" baseline="0" dirty="0" smtClean="0">
                          <a:ln>
                            <a:noFill/>
                          </a:ln>
                          <a:solidFill>
                            <a:schemeClr val="tx1"/>
                          </a:solidFill>
                          <a:effectLst/>
                          <a:latin typeface="Calibri" pitchFamily="34" charset="0"/>
                          <a:ea typeface="MS PGothic" pitchFamily="34" charset="-128"/>
                        </a:rPr>
                        <a:t> </a:t>
                      </a:r>
                      <a:r>
                        <a:rPr kumimoji="0" lang="en-ZA" altLang="en-US" sz="1800" b="0" i="0" u="none" strike="noStrike" cap="none" normalizeH="0" baseline="0" dirty="0" err="1" smtClean="0">
                          <a:ln>
                            <a:noFill/>
                          </a:ln>
                          <a:solidFill>
                            <a:schemeClr val="tx1"/>
                          </a:solidFill>
                          <a:effectLst/>
                          <a:latin typeface="Calibri" pitchFamily="34" charset="0"/>
                          <a:ea typeface="MS PGothic" pitchFamily="34" charset="-128"/>
                        </a:rPr>
                        <a:t>lenta</a:t>
                      </a:r>
                      <a:r>
                        <a:rPr kumimoji="0" lang="en-ZA" altLang="en-US" sz="1800" b="0" i="0" u="none" strike="noStrike" cap="none" normalizeH="0" baseline="0" dirty="0" smtClean="0">
                          <a:ln>
                            <a:noFill/>
                          </a:ln>
                          <a:solidFill>
                            <a:schemeClr val="tx1"/>
                          </a:solidFill>
                          <a:effectLst/>
                          <a:latin typeface="Calibri" pitchFamily="34" charset="0"/>
                          <a:ea typeface="MS PGothic" pitchFamily="34" charset="-128"/>
                        </a:rPr>
                        <a:t> y </a:t>
                      </a:r>
                      <a:r>
                        <a:rPr kumimoji="0" lang="en-ZA" altLang="en-US" sz="1800" b="0" i="0" u="none" strike="noStrike" cap="none" normalizeH="0" baseline="0" dirty="0" err="1" smtClean="0">
                          <a:ln>
                            <a:noFill/>
                          </a:ln>
                          <a:solidFill>
                            <a:schemeClr val="tx1"/>
                          </a:solidFill>
                          <a:effectLst/>
                          <a:latin typeface="Calibri" pitchFamily="34" charset="0"/>
                          <a:ea typeface="MS PGothic" pitchFamily="34" charset="-128"/>
                        </a:rPr>
                        <a:t>profundamente</a:t>
                      </a:r>
                      <a:r>
                        <a:rPr kumimoji="0" lang="en-ZA" altLang="en-US" sz="1800" b="0" i="0" u="none" strike="noStrike" cap="none" normalizeH="0" baseline="0" dirty="0" smtClean="0">
                          <a:ln>
                            <a:noFill/>
                          </a:ln>
                          <a:solidFill>
                            <a:schemeClr val="tx1"/>
                          </a:solidFill>
                          <a:effectLst/>
                          <a:latin typeface="Calibri" pitchFamily="34" charset="0"/>
                          <a:ea typeface="MS PGothic" pitchFamily="34" charset="-128"/>
                        </a:rPr>
                        <a:t> )por lo </a:t>
                      </a:r>
                      <a:r>
                        <a:rPr kumimoji="0" lang="en-ZA" altLang="en-US" sz="1800" b="0" i="0" u="none" strike="noStrike" cap="none" normalizeH="0" baseline="0" dirty="0" err="1" smtClean="0">
                          <a:ln>
                            <a:noFill/>
                          </a:ln>
                          <a:solidFill>
                            <a:schemeClr val="tx1"/>
                          </a:solidFill>
                          <a:effectLst/>
                          <a:latin typeface="Calibri" pitchFamily="34" charset="0"/>
                          <a:ea typeface="MS PGothic" pitchFamily="34" charset="-128"/>
                        </a:rPr>
                        <a:t>menos</a:t>
                      </a:r>
                      <a:r>
                        <a:rPr kumimoji="0" lang="en-ZA" altLang="en-US" sz="1800" b="0" i="0" u="none" strike="noStrike" cap="none" normalizeH="0" baseline="0" dirty="0" smtClean="0">
                          <a:ln>
                            <a:noFill/>
                          </a:ln>
                          <a:solidFill>
                            <a:schemeClr val="tx1"/>
                          </a:solidFill>
                          <a:effectLst/>
                          <a:latin typeface="Calibri" pitchFamily="34" charset="0"/>
                          <a:ea typeface="MS PGothic" pitchFamily="34" charset="-128"/>
                        </a:rPr>
                        <a:t> 4 </a:t>
                      </a:r>
                      <a:r>
                        <a:rPr kumimoji="0" lang="en-ZA" altLang="en-US" sz="1800" b="0" i="0" u="none" strike="noStrike" cap="none" normalizeH="0" baseline="0" dirty="0" err="1" smtClean="0">
                          <a:ln>
                            <a:noFill/>
                          </a:ln>
                          <a:solidFill>
                            <a:schemeClr val="tx1"/>
                          </a:solidFill>
                          <a:effectLst/>
                          <a:latin typeface="Calibri" pitchFamily="34" charset="0"/>
                          <a:ea typeface="MS PGothic" pitchFamily="34" charset="-128"/>
                        </a:rPr>
                        <a:t>segundos</a:t>
                      </a:r>
                      <a:r>
                        <a:rPr kumimoji="0" lang="en-ZA" altLang="en-US" sz="1800" b="0" i="0" u="none" strike="noStrike" cap="none" normalizeH="0" baseline="0" dirty="0" smtClean="0">
                          <a:ln>
                            <a:noFill/>
                          </a:ln>
                          <a:solidFill>
                            <a:schemeClr val="tx1"/>
                          </a:solidFill>
                          <a:effectLst/>
                          <a:latin typeface="Calibri" pitchFamily="34" charset="0"/>
                          <a:ea typeface="MS PGothic" pitchFamily="34" charset="-128"/>
                        </a:rPr>
                        <a:t> cada respiración).</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692150">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800" b="1" i="0" u="none" strike="noStrike" cap="none" normalizeH="0" baseline="0" dirty="0" err="1" smtClean="0">
                          <a:ln>
                            <a:noFill/>
                          </a:ln>
                          <a:solidFill>
                            <a:srgbClr val="000000"/>
                          </a:solidFill>
                          <a:effectLst/>
                          <a:latin typeface="Calibri" pitchFamily="34" charset="0"/>
                          <a:ea typeface="MS PGothic" pitchFamily="34" charset="-128"/>
                        </a:rPr>
                        <a:t>Enfocar</a:t>
                      </a:r>
                      <a:r>
                        <a:rPr kumimoji="0" lang="en-ZA" altLang="en-US" sz="1800" b="1" i="0" u="none" strike="noStrike" cap="none" normalizeH="0" baseline="0" dirty="0" smtClean="0">
                          <a:ln>
                            <a:noFill/>
                          </a:ln>
                          <a:solidFill>
                            <a:srgbClr val="000000"/>
                          </a:solidFill>
                          <a:effectLst/>
                          <a:latin typeface="Calibri" pitchFamily="34" charset="0"/>
                          <a:ea typeface="MS PGothic" pitchFamily="34" charset="-128"/>
                        </a:rPr>
                        <a:t> la atención en lo </a:t>
                      </a:r>
                      <a:r>
                        <a:rPr kumimoji="0" lang="en-ZA" altLang="en-US" sz="1800" b="1" i="0" u="none" strike="noStrike" cap="none" normalizeH="0" baseline="0" dirty="0" err="1" smtClean="0">
                          <a:ln>
                            <a:noFill/>
                          </a:ln>
                          <a:solidFill>
                            <a:srgbClr val="000000"/>
                          </a:solidFill>
                          <a:effectLst/>
                          <a:latin typeface="Calibri" pitchFamily="34" charset="0"/>
                          <a:ea typeface="MS PGothic" pitchFamily="34" charset="-128"/>
                        </a:rPr>
                        <a:t>positivo</a:t>
                      </a:r>
                      <a:endParaRPr kumimoji="0" lang="en-ZA" altLang="en-US" sz="1800" b="1" i="0" u="none" strike="noStrike" cap="none" normalizeH="0" baseline="0" dirty="0" smtClean="0">
                        <a:ln>
                          <a:noFill/>
                        </a:ln>
                        <a:solidFill>
                          <a:srgbClr val="000000"/>
                        </a:solidFill>
                        <a:effectLst/>
                        <a:latin typeface="Calibri" pitchFamily="34" charset="0"/>
                        <a:ea typeface="MS PGothic" pitchFamily="34" charset="-128"/>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800" b="0" i="0" u="none" strike="noStrike" cap="none" normalizeH="0" baseline="0" dirty="0" smtClean="0">
                          <a:ln>
                            <a:noFill/>
                          </a:ln>
                          <a:solidFill>
                            <a:schemeClr val="tx1"/>
                          </a:solidFill>
                          <a:effectLst/>
                          <a:latin typeface="Calibri" pitchFamily="34" charset="0"/>
                          <a:ea typeface="MS PGothic" pitchFamily="34" charset="-128"/>
                        </a:rPr>
                        <a:t>Expresar </a:t>
                      </a:r>
                      <a:r>
                        <a:rPr kumimoji="0" lang="en-ZA" altLang="en-US" sz="1800" b="0" i="0" u="none" strike="noStrike" cap="none" normalizeH="0" baseline="0" dirty="0" err="1" smtClean="0">
                          <a:ln>
                            <a:noFill/>
                          </a:ln>
                          <a:solidFill>
                            <a:schemeClr val="tx1"/>
                          </a:solidFill>
                          <a:effectLst/>
                          <a:latin typeface="Calibri" pitchFamily="34" charset="0"/>
                          <a:ea typeface="MS PGothic" pitchFamily="34" charset="-128"/>
                        </a:rPr>
                        <a:t>cualidades</a:t>
                      </a:r>
                      <a:r>
                        <a:rPr kumimoji="0" lang="en-ZA" altLang="en-US" sz="1800" b="0" i="0" u="none" strike="noStrike" cap="none" normalizeH="0" baseline="0" dirty="0" smtClean="0">
                          <a:ln>
                            <a:noFill/>
                          </a:ln>
                          <a:solidFill>
                            <a:schemeClr val="tx1"/>
                          </a:solidFill>
                          <a:effectLst/>
                          <a:latin typeface="Calibri" pitchFamily="34" charset="0"/>
                          <a:ea typeface="MS PGothic" pitchFamily="34" charset="-128"/>
                        </a:rPr>
                        <a:t> </a:t>
                      </a:r>
                      <a:r>
                        <a:rPr kumimoji="0" lang="en-ZA" altLang="en-US" sz="1800" b="0" i="0" u="none" strike="noStrike" cap="none" normalizeH="0" baseline="0" dirty="0" err="1" smtClean="0">
                          <a:ln>
                            <a:noFill/>
                          </a:ln>
                          <a:solidFill>
                            <a:schemeClr val="tx1"/>
                          </a:solidFill>
                          <a:effectLst/>
                          <a:latin typeface="Calibri" pitchFamily="34" charset="0"/>
                          <a:ea typeface="MS PGothic" pitchFamily="34" charset="-128"/>
                        </a:rPr>
                        <a:t>positivas</a:t>
                      </a:r>
                      <a:r>
                        <a:rPr kumimoji="0" lang="en-ZA" altLang="en-US" sz="1800" b="0" i="0" u="none" strike="noStrike" cap="none" normalizeH="0" baseline="0" dirty="0" smtClean="0">
                          <a:ln>
                            <a:noFill/>
                          </a:ln>
                          <a:solidFill>
                            <a:schemeClr val="tx1"/>
                          </a:solidFill>
                          <a:effectLst/>
                          <a:latin typeface="Calibri" pitchFamily="34" charset="0"/>
                          <a:ea typeface="MS PGothic" pitchFamily="34" charset="-128"/>
                        </a:rPr>
                        <a:t> y </a:t>
                      </a:r>
                      <a:r>
                        <a:rPr kumimoji="0" lang="en-ZA" altLang="en-US" sz="1800" b="0" i="0" u="none" strike="noStrike" cap="none" normalizeH="0" baseline="0" dirty="0" err="1" smtClean="0">
                          <a:ln>
                            <a:noFill/>
                          </a:ln>
                          <a:solidFill>
                            <a:schemeClr val="tx1"/>
                          </a:solidFill>
                          <a:effectLst/>
                          <a:latin typeface="Calibri" pitchFamily="34" charset="0"/>
                          <a:ea typeface="MS PGothic" pitchFamily="34" charset="-128"/>
                        </a:rPr>
                        <a:t>gratitud</a:t>
                      </a:r>
                      <a:r>
                        <a:rPr kumimoji="0" lang="en-ZA" altLang="en-US" sz="1800" b="0" i="0" u="none" strike="noStrike" cap="none" normalizeH="0" baseline="0" dirty="0" smtClean="0">
                          <a:ln>
                            <a:noFill/>
                          </a:ln>
                          <a:solidFill>
                            <a:schemeClr val="tx1"/>
                          </a:solidFill>
                          <a:effectLst/>
                          <a:latin typeface="Calibri" pitchFamily="34" charset="0"/>
                          <a:ea typeface="MS PGothic" pitchFamily="34" charset="-128"/>
                        </a:rPr>
                        <a:t> hacia otros.</a:t>
                      </a:r>
                    </a:p>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800" b="0" i="0" u="none" strike="noStrike" cap="none" normalizeH="0" baseline="0" dirty="0" smtClean="0">
                          <a:ln>
                            <a:noFill/>
                          </a:ln>
                          <a:solidFill>
                            <a:schemeClr val="tx1"/>
                          </a:solidFill>
                          <a:effectLst/>
                          <a:latin typeface="Calibri" pitchFamily="34" charset="0"/>
                          <a:ea typeface="MS PGothic" pitchFamily="34" charset="-128"/>
                        </a:rPr>
                        <a:t>  </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r h="639763">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800" b="1" i="0" u="none" strike="noStrike" cap="none" normalizeH="0" baseline="0" dirty="0" smtClean="0">
                          <a:ln>
                            <a:noFill/>
                          </a:ln>
                          <a:solidFill>
                            <a:srgbClr val="000000"/>
                          </a:solidFill>
                          <a:effectLst/>
                          <a:latin typeface="Calibri" pitchFamily="34" charset="0"/>
                          <a:ea typeface="MS PGothic" pitchFamily="34" charset="-128"/>
                        </a:rPr>
                        <a:t>Pensar en las </a:t>
                      </a:r>
                      <a:r>
                        <a:rPr kumimoji="0" lang="en-ZA" altLang="en-US" sz="1800" b="1" i="0" u="none" strike="noStrike" cap="none" normalizeH="0" baseline="0" dirty="0" err="1" smtClean="0">
                          <a:ln>
                            <a:noFill/>
                          </a:ln>
                          <a:solidFill>
                            <a:srgbClr val="000000"/>
                          </a:solidFill>
                          <a:effectLst/>
                          <a:latin typeface="Calibri" pitchFamily="34" charset="0"/>
                          <a:ea typeface="MS PGothic" pitchFamily="34" charset="-128"/>
                        </a:rPr>
                        <a:t>consecuencias</a:t>
                      </a:r>
                      <a:endParaRPr kumimoji="0" lang="en-ZA" altLang="en-US" sz="1800" b="1" i="0" u="none" strike="noStrike" cap="none" normalizeH="0" baseline="0" dirty="0" smtClean="0">
                        <a:ln>
                          <a:noFill/>
                        </a:ln>
                        <a:solidFill>
                          <a:srgbClr val="000000"/>
                        </a:solidFill>
                        <a:effectLst/>
                        <a:latin typeface="Calibri" pitchFamily="34" charset="0"/>
                        <a:ea typeface="MS PGothic" pitchFamily="34" charset="-128"/>
                      </a:endParaRP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800" b="0" i="0" u="none" strike="noStrike" cap="none" normalizeH="0" baseline="0" dirty="0" smtClean="0">
                          <a:ln>
                            <a:noFill/>
                          </a:ln>
                          <a:solidFill>
                            <a:schemeClr val="tx1"/>
                          </a:solidFill>
                          <a:effectLst/>
                          <a:latin typeface="Calibri" pitchFamily="34" charset="0"/>
                          <a:ea typeface="MS PGothic" pitchFamily="34" charset="-128"/>
                        </a:rPr>
                        <a:t>Qué </a:t>
                      </a:r>
                      <a:r>
                        <a:rPr kumimoji="0" lang="en-ZA" altLang="en-US" sz="1800" b="0" i="0" u="none" strike="noStrike" cap="none" normalizeH="0" baseline="0" dirty="0" err="1" smtClean="0">
                          <a:ln>
                            <a:noFill/>
                          </a:ln>
                          <a:solidFill>
                            <a:schemeClr val="tx1"/>
                          </a:solidFill>
                          <a:effectLst/>
                          <a:latin typeface="Calibri" pitchFamily="34" charset="0"/>
                          <a:ea typeface="MS PGothic" pitchFamily="34" charset="-128"/>
                        </a:rPr>
                        <a:t>pasaría</a:t>
                      </a:r>
                      <a:r>
                        <a:rPr kumimoji="0" lang="en-ZA" altLang="en-US" sz="1800" b="0" i="0" u="none" strike="noStrike" cap="none" normalizeH="0" baseline="0" dirty="0" smtClean="0">
                          <a:ln>
                            <a:noFill/>
                          </a:ln>
                          <a:solidFill>
                            <a:schemeClr val="tx1"/>
                          </a:solidFill>
                          <a:effectLst/>
                          <a:latin typeface="Calibri" pitchFamily="34" charset="0"/>
                          <a:ea typeface="MS PGothic" pitchFamily="34" charset="-128"/>
                        </a:rPr>
                        <a:t> si </a:t>
                      </a:r>
                      <a:r>
                        <a:rPr kumimoji="0" lang="en-ZA" altLang="en-US" sz="1800" b="0" i="0" u="none" strike="noStrike" cap="none" normalizeH="0" baseline="0" dirty="0" err="1" smtClean="0">
                          <a:ln>
                            <a:noFill/>
                          </a:ln>
                          <a:solidFill>
                            <a:schemeClr val="tx1"/>
                          </a:solidFill>
                          <a:effectLst/>
                          <a:latin typeface="Calibri" pitchFamily="34" charset="0"/>
                          <a:ea typeface="MS PGothic" pitchFamily="34" charset="-128"/>
                        </a:rPr>
                        <a:t>exploto</a:t>
                      </a:r>
                      <a:r>
                        <a:rPr kumimoji="0" lang="en-ZA" altLang="en-US" sz="1800" b="0" i="0" u="none" strike="noStrike" cap="none" normalizeH="0" baseline="0" dirty="0" smtClean="0">
                          <a:ln>
                            <a:noFill/>
                          </a:ln>
                          <a:solidFill>
                            <a:schemeClr val="tx1"/>
                          </a:solidFill>
                          <a:effectLst/>
                          <a:latin typeface="Calibri" pitchFamily="34" charset="0"/>
                          <a:ea typeface="MS PGothic" pitchFamily="34" charset="-128"/>
                        </a:rPr>
                        <a:t> </a:t>
                      </a:r>
                      <a:r>
                        <a:rPr kumimoji="0" lang="en-ZA" altLang="en-US" sz="1800" b="0" i="0" u="none" strike="noStrike" cap="none" normalizeH="0" baseline="0" dirty="0" err="1" smtClean="0">
                          <a:ln>
                            <a:noFill/>
                          </a:ln>
                          <a:solidFill>
                            <a:schemeClr val="tx1"/>
                          </a:solidFill>
                          <a:effectLst/>
                          <a:latin typeface="Calibri" pitchFamily="34" charset="0"/>
                          <a:ea typeface="MS PGothic" pitchFamily="34" charset="-128"/>
                        </a:rPr>
                        <a:t>ahora</a:t>
                      </a:r>
                      <a:r>
                        <a:rPr kumimoji="0" lang="en-ZA" altLang="en-US" sz="1800" b="0" i="0" u="none" strike="noStrike" cap="none" normalizeH="0" baseline="0" dirty="0" smtClean="0">
                          <a:ln>
                            <a:noFill/>
                          </a:ln>
                          <a:solidFill>
                            <a:schemeClr val="tx1"/>
                          </a:solidFill>
                          <a:effectLst/>
                          <a:latin typeface="Calibri" pitchFamily="34" charset="0"/>
                          <a:ea typeface="MS PGothic" pitchFamily="34" charset="-128"/>
                        </a:rPr>
                        <a:t>?  </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r>
              <a:tr h="639763">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800" b="1" i="0" u="none" strike="noStrike" cap="none" normalizeH="0" baseline="0" dirty="0" err="1" smtClean="0">
                          <a:ln>
                            <a:noFill/>
                          </a:ln>
                          <a:solidFill>
                            <a:srgbClr val="000000"/>
                          </a:solidFill>
                          <a:effectLst/>
                          <a:latin typeface="Calibri" pitchFamily="34" charset="0"/>
                          <a:ea typeface="MS PGothic" pitchFamily="34" charset="-128"/>
                        </a:rPr>
                        <a:t>Aferrarse</a:t>
                      </a:r>
                      <a:r>
                        <a:rPr kumimoji="0" lang="en-ZA" altLang="en-US" sz="1800" b="1" i="0" u="none" strike="noStrike" cap="none" normalizeH="0" baseline="0" dirty="0" smtClean="0">
                          <a:ln>
                            <a:noFill/>
                          </a:ln>
                          <a:solidFill>
                            <a:srgbClr val="000000"/>
                          </a:solidFill>
                          <a:effectLst/>
                          <a:latin typeface="Calibri" pitchFamily="34" charset="0"/>
                          <a:ea typeface="MS PGothic" pitchFamily="34" charset="-128"/>
                        </a:rPr>
                        <a:t> del Señor</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lvl1pPr>
                        <a:spcBef>
                          <a:spcPct val="20000"/>
                        </a:spcBef>
                        <a:buFont typeface="Arial" pitchFamily="34" charset="0"/>
                        <a:defRPr sz="2800">
                          <a:solidFill>
                            <a:schemeClr val="tx1"/>
                          </a:solidFill>
                          <a:latin typeface="Calibri" pitchFamily="34" charset="0"/>
                          <a:ea typeface="MS PGothic" pitchFamily="34" charset="-128"/>
                        </a:defRPr>
                      </a:lvl1pPr>
                      <a:lvl2pPr marL="742950" indent="-28575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a:spcBef>
                          <a:spcPct val="20000"/>
                        </a:spcBef>
                        <a:buFont typeface="Arial" pitchFamily="34" charset="0"/>
                        <a:defRPr>
                          <a:solidFill>
                            <a:schemeClr val="tx1"/>
                          </a:solidFill>
                          <a:latin typeface="Calibri" pitchFamily="34" charset="0"/>
                          <a:ea typeface="MS PGothic" pitchFamily="34" charset="-128"/>
                        </a:defRPr>
                      </a:lvl4pPr>
                      <a:lvl5pPr marL="2057400" indent="-22860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800" b="0" i="0" u="none" strike="noStrike" cap="none" normalizeH="0" baseline="0" dirty="0" err="1" smtClean="0">
                          <a:ln>
                            <a:noFill/>
                          </a:ln>
                          <a:solidFill>
                            <a:schemeClr val="tx1"/>
                          </a:solidFill>
                          <a:effectLst/>
                          <a:latin typeface="Calibri" pitchFamily="34" charset="0"/>
                          <a:ea typeface="MS PGothic" pitchFamily="34" charset="-128"/>
                        </a:rPr>
                        <a:t>Necesitamos</a:t>
                      </a:r>
                      <a:r>
                        <a:rPr kumimoji="0" lang="en-ZA" altLang="en-US" sz="1800" b="0" i="0" u="none" strike="noStrike" cap="none" normalizeH="0" baseline="0" dirty="0" smtClean="0">
                          <a:ln>
                            <a:noFill/>
                          </a:ln>
                          <a:solidFill>
                            <a:schemeClr val="tx1"/>
                          </a:solidFill>
                          <a:effectLst/>
                          <a:latin typeface="Calibri" pitchFamily="34" charset="0"/>
                          <a:ea typeface="MS PGothic" pitchFamily="34" charset="-128"/>
                        </a:rPr>
                        <a:t> a Jesús para </a:t>
                      </a:r>
                      <a:r>
                        <a:rPr kumimoji="0" lang="en-ZA" altLang="en-US" sz="1800" b="0" i="0" u="none" strike="noStrike" cap="none" normalizeH="0" baseline="0" dirty="0" err="1" smtClean="0">
                          <a:ln>
                            <a:noFill/>
                          </a:ln>
                          <a:solidFill>
                            <a:schemeClr val="tx1"/>
                          </a:solidFill>
                          <a:effectLst/>
                          <a:latin typeface="Calibri" pitchFamily="34" charset="0"/>
                          <a:ea typeface="MS PGothic" pitchFamily="34" charset="-128"/>
                        </a:rPr>
                        <a:t>prevenir</a:t>
                      </a:r>
                      <a:r>
                        <a:rPr kumimoji="0" lang="en-ZA" altLang="en-US" sz="1800" b="0" i="0" u="none" strike="noStrike" cap="none" normalizeH="0" baseline="0" dirty="0" smtClean="0">
                          <a:ln>
                            <a:noFill/>
                          </a:ln>
                          <a:solidFill>
                            <a:schemeClr val="tx1"/>
                          </a:solidFill>
                          <a:effectLst/>
                          <a:latin typeface="Calibri" pitchFamily="34" charset="0"/>
                          <a:ea typeface="MS PGothic" pitchFamily="34" charset="-128"/>
                        </a:rPr>
                        <a:t> la </a:t>
                      </a:r>
                      <a:r>
                        <a:rPr kumimoji="0" lang="en-ZA" altLang="en-US" sz="1800" b="0" i="0" u="none" strike="noStrike" cap="none" normalizeH="0" baseline="0" dirty="0" err="1" smtClean="0">
                          <a:ln>
                            <a:noFill/>
                          </a:ln>
                          <a:solidFill>
                            <a:schemeClr val="tx1"/>
                          </a:solidFill>
                          <a:effectLst/>
                          <a:latin typeface="Calibri" pitchFamily="34" charset="0"/>
                          <a:ea typeface="MS PGothic" pitchFamily="34" charset="-128"/>
                        </a:rPr>
                        <a:t>ira</a:t>
                      </a:r>
                      <a:r>
                        <a:rPr kumimoji="0" lang="en-ZA" altLang="en-US" sz="1800" b="0" i="0" u="none" strike="noStrike" cap="none" normalizeH="0" baseline="0" dirty="0" smtClean="0">
                          <a:ln>
                            <a:noFill/>
                          </a:ln>
                          <a:solidFill>
                            <a:schemeClr val="tx1"/>
                          </a:solidFill>
                          <a:effectLst/>
                          <a:latin typeface="Calibri" pitchFamily="34" charset="0"/>
                          <a:ea typeface="MS PGothic" pitchFamily="34" charset="-128"/>
                        </a:rPr>
                        <a:t> y para </a:t>
                      </a:r>
                      <a:r>
                        <a:rPr kumimoji="0" lang="en-ZA" altLang="en-US" sz="1800" b="0" i="0" u="none" strike="noStrike" cap="none" normalizeH="0" baseline="0" dirty="0" err="1" smtClean="0">
                          <a:ln>
                            <a:noFill/>
                          </a:ln>
                          <a:solidFill>
                            <a:schemeClr val="tx1"/>
                          </a:solidFill>
                          <a:effectLst/>
                          <a:latin typeface="Calibri" pitchFamily="34" charset="0"/>
                          <a:ea typeface="MS PGothic" pitchFamily="34" charset="-128"/>
                        </a:rPr>
                        <a:t>canalizar</a:t>
                      </a:r>
                      <a:r>
                        <a:rPr kumimoji="0" lang="en-ZA" altLang="en-US" sz="1800" b="0" i="0" u="none" strike="noStrike" cap="none" normalizeH="0" baseline="0" dirty="0" smtClean="0">
                          <a:ln>
                            <a:noFill/>
                          </a:ln>
                          <a:solidFill>
                            <a:schemeClr val="tx1"/>
                          </a:solidFill>
                          <a:effectLst/>
                          <a:latin typeface="Calibri" pitchFamily="34" charset="0"/>
                          <a:ea typeface="MS PGothic" pitchFamily="34" charset="-128"/>
                        </a:rPr>
                        <a:t> </a:t>
                      </a:r>
                      <a:r>
                        <a:rPr kumimoji="0" lang="en-ZA" altLang="en-US" sz="1800" b="0" i="0" u="none" strike="noStrike" cap="none" normalizeH="0" baseline="0" dirty="0" err="1" smtClean="0">
                          <a:ln>
                            <a:noFill/>
                          </a:ln>
                          <a:solidFill>
                            <a:schemeClr val="tx1"/>
                          </a:solidFill>
                          <a:effectLst/>
                          <a:latin typeface="Calibri" pitchFamily="34" charset="0"/>
                          <a:ea typeface="MS PGothic" pitchFamily="34" charset="-128"/>
                        </a:rPr>
                        <a:t>positivamente</a:t>
                      </a:r>
                      <a:r>
                        <a:rPr kumimoji="0" lang="en-ZA" altLang="en-US" sz="1800" b="0" i="0" u="none" strike="noStrike" cap="none" normalizeH="0" baseline="0" dirty="0" smtClean="0">
                          <a:ln>
                            <a:noFill/>
                          </a:ln>
                          <a:solidFill>
                            <a:schemeClr val="tx1"/>
                          </a:solidFill>
                          <a:effectLst/>
                          <a:latin typeface="Calibri" pitchFamily="34" charset="0"/>
                          <a:ea typeface="MS PGothic" pitchFamily="34" charset="-128"/>
                        </a:rPr>
                        <a:t> </a:t>
                      </a:r>
                      <a:r>
                        <a:rPr kumimoji="0" lang="en-ZA" altLang="en-US" sz="1800" b="0" i="0" u="none" strike="noStrike" cap="none" normalizeH="0" baseline="0" dirty="0" err="1" smtClean="0">
                          <a:ln>
                            <a:noFill/>
                          </a:ln>
                          <a:solidFill>
                            <a:schemeClr val="tx1"/>
                          </a:solidFill>
                          <a:effectLst/>
                          <a:latin typeface="Calibri" pitchFamily="34" charset="0"/>
                          <a:ea typeface="MS PGothic" pitchFamily="34" charset="-128"/>
                        </a:rPr>
                        <a:t>esos</a:t>
                      </a:r>
                      <a:r>
                        <a:rPr kumimoji="0" lang="en-ZA" altLang="en-US" sz="1800" b="0" i="0" u="none" strike="noStrike" cap="none" normalizeH="0" baseline="0" dirty="0" smtClean="0">
                          <a:ln>
                            <a:noFill/>
                          </a:ln>
                          <a:solidFill>
                            <a:schemeClr val="tx1"/>
                          </a:solidFill>
                          <a:effectLst/>
                          <a:latin typeface="Calibri" pitchFamily="34" charset="0"/>
                          <a:ea typeface="MS PGothic" pitchFamily="34" charset="-128"/>
                        </a:rPr>
                        <a:t> sentimientos.</a:t>
                      </a:r>
                    </a:p>
                  </a:txBody>
                  <a:tcPr marT="45717" marB="4571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r>
            </a:tbl>
          </a:graphicData>
        </a:graphic>
      </p:graphicFrame>
    </p:spTree>
    <p:custDataLst>
      <p:tags r:id="rId1"/>
    </p:custData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AngerManagement_PP_05.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2" name="Title 1"/>
          <p:cNvSpPr>
            <a:spLocks noGrp="1"/>
          </p:cNvSpPr>
          <p:nvPr>
            <p:ph type="title"/>
          </p:nvPr>
        </p:nvSpPr>
        <p:spPr>
          <a:xfrm>
            <a:off x="152400" y="381000"/>
            <a:ext cx="9296400" cy="1143000"/>
          </a:xfrm>
        </p:spPr>
        <p:txBody>
          <a:bodyPr>
            <a:noAutofit/>
          </a:bodyPr>
          <a:lstStyle/>
          <a:p>
            <a:pPr eaLnBrk="1" hangingPunct="1">
              <a:defRPr/>
            </a:pPr>
            <a:r>
              <a:rPr lang="en-ZA" altLang="en-US" sz="4000" b="1" dirty="0" smtClean="0">
                <a:solidFill>
                  <a:srgbClr val="FFFFFF"/>
                </a:solidFill>
                <a:effectLst>
                  <a:outerShdw blurRad="38100" dist="38100" dir="2700000" algn="tl">
                    <a:srgbClr val="C0C0C0"/>
                  </a:outerShdw>
                </a:effectLst>
              </a:rPr>
              <a:t>NOTA SOBRE </a:t>
            </a:r>
            <a:br>
              <a:rPr lang="en-ZA" altLang="en-US" sz="4000" b="1" dirty="0" smtClean="0">
                <a:solidFill>
                  <a:srgbClr val="FFFFFF"/>
                </a:solidFill>
                <a:effectLst>
                  <a:outerShdw blurRad="38100" dist="38100" dir="2700000" algn="tl">
                    <a:srgbClr val="C0C0C0"/>
                  </a:outerShdw>
                </a:effectLst>
              </a:rPr>
            </a:br>
            <a:r>
              <a:rPr lang="en-ZA" altLang="en-US" sz="4000" b="1" dirty="0" smtClean="0">
                <a:solidFill>
                  <a:srgbClr val="FFFF00"/>
                </a:solidFill>
                <a:effectLst>
                  <a:outerShdw blurRad="38100" dist="38100" dir="2700000" algn="tl">
                    <a:srgbClr val="C0C0C0"/>
                  </a:outerShdw>
                </a:effectLst>
              </a:rPr>
              <a:t>ESTRATEGIAS SICOLÓGICAS  </a:t>
            </a:r>
          </a:p>
        </p:txBody>
      </p:sp>
      <p:sp>
        <p:nvSpPr>
          <p:cNvPr id="40964" name="Content Placeholder 2"/>
          <p:cNvSpPr>
            <a:spLocks noGrp="1"/>
          </p:cNvSpPr>
          <p:nvPr>
            <p:ph idx="1"/>
          </p:nvPr>
        </p:nvSpPr>
        <p:spPr>
          <a:xfrm>
            <a:off x="838200" y="1828800"/>
            <a:ext cx="8458200" cy="4724400"/>
          </a:xfrm>
        </p:spPr>
        <p:txBody>
          <a:bodyPr/>
          <a:lstStyle/>
          <a:p>
            <a:pPr lvl="0" eaLnBrk="1" hangingPunct="1"/>
            <a:r>
              <a:rPr lang="en-ZA" altLang="en-US" sz="2800" dirty="0" smtClean="0">
                <a:latin typeface="Gill Sans MT" pitchFamily="34" charset="0"/>
              </a:rPr>
              <a:t> </a:t>
            </a:r>
            <a:r>
              <a:rPr lang="es-MX" sz="2800" dirty="0" smtClean="0"/>
              <a:t>Las técnicas y estrategias son útiles, pero son insuficientes. </a:t>
            </a:r>
            <a:r>
              <a:rPr lang="es-ES" sz="2800" dirty="0" smtClean="0"/>
              <a:t>El verdadero cambio viene maravillosamente de arriba:  “…transformaos mediante la renovación de vuestra mente”. </a:t>
            </a:r>
            <a:r>
              <a:rPr lang="es-ES" sz="2000" dirty="0" smtClean="0"/>
              <a:t>(</a:t>
            </a:r>
            <a:r>
              <a:rPr lang="es-ES" sz="2000" dirty="0" err="1" smtClean="0"/>
              <a:t>Rom.</a:t>
            </a:r>
            <a:r>
              <a:rPr lang="es-ES" sz="2000" dirty="0" smtClean="0"/>
              <a:t> 12: 2). </a:t>
            </a:r>
            <a:r>
              <a:rPr lang="en-US" altLang="en-US" sz="2000" dirty="0" smtClean="0"/>
              <a:t> </a:t>
            </a:r>
            <a:endParaRPr lang="en-US" altLang="en-US" sz="2800" dirty="0" smtClean="0"/>
          </a:p>
          <a:p>
            <a:pPr eaLnBrk="1" hangingPunct="1"/>
            <a:r>
              <a:rPr lang="es-ES" sz="2800" dirty="0" smtClean="0"/>
              <a:t>La gente con problemas de ira requiere la acción del Espíritu Santo a través de la oración, la meditación en las Escrituras, las actividades espirituales, frecuentes  momentos de paz y tranquilidad y </a:t>
            </a:r>
            <a:r>
              <a:rPr lang="es-ES" sz="2400" dirty="0" smtClean="0">
                <a:solidFill>
                  <a:srgbClr val="C00000"/>
                </a:solidFill>
              </a:rPr>
              <a:t>cuando sea posible consejo profesional. </a:t>
            </a:r>
            <a:r>
              <a:rPr lang="en-ZA" altLang="en-US" sz="2400" dirty="0" smtClean="0">
                <a:solidFill>
                  <a:srgbClr val="C00000"/>
                </a:solidFill>
              </a:rPr>
              <a:t>    </a:t>
            </a:r>
            <a:endParaRPr lang="en-US" altLang="en-US" sz="2800" dirty="0" smtClean="0">
              <a:solidFill>
                <a:srgbClr val="C00000"/>
              </a:solidFill>
            </a:endParaRPr>
          </a:p>
          <a:p>
            <a:pPr eaLnBrk="1" hangingPunct="1">
              <a:buFont typeface="Wingdings 2" pitchFamily="18" charset="2"/>
              <a:buNone/>
            </a:pPr>
            <a:endParaRPr lang="en-ZA" altLang="en-US" sz="2800" dirty="0" smtClean="0">
              <a:latin typeface="Gill Sans MT" pitchFamily="34" charset="0"/>
            </a:endParaRPr>
          </a:p>
          <a:p>
            <a:pPr eaLnBrk="1" hangingPunct="1"/>
            <a:endParaRPr lang="en-ZA" altLang="en-US" sz="2800" dirty="0" smtClean="0">
              <a:latin typeface="Gill Sans MT" pitchFamily="34"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AngerManagement_PP_03.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2" name="Title 1"/>
          <p:cNvSpPr>
            <a:spLocks noGrp="1"/>
          </p:cNvSpPr>
          <p:nvPr>
            <p:ph type="title"/>
          </p:nvPr>
        </p:nvSpPr>
        <p:spPr>
          <a:xfrm>
            <a:off x="1143000" y="381000"/>
            <a:ext cx="7118350" cy="1143000"/>
          </a:xfrm>
        </p:spPr>
        <p:txBody>
          <a:bodyPr>
            <a:normAutofit/>
          </a:bodyPr>
          <a:lstStyle/>
          <a:p>
            <a:pPr eaLnBrk="1" hangingPunct="1">
              <a:defRPr/>
            </a:pPr>
            <a:r>
              <a:rPr lang="en-ZA" altLang="en-US" sz="5400" dirty="0" smtClean="0">
                <a:solidFill>
                  <a:srgbClr val="FFFF00"/>
                </a:solidFill>
                <a:effectLst>
                  <a:outerShdw blurRad="38100" dist="38100" dir="2700000" algn="tl">
                    <a:srgbClr val="C0C0C0"/>
                  </a:outerShdw>
                </a:effectLst>
                <a:latin typeface="Abadi MT Condensed Extra Bold" charset="0"/>
              </a:rPr>
              <a:t>CASOS  </a:t>
            </a:r>
          </a:p>
        </p:txBody>
      </p:sp>
      <p:sp>
        <p:nvSpPr>
          <p:cNvPr id="25603" name="Content Placeholder 2"/>
          <p:cNvSpPr>
            <a:spLocks noGrp="1"/>
          </p:cNvSpPr>
          <p:nvPr>
            <p:ph idx="1"/>
          </p:nvPr>
        </p:nvSpPr>
        <p:spPr>
          <a:xfrm>
            <a:off x="838200" y="4724400"/>
            <a:ext cx="4800600" cy="1143000"/>
          </a:xfrm>
        </p:spPr>
        <p:txBody>
          <a:bodyPr rtlCol="0">
            <a:normAutofit/>
          </a:bodyPr>
          <a:lstStyle/>
          <a:p>
            <a:pPr marL="82550" indent="0" eaLnBrk="1" fontAlgn="auto" hangingPunct="1">
              <a:spcAft>
                <a:spcPts val="0"/>
              </a:spcAft>
              <a:buFont typeface="Wingdings 2" pitchFamily="18" charset="2"/>
              <a:buNone/>
              <a:defRPr/>
            </a:pPr>
            <a:r>
              <a:rPr lang="en-ZA" altLang="en-US" sz="4800" b="1" dirty="0" smtClean="0">
                <a:latin typeface="Abadi MT Condensed Extra Bold"/>
                <a:ea typeface="+mn-ea"/>
                <a:cs typeface="Abadi MT Condensed Extra Bold"/>
              </a:rPr>
              <a:t> </a:t>
            </a:r>
          </a:p>
          <a:p>
            <a:pPr eaLnBrk="1" fontAlgn="auto" hangingPunct="1">
              <a:spcAft>
                <a:spcPts val="0"/>
              </a:spcAft>
              <a:buFont typeface="Wingdings 2" pitchFamily="18" charset="2"/>
              <a:buChar char=""/>
              <a:defRPr/>
            </a:pPr>
            <a:endParaRPr lang="en-ZA" altLang="en-US" sz="4800" dirty="0" smtClean="0">
              <a:latin typeface="Abadi MT Condensed Extra Bold"/>
              <a:ea typeface="+mn-ea"/>
              <a:cs typeface="Abadi MT Condensed Extra Bold"/>
            </a:endParaRPr>
          </a:p>
        </p:txBody>
      </p:sp>
      <p:sp>
        <p:nvSpPr>
          <p:cNvPr id="41989" name="Rectangle 2"/>
          <p:cNvSpPr>
            <a:spLocks noChangeArrowheads="1"/>
          </p:cNvSpPr>
          <p:nvPr/>
        </p:nvSpPr>
        <p:spPr bwMode="auto">
          <a:xfrm>
            <a:off x="1371600" y="2133600"/>
            <a:ext cx="6477000" cy="4524315"/>
          </a:xfrm>
          <a:prstGeom prst="rect">
            <a:avLst/>
          </a:prstGeom>
          <a:noFill/>
          <a:ln w="9525">
            <a:noFill/>
            <a:miter lim="800000"/>
            <a:headEnd/>
            <a:tailEnd/>
          </a:ln>
        </p:spPr>
        <p:txBody>
          <a:bodyPr>
            <a:spAutoFit/>
          </a:bodyPr>
          <a:lstStyle/>
          <a:p>
            <a:pPr lvl="0" algn="ctr"/>
            <a:r>
              <a:rPr lang="es-ES" sz="4800" b="1" dirty="0" smtClean="0"/>
              <a:t>Discusión en grupos de soluciones racionales, pacíficas y centradas en Cristo, a las situaciones siguientes:</a:t>
            </a:r>
            <a:endParaRPr lang="en-US" sz="4800" dirty="0" smtClean="0"/>
          </a:p>
          <a:p>
            <a:pPr algn="ctr"/>
            <a:r>
              <a:rPr lang="en-ZA" altLang="en-US" sz="4800" dirty="0" smtClean="0">
                <a:latin typeface="Abadi MT Condensed Extra Bold" charset="0"/>
              </a:rPr>
              <a:t> </a:t>
            </a:r>
            <a:endParaRPr lang="en-US" altLang="en-US" sz="4800" dirty="0">
              <a:latin typeface="Abadi MT Condensed Extra Bold"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AngerManagement_PP_02.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6147" name="Title 1"/>
          <p:cNvSpPr>
            <a:spLocks noGrp="1"/>
          </p:cNvSpPr>
          <p:nvPr>
            <p:ph type="title"/>
          </p:nvPr>
        </p:nvSpPr>
        <p:spPr>
          <a:xfrm>
            <a:off x="2362200" y="381000"/>
            <a:ext cx="4800600" cy="1143000"/>
          </a:xfrm>
        </p:spPr>
        <p:txBody>
          <a:bodyPr/>
          <a:lstStyle/>
          <a:p>
            <a:pPr eaLnBrk="1" hangingPunct="1"/>
            <a:r>
              <a:rPr lang="es-ES" b="1" dirty="0" smtClean="0">
                <a:solidFill>
                  <a:srgbClr val="660066"/>
                </a:solidFill>
                <a:latin typeface="Abadi MT Condensed Extra Bold"/>
              </a:rPr>
              <a:t>¿</a:t>
            </a:r>
            <a:r>
              <a:rPr lang="en-ZA" altLang="en-US" b="1" dirty="0" smtClean="0">
                <a:solidFill>
                  <a:srgbClr val="660066"/>
                </a:solidFill>
                <a:latin typeface="Abadi MT Condensed Extra Bold"/>
              </a:rPr>
              <a:t>QUE ES LA IRA?</a:t>
            </a:r>
            <a:endParaRPr lang="en-US" altLang="en-US" b="1" dirty="0" smtClean="0">
              <a:solidFill>
                <a:srgbClr val="660066"/>
              </a:solidFill>
              <a:latin typeface="Abadi MT Condensed Extra Bold"/>
            </a:endParaRPr>
          </a:p>
        </p:txBody>
      </p:sp>
      <p:sp>
        <p:nvSpPr>
          <p:cNvPr id="6148" name="Content Placeholder 2"/>
          <p:cNvSpPr>
            <a:spLocks noGrp="1"/>
          </p:cNvSpPr>
          <p:nvPr>
            <p:ph idx="1"/>
          </p:nvPr>
        </p:nvSpPr>
        <p:spPr>
          <a:xfrm>
            <a:off x="685800" y="2209800"/>
            <a:ext cx="7543800" cy="4114800"/>
          </a:xfrm>
        </p:spPr>
        <p:txBody>
          <a:bodyPr/>
          <a:lstStyle/>
          <a:p>
            <a:pPr lvl="0"/>
            <a:r>
              <a:rPr lang="es-ES" sz="2800" dirty="0" smtClean="0">
                <a:latin typeface="Abadi MT Condensed Light"/>
              </a:rPr>
              <a:t>La ira es una emoción (un fuerte sentimiento).  No necesariamente lleva a la agresión, pero es muy probable que ocurra la agresión cuando uno está enojado.  </a:t>
            </a:r>
            <a:endParaRPr lang="en-US" sz="2800" dirty="0" smtClean="0">
              <a:latin typeface="Abadi MT Condensed Light"/>
            </a:endParaRPr>
          </a:p>
          <a:p>
            <a:pPr lvl="0"/>
            <a:r>
              <a:rPr lang="es-ES" sz="2800" dirty="0" smtClean="0">
                <a:latin typeface="Abadi MT Condensed Light"/>
              </a:rPr>
              <a:t>Es aceptable cierto tipo de ira. “Si os enojáis, no pequéis” (Efe. 4: 26).</a:t>
            </a:r>
            <a:endParaRPr lang="en-US" sz="2800" dirty="0" smtClean="0">
              <a:latin typeface="Abadi MT Condensed Light"/>
            </a:endParaRPr>
          </a:p>
          <a:p>
            <a:r>
              <a:rPr lang="es-ES" sz="2800" dirty="0" smtClean="0">
                <a:latin typeface="Abadi MT Condensed Light"/>
              </a:rPr>
              <a:t>Sin embargo, nunca puede defenderse la ira cuando causa daño, a nosotros mismos o a otros</a:t>
            </a:r>
            <a:endParaRPr lang="en-US" altLang="en-US" sz="2800" dirty="0" smtClean="0">
              <a:latin typeface="Abadi MT Condensed Light"/>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AngerManagement_PP_03.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2" name="Title 1"/>
          <p:cNvSpPr>
            <a:spLocks noGrp="1"/>
          </p:cNvSpPr>
          <p:nvPr>
            <p:ph type="title"/>
          </p:nvPr>
        </p:nvSpPr>
        <p:spPr>
          <a:xfrm>
            <a:off x="1035050" y="685800"/>
            <a:ext cx="7118350" cy="1143000"/>
          </a:xfrm>
        </p:spPr>
        <p:txBody>
          <a:bodyPr>
            <a:normAutofit/>
          </a:bodyPr>
          <a:lstStyle/>
          <a:p>
            <a:pPr eaLnBrk="1" hangingPunct="1">
              <a:defRPr/>
            </a:pPr>
            <a:r>
              <a:rPr lang="en-ZA" altLang="en-US" sz="4800" dirty="0" smtClean="0">
                <a:solidFill>
                  <a:srgbClr val="FFFF00"/>
                </a:solidFill>
                <a:effectLst>
                  <a:outerShdw blurRad="38100" dist="38100" dir="2700000" algn="tl">
                    <a:srgbClr val="C0C0C0"/>
                  </a:outerShdw>
                </a:effectLst>
                <a:latin typeface="Abadi MT Condensed Extra Bold" charset="0"/>
              </a:rPr>
              <a:t>CASO 1  </a:t>
            </a:r>
          </a:p>
        </p:txBody>
      </p:sp>
      <p:sp>
        <p:nvSpPr>
          <p:cNvPr id="43012" name="Content Placeholder 2"/>
          <p:cNvSpPr>
            <a:spLocks noGrp="1"/>
          </p:cNvSpPr>
          <p:nvPr>
            <p:ph idx="1"/>
          </p:nvPr>
        </p:nvSpPr>
        <p:spPr>
          <a:xfrm>
            <a:off x="533400" y="2209800"/>
            <a:ext cx="8610600" cy="2209800"/>
          </a:xfrm>
        </p:spPr>
        <p:txBody>
          <a:bodyPr/>
          <a:lstStyle/>
          <a:p>
            <a:pPr marL="82550" indent="0" algn="ctr" eaLnBrk="1" hangingPunct="1">
              <a:buNone/>
            </a:pPr>
            <a:r>
              <a:rPr lang="en-ZA" altLang="en-US" sz="4000" dirty="0" smtClean="0">
                <a:latin typeface="Abadi MT Condensed Extra Bold" charset="0"/>
              </a:rPr>
              <a:t> </a:t>
            </a:r>
            <a:r>
              <a:rPr lang="es-ES" sz="4000" b="1" dirty="0" smtClean="0"/>
              <a:t>Estoy trabajando arduamente para terminar todas las tareas que mi jefe me ha pedido. Estoy en constante actividad. Aun así, mi jefe ha regresado tres veces en 10 minutos para preguntarme cuándo voy a acabar. </a:t>
            </a:r>
            <a:endParaRPr lang="en-ZA" altLang="en-US" sz="4000" dirty="0" smtClean="0">
              <a:latin typeface="Abadi MT Condensed Extra Bold"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AngerManagement_PP_03.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2" name="Title 1"/>
          <p:cNvSpPr>
            <a:spLocks noGrp="1"/>
          </p:cNvSpPr>
          <p:nvPr>
            <p:ph type="title"/>
          </p:nvPr>
        </p:nvSpPr>
        <p:spPr>
          <a:xfrm>
            <a:off x="990600" y="457200"/>
            <a:ext cx="7118350" cy="1143000"/>
          </a:xfrm>
        </p:spPr>
        <p:txBody>
          <a:bodyPr rtlCol="0">
            <a:normAutofit/>
          </a:bodyPr>
          <a:lstStyle/>
          <a:p>
            <a:pPr eaLnBrk="1" fontAlgn="auto" hangingPunct="1">
              <a:spcAft>
                <a:spcPts val="0"/>
              </a:spcAft>
              <a:defRPr/>
            </a:pPr>
            <a:r>
              <a:rPr lang="en-ZA" sz="4800" spc="600" dirty="0" smtClean="0">
                <a:solidFill>
                  <a:srgbClr val="FFFF00"/>
                </a:solidFill>
                <a:effectLst>
                  <a:outerShdw blurRad="38100" dist="38100" dir="2700000" algn="tl">
                    <a:srgbClr val="DDDDDD"/>
                  </a:outerShdw>
                </a:effectLst>
                <a:latin typeface="Abadi MT Condensed Extra Bold"/>
                <a:ea typeface="ＭＳ Ｐゴシック" charset="0"/>
                <a:cs typeface="Abadi MT Condensed Extra Bold"/>
              </a:rPr>
              <a:t>CASO 2</a:t>
            </a:r>
            <a:endParaRPr lang="en-ZA" sz="4800" b="1" spc="600" dirty="0">
              <a:solidFill>
                <a:srgbClr val="FFFFFF"/>
              </a:solidFill>
              <a:effectLst>
                <a:outerShdw blurRad="38100" dist="38100" dir="2700000" algn="tl">
                  <a:srgbClr val="DDDDDD"/>
                </a:outerShdw>
              </a:effectLst>
              <a:latin typeface="+mn-lt"/>
              <a:ea typeface="+mj-ea"/>
              <a:cs typeface="+mj-cs"/>
            </a:endParaRPr>
          </a:p>
        </p:txBody>
      </p:sp>
      <p:sp>
        <p:nvSpPr>
          <p:cNvPr id="25603" name="Content Placeholder 2"/>
          <p:cNvSpPr>
            <a:spLocks noGrp="1"/>
          </p:cNvSpPr>
          <p:nvPr>
            <p:ph idx="1"/>
          </p:nvPr>
        </p:nvSpPr>
        <p:spPr>
          <a:xfrm>
            <a:off x="990600" y="2438400"/>
            <a:ext cx="7467600" cy="2209800"/>
          </a:xfrm>
        </p:spPr>
        <p:txBody>
          <a:bodyPr rtlCol="0">
            <a:noAutofit/>
          </a:bodyPr>
          <a:lstStyle/>
          <a:p>
            <a:pPr marL="0" indent="0" eaLnBrk="1" fontAlgn="auto" hangingPunct="1">
              <a:spcAft>
                <a:spcPts val="0"/>
              </a:spcAft>
              <a:buFont typeface="Arial" charset="0"/>
              <a:buNone/>
              <a:defRPr/>
            </a:pPr>
            <a:r>
              <a:rPr lang="es-ES" sz="4000" b="1" dirty="0" smtClean="0"/>
              <a:t>Mi hijo me ha prometido que va a sacar a caminar al perro. El perro realmente necesita ir, pero mi hijo continúa jugando juegos electrónicos, ignorando mi petición</a:t>
            </a:r>
            <a:r>
              <a:rPr lang="en-ZA" sz="4000" dirty="0" smtClean="0">
                <a:latin typeface="Abadi MT Condensed Extra Bold"/>
                <a:ea typeface="ＭＳ Ｐゴシック" charset="0"/>
                <a:cs typeface="Abadi MT Condensed Extra Bold"/>
              </a:rPr>
              <a:t>. </a:t>
            </a:r>
            <a:endParaRPr lang="en-US" sz="4000" dirty="0">
              <a:latin typeface="Abadi MT Condensed Extra Bold"/>
              <a:ea typeface="ＭＳ Ｐゴシック" charset="0"/>
              <a:cs typeface="Abadi MT Condensed Extra Bold"/>
            </a:endParaRPr>
          </a:p>
          <a:p>
            <a:pPr marL="0" indent="0" algn="ctr" eaLnBrk="1" fontAlgn="auto" hangingPunct="1">
              <a:spcAft>
                <a:spcPts val="0"/>
              </a:spcAft>
              <a:buFont typeface="Arial" charset="0"/>
              <a:buNone/>
              <a:defRPr/>
            </a:pPr>
            <a:endParaRPr lang="en-ZA" altLang="en-US" sz="4000" dirty="0" smtClean="0">
              <a:latin typeface="Abadi MT Condensed Extra Bold"/>
              <a:ea typeface="+mn-ea"/>
              <a:cs typeface="Abadi MT Condensed Extra Bold"/>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AngerManagement_PP_03.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2" name="Title 1"/>
          <p:cNvSpPr>
            <a:spLocks noGrp="1"/>
          </p:cNvSpPr>
          <p:nvPr>
            <p:ph type="title"/>
          </p:nvPr>
        </p:nvSpPr>
        <p:spPr>
          <a:xfrm>
            <a:off x="990600" y="381000"/>
            <a:ext cx="7118350" cy="1143000"/>
          </a:xfrm>
        </p:spPr>
        <p:txBody>
          <a:bodyPr>
            <a:normAutofit/>
          </a:bodyPr>
          <a:lstStyle/>
          <a:p>
            <a:pPr eaLnBrk="1" hangingPunct="1">
              <a:defRPr/>
            </a:pPr>
            <a:r>
              <a:rPr lang="en-ZA" altLang="en-US" sz="4800" b="1" dirty="0" smtClean="0">
                <a:solidFill>
                  <a:srgbClr val="FFFF00"/>
                </a:solidFill>
                <a:effectLst>
                  <a:outerShdw blurRad="38100" dist="38100" dir="2700000" algn="tl">
                    <a:srgbClr val="C0C0C0"/>
                  </a:outerShdw>
                </a:effectLst>
                <a:latin typeface="Abadi MT Condensed Extra Bold" charset="0"/>
              </a:rPr>
              <a:t>CASO 3  </a:t>
            </a:r>
          </a:p>
        </p:txBody>
      </p:sp>
      <p:sp>
        <p:nvSpPr>
          <p:cNvPr id="25603" name="Content Placeholder 2"/>
          <p:cNvSpPr>
            <a:spLocks noGrp="1"/>
          </p:cNvSpPr>
          <p:nvPr>
            <p:ph idx="1"/>
          </p:nvPr>
        </p:nvSpPr>
        <p:spPr>
          <a:xfrm>
            <a:off x="381000" y="2209800"/>
            <a:ext cx="8534400" cy="2209800"/>
          </a:xfrm>
        </p:spPr>
        <p:txBody>
          <a:bodyPr rtlCol="0">
            <a:noAutofit/>
          </a:bodyPr>
          <a:lstStyle/>
          <a:p>
            <a:pPr marL="82550" indent="0" algn="just" eaLnBrk="1" fontAlgn="auto" hangingPunct="1">
              <a:spcAft>
                <a:spcPts val="0"/>
              </a:spcAft>
              <a:buNone/>
              <a:defRPr/>
            </a:pPr>
            <a:r>
              <a:rPr lang="es-ES" sz="3600" b="1" dirty="0" smtClean="0"/>
              <a:t>Esta mañana mi esposo me prometió que iba a regresar a tiempo a la casa para cenar juntos esta noche. Me acaba de llamar para decirme que no va a poder llegar. Ya lo ha prometido y cancelado dos veces esta semana.  </a:t>
            </a:r>
            <a:endParaRPr lang="en-US" sz="3600" dirty="0" smtClean="0"/>
          </a:p>
          <a:p>
            <a:pPr marL="82550" indent="0" algn="ctr" eaLnBrk="1" fontAlgn="auto" hangingPunct="1">
              <a:spcAft>
                <a:spcPts val="0"/>
              </a:spcAft>
              <a:buFont typeface="Arial" charset="0"/>
              <a:buNone/>
              <a:defRPr/>
            </a:pPr>
            <a:r>
              <a:rPr lang="en-ZA" sz="3600" dirty="0" smtClean="0">
                <a:latin typeface="Abadi MT Condensed Extra Bold"/>
                <a:ea typeface="ＭＳ Ｐゴシック" charset="0"/>
                <a:cs typeface="Abadi MT Condensed Extra Bold"/>
              </a:rPr>
              <a:t>  </a:t>
            </a:r>
            <a:endParaRPr lang="en-US" sz="3600" dirty="0">
              <a:latin typeface="Abadi MT Condensed Extra Bold"/>
              <a:ea typeface="ＭＳ Ｐゴシック" charset="0"/>
              <a:cs typeface="Abadi MT Condensed Extra Bold"/>
            </a:endParaRPr>
          </a:p>
          <a:p>
            <a:pPr marL="82550" indent="0" algn="ctr" eaLnBrk="1" fontAlgn="auto" hangingPunct="1">
              <a:spcAft>
                <a:spcPts val="0"/>
              </a:spcAft>
              <a:buFont typeface="Wingdings 2" pitchFamily="18" charset="2"/>
              <a:buNone/>
              <a:defRPr/>
            </a:pPr>
            <a:r>
              <a:rPr lang="en-ZA" altLang="en-US" sz="3600" dirty="0" smtClean="0">
                <a:latin typeface="Abadi MT Condensed Extra Bold"/>
                <a:ea typeface="+mn-ea"/>
                <a:cs typeface="Abadi MT Condensed Extra Bold"/>
              </a:rPr>
              <a:t> </a:t>
            </a:r>
          </a:p>
          <a:p>
            <a:pPr algn="ctr" eaLnBrk="1" fontAlgn="auto" hangingPunct="1">
              <a:spcAft>
                <a:spcPts val="0"/>
              </a:spcAft>
              <a:buFont typeface="Wingdings 2" pitchFamily="18" charset="2"/>
              <a:buChar char=""/>
              <a:defRPr/>
            </a:pPr>
            <a:endParaRPr lang="en-ZA" altLang="en-US" sz="3600" dirty="0" smtClean="0">
              <a:latin typeface="Abadi MT Condensed Extra Bold"/>
              <a:ea typeface="+mn-ea"/>
              <a:cs typeface="Abadi MT Condensed Extra Bold"/>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AngerManagement_PP_03.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2" name="Title 1"/>
          <p:cNvSpPr>
            <a:spLocks noGrp="1"/>
          </p:cNvSpPr>
          <p:nvPr>
            <p:ph type="title"/>
          </p:nvPr>
        </p:nvSpPr>
        <p:spPr>
          <a:xfrm>
            <a:off x="990600" y="381000"/>
            <a:ext cx="7118350" cy="1143000"/>
          </a:xfrm>
        </p:spPr>
        <p:txBody>
          <a:bodyPr>
            <a:normAutofit/>
          </a:bodyPr>
          <a:lstStyle/>
          <a:p>
            <a:pPr eaLnBrk="1" hangingPunct="1">
              <a:defRPr/>
            </a:pPr>
            <a:r>
              <a:rPr lang="en-ZA" altLang="en-US" b="1" dirty="0" smtClean="0">
                <a:solidFill>
                  <a:srgbClr val="FFFF00"/>
                </a:solidFill>
                <a:effectLst>
                  <a:outerShdw blurRad="38100" dist="38100" dir="2700000" algn="tl">
                    <a:srgbClr val="C0C0C0"/>
                  </a:outerShdw>
                </a:effectLst>
                <a:latin typeface="Abadi MT Condensed Extra Bold" charset="0"/>
              </a:rPr>
              <a:t>CASO 4</a:t>
            </a:r>
            <a:r>
              <a:rPr lang="en-ZA" altLang="en-US" sz="4800" b="1" dirty="0" smtClean="0">
                <a:solidFill>
                  <a:srgbClr val="FFFF00"/>
                </a:solidFill>
                <a:effectLst>
                  <a:outerShdw blurRad="38100" dist="38100" dir="2700000" algn="tl">
                    <a:srgbClr val="C0C0C0"/>
                  </a:outerShdw>
                </a:effectLst>
                <a:latin typeface="Abadi MT Condensed Extra Bold" charset="0"/>
              </a:rPr>
              <a:t>  </a:t>
            </a:r>
          </a:p>
        </p:txBody>
      </p:sp>
      <p:sp>
        <p:nvSpPr>
          <p:cNvPr id="25603" name="Content Placeholder 2"/>
          <p:cNvSpPr>
            <a:spLocks noGrp="1"/>
          </p:cNvSpPr>
          <p:nvPr>
            <p:ph idx="1"/>
          </p:nvPr>
        </p:nvSpPr>
        <p:spPr>
          <a:xfrm>
            <a:off x="304800" y="2209800"/>
            <a:ext cx="8534400" cy="4191000"/>
          </a:xfrm>
        </p:spPr>
        <p:txBody>
          <a:bodyPr rtlCol="0">
            <a:noAutofit/>
          </a:bodyPr>
          <a:lstStyle/>
          <a:p>
            <a:pPr marL="82550" indent="0" algn="ctr" eaLnBrk="1" fontAlgn="auto" hangingPunct="1">
              <a:spcAft>
                <a:spcPts val="0"/>
              </a:spcAft>
              <a:buFont typeface="Arial" charset="0"/>
              <a:buNone/>
              <a:defRPr/>
            </a:pPr>
            <a:r>
              <a:rPr lang="en-ZA" altLang="en-US" sz="4000" dirty="0" smtClean="0">
                <a:latin typeface="Abadi MT Condensed Extra Bold"/>
                <a:ea typeface="+mn-ea"/>
                <a:cs typeface="Abadi MT Condensed Extra Bold"/>
              </a:rPr>
              <a:t> </a:t>
            </a:r>
            <a:r>
              <a:rPr lang="es-ES" sz="4000" b="1" dirty="0" smtClean="0"/>
              <a:t>En nuestra casa, mi esposa está a cargo del lavado y planchado de la ropa. Hace unos días le dije que necesitaba una camisa limpia y planchada para una importante reunión hoy. </a:t>
            </a:r>
            <a:r>
              <a:rPr lang="es-MX" sz="4000" b="1" dirty="0" smtClean="0"/>
              <a:t>Al vestirme esta mañana, no tenía camisa planchada</a:t>
            </a:r>
            <a:r>
              <a:rPr lang="en-ZA" sz="4000" dirty="0" smtClean="0">
                <a:latin typeface="Abadi MT Condensed Extra Bold"/>
                <a:ea typeface="ＭＳ Ｐゴシック" charset="0"/>
                <a:cs typeface="Abadi MT Condensed Extra Bold"/>
              </a:rPr>
              <a:t>.    </a:t>
            </a:r>
            <a:endParaRPr lang="en-US" sz="4000" dirty="0">
              <a:latin typeface="Abadi MT Condensed Extra Bold"/>
              <a:ea typeface="ＭＳ Ｐゴシック" charset="0"/>
              <a:cs typeface="Abadi MT Condensed Extra Bold"/>
            </a:endParaRPr>
          </a:p>
          <a:p>
            <a:pPr marL="82550" indent="0" algn="ctr" eaLnBrk="1" fontAlgn="auto" hangingPunct="1">
              <a:spcAft>
                <a:spcPts val="0"/>
              </a:spcAft>
              <a:buFont typeface="Wingdings 2" pitchFamily="18" charset="2"/>
              <a:buNone/>
              <a:defRPr/>
            </a:pPr>
            <a:endParaRPr lang="en-ZA" altLang="en-US" sz="4000" dirty="0" smtClean="0">
              <a:latin typeface="Abadi MT Condensed Extra Bold"/>
              <a:ea typeface="+mn-ea"/>
              <a:cs typeface="Abadi MT Condensed Extra Bold"/>
            </a:endParaRPr>
          </a:p>
          <a:p>
            <a:pPr algn="ctr" eaLnBrk="1" fontAlgn="auto" hangingPunct="1">
              <a:spcAft>
                <a:spcPts val="0"/>
              </a:spcAft>
              <a:buFont typeface="Wingdings 2" pitchFamily="18" charset="2"/>
              <a:buChar char=""/>
              <a:defRPr/>
            </a:pPr>
            <a:endParaRPr lang="en-ZA" altLang="en-US" sz="4000" dirty="0" smtClean="0">
              <a:latin typeface="Abadi MT Condensed Extra Bold"/>
              <a:ea typeface="+mn-ea"/>
              <a:cs typeface="Abadi MT Condensed Extra Bold"/>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AngerManagement_PP_03.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2" name="Title 1"/>
          <p:cNvSpPr>
            <a:spLocks noGrp="1"/>
          </p:cNvSpPr>
          <p:nvPr>
            <p:ph type="title"/>
          </p:nvPr>
        </p:nvSpPr>
        <p:spPr>
          <a:xfrm>
            <a:off x="1035050" y="685800"/>
            <a:ext cx="7118350" cy="1143000"/>
          </a:xfrm>
        </p:spPr>
        <p:txBody>
          <a:bodyPr>
            <a:normAutofit/>
          </a:bodyPr>
          <a:lstStyle/>
          <a:p>
            <a:pPr eaLnBrk="1" hangingPunct="1">
              <a:defRPr/>
            </a:pPr>
            <a:r>
              <a:rPr lang="en-ZA" altLang="en-US" sz="4800" b="1" dirty="0" smtClean="0">
                <a:solidFill>
                  <a:srgbClr val="FFFF00"/>
                </a:solidFill>
                <a:effectLst>
                  <a:outerShdw blurRad="38100" dist="38100" dir="2700000" algn="tl">
                    <a:srgbClr val="C0C0C0"/>
                  </a:outerShdw>
                </a:effectLst>
                <a:latin typeface="Abadi MT Condensed Extra Bold" charset="0"/>
              </a:rPr>
              <a:t>CASO 5  </a:t>
            </a:r>
          </a:p>
        </p:txBody>
      </p:sp>
      <p:sp>
        <p:nvSpPr>
          <p:cNvPr id="25603" name="Content Placeholder 2"/>
          <p:cNvSpPr>
            <a:spLocks noGrp="1"/>
          </p:cNvSpPr>
          <p:nvPr>
            <p:ph idx="1"/>
          </p:nvPr>
        </p:nvSpPr>
        <p:spPr>
          <a:xfrm>
            <a:off x="914400" y="2209800"/>
            <a:ext cx="7467600" cy="3352800"/>
          </a:xfrm>
        </p:spPr>
        <p:txBody>
          <a:bodyPr rtlCol="0">
            <a:noAutofit/>
          </a:bodyPr>
          <a:lstStyle/>
          <a:p>
            <a:pPr marL="82550" indent="0" algn="ctr" eaLnBrk="1" fontAlgn="auto" hangingPunct="1">
              <a:spcAft>
                <a:spcPts val="0"/>
              </a:spcAft>
              <a:buFont typeface="Arial" charset="0"/>
              <a:buNone/>
              <a:defRPr/>
            </a:pPr>
            <a:r>
              <a:rPr lang="es-ES" sz="4400" b="1" dirty="0" smtClean="0"/>
              <a:t>El domingo pasado, mi suegra invitó a la familia a cenar.  Preparó un platillo al que soy alérgica, y creo que lo sabía. </a:t>
            </a:r>
            <a:r>
              <a:rPr lang="en-ZA" sz="4400" dirty="0" smtClean="0">
                <a:latin typeface="Abadi MT Condensed Extra Bold"/>
                <a:ea typeface="ＭＳ Ｐゴシック" charset="0"/>
                <a:cs typeface="Abadi MT Condensed Extra Bold"/>
              </a:rPr>
              <a:t>    </a:t>
            </a:r>
            <a:endParaRPr lang="en-US" sz="4400" dirty="0">
              <a:latin typeface="Abadi MT Condensed Extra Bold"/>
              <a:ea typeface="ＭＳ Ｐゴシック" charset="0"/>
              <a:cs typeface="Abadi MT Condensed Extra Bold"/>
            </a:endParaRPr>
          </a:p>
          <a:p>
            <a:pPr marL="82550" indent="0" algn="ctr" eaLnBrk="1" fontAlgn="auto" hangingPunct="1">
              <a:spcAft>
                <a:spcPts val="0"/>
              </a:spcAft>
              <a:buFont typeface="Wingdings 2" pitchFamily="18" charset="2"/>
              <a:buNone/>
              <a:defRPr/>
            </a:pPr>
            <a:r>
              <a:rPr lang="en-ZA" altLang="en-US" sz="4400" dirty="0" smtClean="0">
                <a:latin typeface="Abadi MT Condensed Extra Bold"/>
                <a:ea typeface="+mn-ea"/>
                <a:cs typeface="Abadi MT Condensed Extra Bold"/>
              </a:rPr>
              <a:t> </a:t>
            </a:r>
          </a:p>
          <a:p>
            <a:pPr algn="ctr" eaLnBrk="1" fontAlgn="auto" hangingPunct="1">
              <a:spcAft>
                <a:spcPts val="0"/>
              </a:spcAft>
              <a:buFont typeface="Wingdings 2" pitchFamily="18" charset="2"/>
              <a:buChar char=""/>
              <a:defRPr/>
            </a:pPr>
            <a:endParaRPr lang="en-ZA" altLang="en-US" sz="4400" dirty="0" smtClean="0">
              <a:latin typeface="Abadi MT Condensed Extra Bold"/>
              <a:ea typeface="+mn-ea"/>
              <a:cs typeface="Abadi MT Condensed Extra Bold"/>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8130" name="Picture 2" descr="AngerManagement_PP_03.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24578" name="Rectangle 2"/>
          <p:cNvSpPr>
            <a:spLocks noGrp="1" noChangeArrowheads="1"/>
          </p:cNvSpPr>
          <p:nvPr>
            <p:ph type="title"/>
          </p:nvPr>
        </p:nvSpPr>
        <p:spPr>
          <a:xfrm>
            <a:off x="609600" y="457200"/>
            <a:ext cx="8077200" cy="1143000"/>
          </a:xfrm>
        </p:spPr>
        <p:txBody>
          <a:bodyPr>
            <a:noAutofit/>
          </a:bodyPr>
          <a:lstStyle/>
          <a:p>
            <a:pPr eaLnBrk="1" hangingPunct="1">
              <a:defRPr/>
            </a:pPr>
            <a:r>
              <a:rPr lang="en-US" altLang="en-US" sz="4000" dirty="0" smtClean="0">
                <a:solidFill>
                  <a:srgbClr val="FFFF00"/>
                </a:solidFill>
                <a:effectLst>
                  <a:outerShdw blurRad="38100" dist="38100" dir="2700000" algn="tl">
                    <a:srgbClr val="C0C0C0"/>
                  </a:outerShdw>
                </a:effectLst>
                <a:latin typeface="Abadi MT Condensed Extra Bold" charset="0"/>
              </a:rPr>
              <a:t>LA REGLA DE ORO, </a:t>
            </a:r>
            <a:br>
              <a:rPr lang="en-US" altLang="en-US" sz="4000" dirty="0" smtClean="0">
                <a:solidFill>
                  <a:srgbClr val="FFFF00"/>
                </a:solidFill>
                <a:effectLst>
                  <a:outerShdw blurRad="38100" dist="38100" dir="2700000" algn="tl">
                    <a:srgbClr val="C0C0C0"/>
                  </a:outerShdw>
                </a:effectLst>
                <a:latin typeface="Abadi MT Condensed Extra Bold" charset="0"/>
              </a:rPr>
            </a:br>
            <a:r>
              <a:rPr lang="en-US" altLang="en-US" sz="4000" dirty="0" smtClean="0">
                <a:solidFill>
                  <a:srgbClr val="FFFFFF"/>
                </a:solidFill>
                <a:effectLst>
                  <a:outerShdw blurRad="38100" dist="38100" dir="2700000" algn="tl">
                    <a:srgbClr val="C0C0C0"/>
                  </a:outerShdw>
                </a:effectLst>
                <a:latin typeface="Abadi MT Condensed Extra Bold" charset="0"/>
              </a:rPr>
              <a:t>UN ANTÍDOTO PARA LA IRA</a:t>
            </a:r>
          </a:p>
        </p:txBody>
      </p:sp>
      <p:sp>
        <p:nvSpPr>
          <p:cNvPr id="24580" name="Rectangle 4"/>
          <p:cNvSpPr>
            <a:spLocks noGrp="1" noChangeArrowheads="1"/>
          </p:cNvSpPr>
          <p:nvPr>
            <p:ph type="body" sz="half" idx="2"/>
          </p:nvPr>
        </p:nvSpPr>
        <p:spPr>
          <a:xfrm>
            <a:off x="1066800" y="2286000"/>
            <a:ext cx="7467600" cy="4114800"/>
          </a:xfrm>
        </p:spPr>
        <p:txBody>
          <a:bodyPr/>
          <a:lstStyle/>
          <a:p>
            <a:pPr marL="0" lvl="0" indent="0" algn="ctr" eaLnBrk="1" hangingPunct="1">
              <a:buNone/>
            </a:pPr>
            <a:r>
              <a:rPr lang="es-MX" sz="4400" b="1" dirty="0" smtClean="0"/>
              <a:t>"Así, todo lo que queráis que los hombres os hagan, hacedlo también vosotros por ellos. </a:t>
            </a:r>
            <a:r>
              <a:rPr lang="en-US" sz="4400" b="1" dirty="0" smtClean="0"/>
              <a:t>Esta es la </a:t>
            </a:r>
            <a:r>
              <a:rPr lang="en-US" sz="4400" b="1" dirty="0" err="1" smtClean="0"/>
              <a:t>Ley</a:t>
            </a:r>
            <a:r>
              <a:rPr lang="en-US" sz="4400" b="1" dirty="0" smtClean="0"/>
              <a:t> y los </a:t>
            </a:r>
            <a:r>
              <a:rPr lang="en-US" sz="4400" b="1" dirty="0" err="1" smtClean="0"/>
              <a:t>Profetas</a:t>
            </a:r>
            <a:r>
              <a:rPr lang="en-US" sz="4400" b="1" dirty="0" smtClean="0"/>
              <a:t>”  (Mateo 7:12).</a:t>
            </a:r>
            <a:endParaRPr lang="en-US" sz="4400" dirty="0" smtClean="0"/>
          </a:p>
          <a:p>
            <a:pPr marL="0" indent="0" algn="ctr" eaLnBrk="1" hangingPunct="1">
              <a:buFont typeface="Arial" pitchFamily="34" charset="0"/>
              <a:buNone/>
            </a:pPr>
            <a:endParaRPr lang="en-US" altLang="en-US" sz="4000" dirty="0" smtClean="0">
              <a:latin typeface="Abadi MT Condensed Extra Bold" charset="0"/>
            </a:endParaRPr>
          </a:p>
        </p:txBody>
      </p:sp>
    </p:spTree>
    <p:custDataLst>
      <p:tags r:id="rId1"/>
    </p:custData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ppt_x"/>
                                          </p:val>
                                        </p:tav>
                                        <p:tav tm="100000">
                                          <p:val>
                                            <p:strVal val="#ppt_x"/>
                                          </p:val>
                                        </p:tav>
                                      </p:tavLst>
                                    </p:anim>
                                    <p:anim calcmode="lin" valueType="num">
                                      <p:cBhvr additive="base">
                                        <p:cTn id="8" dur="500" fill="hold"/>
                                        <p:tgtEl>
                                          <p:spTgt spid="2457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4580">
                                            <p:txEl>
                                              <p:pRg st="0" end="0"/>
                                            </p:txEl>
                                          </p:spTgt>
                                        </p:tgtEl>
                                        <p:attrNameLst>
                                          <p:attrName>style.visibility</p:attrName>
                                        </p:attrNameLst>
                                      </p:cBhvr>
                                      <p:to>
                                        <p:strVal val="visible"/>
                                      </p:to>
                                    </p:set>
                                    <p:anim calcmode="lin" valueType="num">
                                      <p:cBhvr additive="base">
                                        <p:cTn id="13" dur="500" fill="hold"/>
                                        <p:tgtEl>
                                          <p:spTgt spid="24580">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458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80"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AngerManagement_PP_05.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2" name="Title 1"/>
          <p:cNvSpPr>
            <a:spLocks noGrp="1"/>
          </p:cNvSpPr>
          <p:nvPr>
            <p:ph type="title"/>
          </p:nvPr>
        </p:nvSpPr>
        <p:spPr>
          <a:xfrm>
            <a:off x="609600" y="457200"/>
            <a:ext cx="7924800" cy="1143000"/>
          </a:xfrm>
        </p:spPr>
        <p:txBody>
          <a:bodyPr>
            <a:normAutofit fontScale="90000"/>
          </a:bodyPr>
          <a:lstStyle/>
          <a:p>
            <a:pPr eaLnBrk="1" hangingPunct="1">
              <a:defRPr/>
            </a:pPr>
            <a:r>
              <a:rPr lang="en-ZA" altLang="en-US" sz="3500" dirty="0" smtClean="0">
                <a:solidFill>
                  <a:srgbClr val="FFFFFF"/>
                </a:solidFill>
                <a:effectLst>
                  <a:outerShdw blurRad="38100" dist="38100" dir="2700000" algn="tl">
                    <a:srgbClr val="C0C0C0"/>
                  </a:outerShdw>
                </a:effectLst>
                <a:latin typeface="Abadi MT Condensed Extra Bold" charset="0"/>
              </a:rPr>
              <a:t>PARA SABER MAS  </a:t>
            </a:r>
            <a:br>
              <a:rPr lang="en-ZA" altLang="en-US" sz="3500" dirty="0" smtClean="0">
                <a:solidFill>
                  <a:srgbClr val="FFFFFF"/>
                </a:solidFill>
                <a:effectLst>
                  <a:outerShdw blurRad="38100" dist="38100" dir="2700000" algn="tl">
                    <a:srgbClr val="C0C0C0"/>
                  </a:outerShdw>
                </a:effectLst>
                <a:latin typeface="Abadi MT Condensed Extra Bold" charset="0"/>
              </a:rPr>
            </a:br>
            <a:r>
              <a:rPr lang="en-ZA" altLang="en-US" sz="3500" dirty="0" smtClean="0">
                <a:solidFill>
                  <a:srgbClr val="FFFF00"/>
                </a:solidFill>
                <a:effectLst>
                  <a:outerShdw blurRad="38100" dist="38100" dir="2700000" algn="tl">
                    <a:srgbClr val="C0C0C0"/>
                  </a:outerShdw>
                </a:effectLst>
                <a:latin typeface="Abadi MT Condensed Extra Bold" charset="0"/>
              </a:rPr>
              <a:t>ACERCA DEL MANEJO DE LA IRA</a:t>
            </a:r>
          </a:p>
        </p:txBody>
      </p:sp>
      <p:sp>
        <p:nvSpPr>
          <p:cNvPr id="20483" name="Content Placeholder 2"/>
          <p:cNvSpPr>
            <a:spLocks noGrp="1"/>
          </p:cNvSpPr>
          <p:nvPr>
            <p:ph idx="1"/>
          </p:nvPr>
        </p:nvSpPr>
        <p:spPr>
          <a:xfrm>
            <a:off x="1219200" y="1981200"/>
            <a:ext cx="7162800" cy="4267200"/>
          </a:xfrm>
        </p:spPr>
        <p:txBody>
          <a:bodyPr rtlCol="0">
            <a:normAutofit/>
          </a:bodyPr>
          <a:lstStyle/>
          <a:p>
            <a:pPr eaLnBrk="1" fontAlgn="auto" hangingPunct="1">
              <a:spcAft>
                <a:spcPts val="0"/>
              </a:spcAft>
              <a:buFont typeface="Wingdings" charset="2"/>
              <a:buChar char="§"/>
              <a:defRPr/>
            </a:pPr>
            <a:r>
              <a:rPr lang="en-ZA" altLang="en-US" sz="2000" dirty="0" smtClean="0">
                <a:ea typeface="+mn-ea"/>
                <a:cs typeface="+mn-cs"/>
              </a:rPr>
              <a:t>Baruch, Rhoda (2008).  </a:t>
            </a:r>
            <a:r>
              <a:rPr lang="en-ZA" altLang="en-US" sz="2000" i="1" dirty="0" smtClean="0">
                <a:ea typeface="+mn-ea"/>
                <a:cs typeface="+mn-cs"/>
              </a:rPr>
              <a:t>Creative Anger: Putting that Powerful Emotion to Good Use. </a:t>
            </a:r>
            <a:r>
              <a:rPr lang="en-ZA" altLang="en-US" sz="2000" dirty="0" err="1" smtClean="0">
                <a:ea typeface="+mn-ea"/>
                <a:cs typeface="+mn-cs"/>
              </a:rPr>
              <a:t>Praeger</a:t>
            </a:r>
            <a:r>
              <a:rPr lang="en-ZA" altLang="en-US" sz="2000" dirty="0" smtClean="0">
                <a:ea typeface="+mn-ea"/>
                <a:cs typeface="+mn-cs"/>
              </a:rPr>
              <a:t> Publishers.</a:t>
            </a:r>
          </a:p>
          <a:p>
            <a:pPr eaLnBrk="1" fontAlgn="auto" hangingPunct="1">
              <a:spcAft>
                <a:spcPts val="0"/>
              </a:spcAft>
              <a:buFont typeface="Wingdings" charset="2"/>
              <a:buChar char="§"/>
              <a:defRPr/>
            </a:pPr>
            <a:r>
              <a:rPr lang="en-ZA" altLang="en-US" sz="2000" dirty="0" smtClean="0">
                <a:ea typeface="+mn-ea"/>
                <a:cs typeface="+mn-cs"/>
              </a:rPr>
              <a:t>Dunne, Gerry </a:t>
            </a:r>
            <a:r>
              <a:rPr lang="en-ZA" altLang="en-US" sz="2000" dirty="0">
                <a:ea typeface="+mn-ea"/>
                <a:cs typeface="+mn-cs"/>
              </a:rPr>
              <a:t>(</a:t>
            </a:r>
            <a:r>
              <a:rPr lang="en-ZA" altLang="en-US" sz="2000" dirty="0" smtClean="0">
                <a:ea typeface="+mn-ea"/>
                <a:cs typeface="+mn-cs"/>
              </a:rPr>
              <a:t>2003).  </a:t>
            </a:r>
            <a:r>
              <a:rPr lang="en-ZA" altLang="en-US" sz="2000" i="1" dirty="0" smtClean="0">
                <a:ea typeface="+mn-ea"/>
                <a:cs typeface="+mn-cs"/>
              </a:rPr>
              <a:t>Anger and Conflict Management: Personal Handbook. </a:t>
            </a:r>
            <a:r>
              <a:rPr lang="en-ZA" altLang="en-US" sz="2000" dirty="0" smtClean="0">
                <a:ea typeface="+mn-ea"/>
                <a:cs typeface="+mn-cs"/>
              </a:rPr>
              <a:t>Personhood Press.</a:t>
            </a:r>
            <a:endParaRPr lang="en-ZA" altLang="en-US" sz="2000" dirty="0">
              <a:ea typeface="+mn-ea"/>
              <a:cs typeface="+mn-cs"/>
            </a:endParaRPr>
          </a:p>
          <a:p>
            <a:pPr eaLnBrk="1" fontAlgn="auto" hangingPunct="1">
              <a:spcAft>
                <a:spcPts val="0"/>
              </a:spcAft>
              <a:buFont typeface="Wingdings" charset="2"/>
              <a:buChar char="§"/>
              <a:defRPr/>
            </a:pPr>
            <a:r>
              <a:rPr lang="en-ZA" altLang="en-US" sz="2000" dirty="0" smtClean="0">
                <a:ea typeface="+mn-ea"/>
                <a:cs typeface="+mn-cs"/>
              </a:rPr>
              <a:t>McKay, Matthew </a:t>
            </a:r>
            <a:r>
              <a:rPr lang="en-ZA" altLang="en-US" sz="2000" dirty="0">
                <a:ea typeface="+mn-ea"/>
                <a:cs typeface="+mn-cs"/>
              </a:rPr>
              <a:t>(</a:t>
            </a:r>
            <a:r>
              <a:rPr lang="en-ZA" altLang="en-US" sz="2000" dirty="0" smtClean="0">
                <a:ea typeface="+mn-ea"/>
                <a:cs typeface="+mn-cs"/>
              </a:rPr>
              <a:t>2000).  </a:t>
            </a:r>
            <a:r>
              <a:rPr lang="en-ZA" altLang="en-US" sz="2000" i="1" dirty="0" smtClean="0">
                <a:ea typeface="+mn-ea"/>
                <a:cs typeface="+mn-cs"/>
              </a:rPr>
              <a:t>The Anger Control Workbook. </a:t>
            </a:r>
            <a:r>
              <a:rPr lang="en-ZA" altLang="en-US" sz="2000" dirty="0" smtClean="0">
                <a:ea typeface="+mn-ea"/>
                <a:cs typeface="+mn-cs"/>
              </a:rPr>
              <a:t>New Harbinger Publications, Inc.</a:t>
            </a:r>
          </a:p>
          <a:p>
            <a:pPr eaLnBrk="1" fontAlgn="auto" hangingPunct="1">
              <a:spcAft>
                <a:spcPts val="0"/>
              </a:spcAft>
              <a:buFont typeface="Wingdings" charset="2"/>
              <a:buChar char="§"/>
              <a:defRPr/>
            </a:pPr>
            <a:r>
              <a:rPr lang="en-ZA" altLang="en-US" sz="2000" dirty="0">
                <a:ea typeface="+mn-ea"/>
                <a:cs typeface="+mn-cs"/>
              </a:rPr>
              <a:t>McKay, Matthew (</a:t>
            </a:r>
            <a:r>
              <a:rPr lang="en-ZA" altLang="en-US" sz="2000" dirty="0" smtClean="0">
                <a:ea typeface="+mn-ea"/>
                <a:cs typeface="+mn-cs"/>
              </a:rPr>
              <a:t>2003).  </a:t>
            </a:r>
            <a:r>
              <a:rPr lang="en-ZA" altLang="en-US" sz="2000" i="1" dirty="0" smtClean="0">
                <a:ea typeface="+mn-ea"/>
                <a:cs typeface="+mn-cs"/>
              </a:rPr>
              <a:t>When </a:t>
            </a:r>
            <a:r>
              <a:rPr lang="en-ZA" altLang="en-US" sz="2000" i="1" dirty="0">
                <a:ea typeface="+mn-ea"/>
                <a:cs typeface="+mn-cs"/>
              </a:rPr>
              <a:t>Anger </a:t>
            </a:r>
            <a:r>
              <a:rPr lang="en-ZA" altLang="en-US" sz="2000" i="1" dirty="0" smtClean="0">
                <a:ea typeface="+mn-ea"/>
                <a:cs typeface="+mn-cs"/>
              </a:rPr>
              <a:t>Hurts. </a:t>
            </a:r>
            <a:r>
              <a:rPr lang="en-ZA" altLang="en-US" sz="2000" dirty="0">
                <a:ea typeface="+mn-ea"/>
                <a:cs typeface="+mn-cs"/>
              </a:rPr>
              <a:t>New Harbinger Publications, Inc.</a:t>
            </a:r>
          </a:p>
          <a:p>
            <a:pPr eaLnBrk="1" fontAlgn="auto" hangingPunct="1">
              <a:spcAft>
                <a:spcPts val="0"/>
              </a:spcAft>
              <a:buFont typeface="Wingdings" charset="2"/>
              <a:buChar char="§"/>
              <a:defRPr/>
            </a:pPr>
            <a:r>
              <a:rPr lang="en-ZA" altLang="en-US" sz="2000" dirty="0" smtClean="0">
                <a:ea typeface="+mn-ea"/>
                <a:cs typeface="+mn-cs"/>
              </a:rPr>
              <a:t>Oliver, Gary (1992).  </a:t>
            </a:r>
            <a:r>
              <a:rPr lang="en-ZA" altLang="en-US" sz="2000" i="1" dirty="0" smtClean="0">
                <a:ea typeface="+mn-ea"/>
                <a:cs typeface="+mn-cs"/>
              </a:rPr>
              <a:t>When Anger Hits Home: Taking Care of Your Anger Without Taking it Out on Your Family. </a:t>
            </a:r>
            <a:r>
              <a:rPr lang="en-ZA" altLang="en-US" sz="2000" dirty="0" smtClean="0">
                <a:ea typeface="+mn-ea"/>
                <a:cs typeface="+mn-cs"/>
              </a:rPr>
              <a:t>Moody Press.</a:t>
            </a:r>
            <a:endParaRPr lang="en-ZA" altLang="en-US" sz="2000" dirty="0">
              <a:ea typeface="+mn-ea"/>
              <a:cs typeface="+mn-cs"/>
            </a:endParaRPr>
          </a:p>
          <a:p>
            <a:pPr eaLnBrk="1" fontAlgn="auto" hangingPunct="1">
              <a:spcAft>
                <a:spcPts val="0"/>
              </a:spcAft>
              <a:buFont typeface="Wingdings" charset="2"/>
              <a:buChar char="§"/>
              <a:defRPr/>
            </a:pPr>
            <a:r>
              <a:rPr lang="en-ZA" altLang="en-US" sz="2000" dirty="0" err="1" smtClean="0">
                <a:ea typeface="+mn-ea"/>
                <a:cs typeface="+mn-cs"/>
              </a:rPr>
              <a:t>Shrand</a:t>
            </a:r>
            <a:r>
              <a:rPr lang="en-ZA" altLang="en-US" sz="2000" dirty="0" smtClean="0">
                <a:ea typeface="+mn-ea"/>
                <a:cs typeface="+mn-cs"/>
              </a:rPr>
              <a:t>, Joseph </a:t>
            </a:r>
            <a:r>
              <a:rPr lang="en-ZA" altLang="en-US" sz="2000" dirty="0">
                <a:ea typeface="+mn-ea"/>
                <a:cs typeface="+mn-cs"/>
              </a:rPr>
              <a:t>(</a:t>
            </a:r>
            <a:r>
              <a:rPr lang="en-ZA" altLang="en-US" sz="2000" dirty="0" smtClean="0">
                <a:ea typeface="+mn-ea"/>
                <a:cs typeface="+mn-cs"/>
              </a:rPr>
              <a:t>2013).  </a:t>
            </a:r>
            <a:r>
              <a:rPr lang="en-ZA" altLang="en-US" sz="2000" i="1" dirty="0" smtClean="0">
                <a:ea typeface="+mn-ea"/>
                <a:cs typeface="+mn-cs"/>
              </a:rPr>
              <a:t>Outsmarting Anger. </a:t>
            </a:r>
            <a:r>
              <a:rPr lang="en-ZA" altLang="en-US" sz="2000" dirty="0" smtClean="0">
                <a:ea typeface="+mn-ea"/>
                <a:cs typeface="+mn-cs"/>
              </a:rPr>
              <a:t>John Wiley &amp; Sons.  </a:t>
            </a:r>
            <a:endParaRPr lang="en-ZA" altLang="en-US" sz="2000" dirty="0">
              <a:ea typeface="+mn-ea"/>
              <a:cs typeface="+mn-cs"/>
            </a:endParaRPr>
          </a:p>
          <a:p>
            <a:pPr eaLnBrk="1" fontAlgn="auto" hangingPunct="1">
              <a:spcAft>
                <a:spcPts val="0"/>
              </a:spcAft>
              <a:buFont typeface="Wingdings" charset="2"/>
              <a:buChar char="§"/>
              <a:defRPr/>
            </a:pPr>
            <a:endParaRPr lang="en-ZA" altLang="en-US" sz="2400" dirty="0">
              <a:ea typeface="+mn-ea"/>
              <a:cs typeface="+mn-cs"/>
            </a:endParaRPr>
          </a:p>
          <a:p>
            <a:pPr eaLnBrk="1" fontAlgn="auto" hangingPunct="1">
              <a:spcAft>
                <a:spcPts val="0"/>
              </a:spcAft>
              <a:buFont typeface="Wingdings" charset="2"/>
              <a:buChar char="§"/>
              <a:defRPr/>
            </a:pPr>
            <a:endParaRPr lang="en-ZA" altLang="en-US" sz="2400" dirty="0" smtClean="0">
              <a:ea typeface="+mn-ea"/>
              <a:cs typeface="+mn-cs"/>
            </a:endParaRPr>
          </a:p>
          <a:p>
            <a:pPr marL="82550" indent="0" eaLnBrk="1" fontAlgn="auto" hangingPunct="1">
              <a:spcAft>
                <a:spcPts val="0"/>
              </a:spcAft>
              <a:buFont typeface="Arial" charset="0"/>
              <a:buNone/>
              <a:defRPr/>
            </a:pPr>
            <a:endParaRPr lang="en-ZA" altLang="en-US" sz="2400" dirty="0">
              <a:ea typeface="+mn-ea"/>
              <a:cs typeface="+mn-cs"/>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AngerManagement_PP_03.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7171" name="Title 1"/>
          <p:cNvSpPr>
            <a:spLocks noGrp="1"/>
          </p:cNvSpPr>
          <p:nvPr>
            <p:ph type="title"/>
          </p:nvPr>
        </p:nvSpPr>
        <p:spPr>
          <a:xfrm>
            <a:off x="1828800" y="685800"/>
            <a:ext cx="5867400" cy="1143000"/>
          </a:xfrm>
        </p:spPr>
        <p:txBody>
          <a:bodyPr/>
          <a:lstStyle/>
          <a:p>
            <a:pPr eaLnBrk="1" hangingPunct="1"/>
            <a:r>
              <a:rPr lang="es-ES" b="1" dirty="0" smtClean="0">
                <a:solidFill>
                  <a:schemeClr val="bg1"/>
                </a:solidFill>
                <a:latin typeface="Abadi MT Condensed Extra Bold"/>
              </a:rPr>
              <a:t>¿</a:t>
            </a:r>
            <a:r>
              <a:rPr lang="en-ZA" altLang="en-US" b="1" dirty="0" smtClean="0">
                <a:solidFill>
                  <a:schemeClr val="bg1"/>
                </a:solidFill>
                <a:latin typeface="Abadi MT Condensed Extra Bold"/>
              </a:rPr>
              <a:t>COMO FUNCIONA?</a:t>
            </a:r>
            <a:endParaRPr lang="en-US" altLang="en-US" b="1" dirty="0" smtClean="0">
              <a:solidFill>
                <a:schemeClr val="bg1"/>
              </a:solidFill>
              <a:latin typeface="Abadi MT Condensed Extra Bold"/>
            </a:endParaRPr>
          </a:p>
        </p:txBody>
      </p:sp>
      <p:sp>
        <p:nvSpPr>
          <p:cNvPr id="21506" name="Content Placeholder 2"/>
          <p:cNvSpPr>
            <a:spLocks noGrp="1"/>
          </p:cNvSpPr>
          <p:nvPr>
            <p:ph idx="1"/>
          </p:nvPr>
        </p:nvSpPr>
        <p:spPr>
          <a:xfrm>
            <a:off x="990600" y="2209800"/>
            <a:ext cx="7543800" cy="4114800"/>
          </a:xfrm>
        </p:spPr>
        <p:txBody>
          <a:bodyPr rtlCol="0">
            <a:normAutofit fontScale="85000" lnSpcReduction="20000"/>
          </a:bodyPr>
          <a:lstStyle/>
          <a:p>
            <a:pPr lvl="0"/>
            <a:r>
              <a:rPr lang="es-ES" dirty="0" smtClean="0">
                <a:latin typeface="Abadi MT Condensed Extra Bold"/>
              </a:rPr>
              <a:t>La ira, como cualquier emoción, causa cambios fisiológicos en el ritmo cardiaco, la presión sanguínea y en los niveles de adrenalina y noradrenalina.  Produce una gran agitación interna. </a:t>
            </a:r>
            <a:endParaRPr lang="en-US" dirty="0" smtClean="0">
              <a:latin typeface="Abadi MT Condensed Extra Bold"/>
            </a:endParaRPr>
          </a:p>
          <a:p>
            <a:pPr lvl="0"/>
            <a:r>
              <a:rPr lang="es-ES" dirty="0" smtClean="0">
                <a:latin typeface="Abadi MT Condensed Extra Bold"/>
              </a:rPr>
              <a:t>La ira puede ser una reacción contra:</a:t>
            </a:r>
            <a:endParaRPr lang="en-US" dirty="0" smtClean="0">
              <a:latin typeface="Abadi MT Condensed Extra Bold"/>
            </a:endParaRPr>
          </a:p>
          <a:p>
            <a:pPr lvl="1"/>
            <a:r>
              <a:rPr lang="es-ES" dirty="0" smtClean="0">
                <a:latin typeface="Abadi MT Condensed Extra Bold"/>
              </a:rPr>
              <a:t>  Otra  persona (cónyuge, jefe, niño, vecino)</a:t>
            </a:r>
            <a:endParaRPr lang="en-US" dirty="0" smtClean="0">
              <a:latin typeface="Abadi MT Condensed Extra Bold"/>
            </a:endParaRPr>
          </a:p>
          <a:p>
            <a:pPr lvl="1"/>
            <a:r>
              <a:rPr lang="es-ES" dirty="0" smtClean="0">
                <a:latin typeface="Abadi MT Condensed Extra Bold"/>
              </a:rPr>
              <a:t>  Así mismo (por olvidarse de algo, cometer un error)</a:t>
            </a:r>
            <a:endParaRPr lang="en-US" dirty="0" smtClean="0">
              <a:latin typeface="Abadi MT Condensed Extra Bold"/>
            </a:endParaRPr>
          </a:p>
          <a:p>
            <a:pPr lvl="1"/>
            <a:r>
              <a:rPr lang="es-ES" dirty="0" smtClean="0">
                <a:latin typeface="Abadi MT Condensed Extra Bold"/>
              </a:rPr>
              <a:t>  Circunstancia (clima, mal flujo del tránsito, una pérdida)</a:t>
            </a:r>
            <a:endParaRPr lang="en-US" dirty="0" smtClean="0">
              <a:latin typeface="Abadi MT Condensed Extra Bold"/>
            </a:endParaRPr>
          </a:p>
          <a:p>
            <a:pPr lvl="1"/>
            <a:r>
              <a:rPr lang="es-ES" dirty="0" smtClean="0">
                <a:latin typeface="Abadi MT Condensed Extra Bold"/>
              </a:rPr>
              <a:t>  Recuerdos (traumas y momentos embarazosos del pasado)</a:t>
            </a:r>
            <a:endParaRPr lang="en-US" dirty="0" smtClean="0">
              <a:latin typeface="Abadi MT Condensed Extra Bold"/>
            </a:endParaRPr>
          </a:p>
          <a:p>
            <a:pPr indent="-273050" eaLnBrk="1" fontAlgn="auto" hangingPunct="1">
              <a:spcAft>
                <a:spcPts val="0"/>
              </a:spcAft>
              <a:buFont typeface="Arial"/>
              <a:buChar char="•"/>
              <a:defRPr/>
            </a:pPr>
            <a:endParaRPr lang="en-US" sz="3000" dirty="0" smtClean="0">
              <a:latin typeface="Gill Sans MT" charset="0"/>
              <a:ea typeface="+mn-ea"/>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AngerManagement_PP_03.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8195" name="Title 1"/>
          <p:cNvSpPr>
            <a:spLocks noGrp="1"/>
          </p:cNvSpPr>
          <p:nvPr>
            <p:ph type="title"/>
          </p:nvPr>
        </p:nvSpPr>
        <p:spPr>
          <a:xfrm>
            <a:off x="609600" y="762000"/>
            <a:ext cx="8382000" cy="1143000"/>
          </a:xfrm>
        </p:spPr>
        <p:txBody>
          <a:bodyPr/>
          <a:lstStyle/>
          <a:p>
            <a:pPr eaLnBrk="1" hangingPunct="1"/>
            <a:r>
              <a:rPr lang="en-ZA" altLang="en-US" sz="3200" b="1" dirty="0" smtClean="0">
                <a:solidFill>
                  <a:srgbClr val="FFFFFF"/>
                </a:solidFill>
                <a:latin typeface="Abadi MT Condensed Extra Bold"/>
              </a:rPr>
              <a:t>LA IRA SE REVELA EN TRES NIVELES: </a:t>
            </a:r>
            <a:r>
              <a:rPr lang="en-ZA" altLang="en-US" sz="2400" b="1" i="1" dirty="0" smtClean="0">
                <a:solidFill>
                  <a:srgbClr val="FFFF00"/>
                </a:solidFill>
                <a:latin typeface="Abadi MT Condensed Extra Bold"/>
              </a:rPr>
              <a:t>FISIOLÓGICO, COGNITIVO, Y CONDUCTUAL</a:t>
            </a:r>
            <a:r>
              <a:rPr lang="en-US" altLang="en-US" sz="3200" b="1" i="1" dirty="0" smtClean="0">
                <a:solidFill>
                  <a:srgbClr val="FFFF00"/>
                </a:solidFill>
                <a:latin typeface="Abadi MT Condensed Extra Bold"/>
              </a:rPr>
              <a:t/>
            </a:r>
            <a:br>
              <a:rPr lang="en-US" altLang="en-US" sz="3200" b="1" i="1" dirty="0" smtClean="0">
                <a:solidFill>
                  <a:srgbClr val="FFFF00"/>
                </a:solidFill>
                <a:latin typeface="Abadi MT Condensed Extra Bold"/>
              </a:rPr>
            </a:br>
            <a:endParaRPr lang="en-US" altLang="en-US" sz="3200" b="1" i="1" dirty="0" smtClean="0">
              <a:solidFill>
                <a:srgbClr val="FFFF00"/>
              </a:solidFill>
              <a:latin typeface="Abadi MT Condensed Extra Bold"/>
            </a:endParaRPr>
          </a:p>
        </p:txBody>
      </p:sp>
      <p:sp>
        <p:nvSpPr>
          <p:cNvPr id="8196" name="Content Placeholder 2"/>
          <p:cNvSpPr>
            <a:spLocks noGrp="1"/>
          </p:cNvSpPr>
          <p:nvPr>
            <p:ph idx="1"/>
          </p:nvPr>
        </p:nvSpPr>
        <p:spPr>
          <a:xfrm>
            <a:off x="457200" y="1905000"/>
            <a:ext cx="8153400" cy="4191000"/>
          </a:xfrm>
        </p:spPr>
        <p:txBody>
          <a:bodyPr/>
          <a:lstStyle/>
          <a:p>
            <a:pPr indent="-273050" eaLnBrk="1" hangingPunct="1"/>
            <a:r>
              <a:rPr lang="en-US" altLang="en-US" sz="3600" b="1" dirty="0" smtClean="0">
                <a:solidFill>
                  <a:srgbClr val="660066"/>
                </a:solidFill>
                <a:latin typeface="Abadi MT Condensed Light"/>
              </a:rPr>
              <a:t>EL FISIOLÓGICO: </a:t>
            </a:r>
            <a:r>
              <a:rPr lang="es-ES" sz="3600" b="1" dirty="0" smtClean="0">
                <a:latin typeface="Abadi MT Condensed Light"/>
              </a:rPr>
              <a:t>Las respuestas más importantes son ritmo cardiaco acelerado, aumento de la presión sanguínea, endurecimiento muscular, aceleración de ritmo respiratorio, sudor, palidez o enrojecimiento del rostro y manos frías.    </a:t>
            </a:r>
            <a:endParaRPr lang="en-US" sz="3600" dirty="0">
              <a:latin typeface="Abadi MT Condensed Light"/>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gerManagement_PP_05.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2" name="Title 1"/>
          <p:cNvSpPr>
            <a:spLocks noGrp="1"/>
          </p:cNvSpPr>
          <p:nvPr>
            <p:ph type="title"/>
          </p:nvPr>
        </p:nvSpPr>
        <p:spPr>
          <a:xfrm>
            <a:off x="685800" y="1066800"/>
            <a:ext cx="8001000" cy="1143000"/>
          </a:xfrm>
        </p:spPr>
        <p:txBody>
          <a:bodyPr>
            <a:normAutofit fontScale="90000"/>
          </a:bodyPr>
          <a:lstStyle/>
          <a:p>
            <a:pPr eaLnBrk="1" hangingPunct="1">
              <a:defRPr/>
            </a:pPr>
            <a:r>
              <a:rPr lang="en-ZA" altLang="en-US" sz="4000" b="1" dirty="0" smtClean="0">
                <a:solidFill>
                  <a:schemeClr val="bg1"/>
                </a:solidFill>
                <a:latin typeface="Abadi MT Condensed Extra Bold"/>
              </a:rPr>
              <a:t>LA IRA SE REVELA—</a:t>
            </a:r>
            <a:r>
              <a:rPr lang="en-ZA" altLang="en-US" sz="4000" b="1" dirty="0" smtClean="0">
                <a:solidFill>
                  <a:srgbClr val="FFFF00"/>
                </a:solidFill>
                <a:latin typeface="Abadi MT Condensed Extra Bold"/>
              </a:rPr>
              <a:t>NIVEL 2</a:t>
            </a:r>
            <a:r>
              <a:rPr lang="en-US" altLang="en-US" sz="4000" dirty="0" smtClean="0">
                <a:solidFill>
                  <a:srgbClr val="FFFF00"/>
                </a:solidFill>
                <a:latin typeface="Abadi MT Condensed Extra Bold"/>
              </a:rPr>
              <a:t/>
            </a:r>
            <a:br>
              <a:rPr lang="en-US" altLang="en-US" sz="4000" dirty="0" smtClean="0">
                <a:solidFill>
                  <a:srgbClr val="FFFF00"/>
                </a:solidFill>
                <a:latin typeface="Abadi MT Condensed Extra Bold"/>
              </a:rPr>
            </a:br>
            <a:endParaRPr lang="en-US" altLang="en-US" sz="4000" dirty="0" smtClean="0">
              <a:solidFill>
                <a:srgbClr val="FFFF00"/>
              </a:solidFill>
              <a:latin typeface="Abadi MT Condensed Extra Bold"/>
            </a:endParaRPr>
          </a:p>
        </p:txBody>
      </p:sp>
      <p:sp>
        <p:nvSpPr>
          <p:cNvPr id="9220" name="Content Placeholder 2"/>
          <p:cNvSpPr>
            <a:spLocks noGrp="1"/>
          </p:cNvSpPr>
          <p:nvPr>
            <p:ph idx="1"/>
          </p:nvPr>
        </p:nvSpPr>
        <p:spPr>
          <a:xfrm>
            <a:off x="914400" y="1905000"/>
            <a:ext cx="8001000" cy="4114800"/>
          </a:xfrm>
        </p:spPr>
        <p:txBody>
          <a:bodyPr/>
          <a:lstStyle/>
          <a:p>
            <a:pPr lvl="0"/>
            <a:r>
              <a:rPr lang="en-US" altLang="en-US" sz="4000" b="1" dirty="0" smtClean="0">
                <a:solidFill>
                  <a:srgbClr val="660066"/>
                </a:solidFill>
                <a:latin typeface="Abadi MT Condensed Extra Bold"/>
              </a:rPr>
              <a:t>EL COGNITIVO: </a:t>
            </a:r>
            <a:r>
              <a:rPr lang="es-ES" sz="4000" b="1" dirty="0" smtClean="0">
                <a:latin typeface="Abadi MT Condensed Extra Bold"/>
              </a:rPr>
              <a:t>Cuando estamos enojados, nuestro pensamiento se vuelve irracional y distorsionado, negativo y enfocado en lo que nos hace sentirnos enojados. </a:t>
            </a:r>
            <a:endParaRPr lang="en-US" sz="4000" dirty="0" smtClean="0">
              <a:latin typeface="Abadi MT Condensed Extra Bold"/>
            </a:endParaRPr>
          </a:p>
          <a:p>
            <a:endParaRPr lang="en-US" sz="4000" dirty="0" smtClean="0"/>
          </a:p>
          <a:p>
            <a:pPr indent="-273050" eaLnBrk="1" hangingPunct="1"/>
            <a:endParaRPr lang="en-US" altLang="en-US" sz="4000" dirty="0" smtClean="0"/>
          </a:p>
          <a:p>
            <a:pPr indent="-273050" eaLnBrk="1" hangingPunct="1"/>
            <a:endParaRPr lang="en-US" altLang="en-US" sz="4000" dirty="0" smtClean="0">
              <a:latin typeface="Gill Sans MT" pitchFamily="34"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AngerManagement_PP_03.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10243" name="Title 1"/>
          <p:cNvSpPr>
            <a:spLocks noGrp="1"/>
          </p:cNvSpPr>
          <p:nvPr>
            <p:ph type="title"/>
          </p:nvPr>
        </p:nvSpPr>
        <p:spPr>
          <a:xfrm>
            <a:off x="533400" y="762000"/>
            <a:ext cx="8229600" cy="1143000"/>
          </a:xfrm>
        </p:spPr>
        <p:txBody>
          <a:bodyPr/>
          <a:lstStyle/>
          <a:p>
            <a:pPr eaLnBrk="1" hangingPunct="1"/>
            <a:r>
              <a:rPr lang="en-ZA" altLang="en-US" sz="4000" b="1" dirty="0" smtClean="0">
                <a:solidFill>
                  <a:srgbClr val="FFFFFF"/>
                </a:solidFill>
                <a:latin typeface="Abadi MT Condensed Extra Bold"/>
              </a:rPr>
              <a:t>LA IRA SE REVELA—</a:t>
            </a:r>
            <a:r>
              <a:rPr lang="en-ZA" altLang="en-US" sz="4000" b="1" dirty="0" smtClean="0">
                <a:solidFill>
                  <a:srgbClr val="FFFF00"/>
                </a:solidFill>
                <a:latin typeface="Abadi MT Condensed Extra Bold"/>
              </a:rPr>
              <a:t>NIVEL 3</a:t>
            </a:r>
            <a:r>
              <a:rPr lang="en-US" altLang="en-US" sz="4000" dirty="0" smtClean="0">
                <a:solidFill>
                  <a:srgbClr val="FFFF00"/>
                </a:solidFill>
              </a:rPr>
              <a:t/>
            </a:r>
            <a:br>
              <a:rPr lang="en-US" altLang="en-US" sz="4000" dirty="0" smtClean="0">
                <a:solidFill>
                  <a:srgbClr val="FFFF00"/>
                </a:solidFill>
              </a:rPr>
            </a:br>
            <a:endParaRPr lang="en-US" altLang="en-US" sz="4000" dirty="0" smtClean="0">
              <a:solidFill>
                <a:srgbClr val="FFFF00"/>
              </a:solidFill>
            </a:endParaRPr>
          </a:p>
        </p:txBody>
      </p:sp>
      <p:sp>
        <p:nvSpPr>
          <p:cNvPr id="10244" name="Content Placeholder 2"/>
          <p:cNvSpPr>
            <a:spLocks noGrp="1"/>
          </p:cNvSpPr>
          <p:nvPr>
            <p:ph idx="1"/>
          </p:nvPr>
        </p:nvSpPr>
        <p:spPr>
          <a:xfrm>
            <a:off x="304800" y="2057400"/>
            <a:ext cx="8839200" cy="4648200"/>
          </a:xfrm>
        </p:spPr>
        <p:txBody>
          <a:bodyPr/>
          <a:lstStyle/>
          <a:p>
            <a:pPr indent="-273050" eaLnBrk="1" hangingPunct="1"/>
            <a:r>
              <a:rPr lang="en-US" altLang="en-US" sz="3000" b="1" dirty="0" smtClean="0">
                <a:solidFill>
                  <a:srgbClr val="660066"/>
                </a:solidFill>
                <a:latin typeface="Abadi MT Condensed Extra Bold"/>
              </a:rPr>
              <a:t>COMPORTAMIENTO.</a:t>
            </a:r>
            <a:r>
              <a:rPr lang="en-US" altLang="en-US" sz="3000" b="1" dirty="0" smtClean="0">
                <a:latin typeface="Abadi MT Condensed Extra Bold"/>
              </a:rPr>
              <a:t> </a:t>
            </a:r>
            <a:r>
              <a:rPr lang="es-MX" sz="3000" b="1" dirty="0" smtClean="0">
                <a:latin typeface="Abadi MT Condensed Extra Bold"/>
              </a:rPr>
              <a:t>La ira puede revelarse de varias maneras. </a:t>
            </a:r>
            <a:r>
              <a:rPr lang="es-ES" sz="3000" b="1" dirty="0" smtClean="0">
                <a:latin typeface="Abadi MT Condensed Extra Bold"/>
              </a:rPr>
              <a:t>Podemos enrojecer y temblar, levantar la voz, dar un portazo, o decir cosas ofensivas e hirientes. En su manifestación más extrema, la persona enojada se vuelve violenta, le grita a los demás, patea objetos o mascotas y golpea personas —con los puños o cualquier objeto que tenga a la mano. </a:t>
            </a:r>
            <a:endParaRPr lang="en-US" altLang="en-US" sz="3000" dirty="0" smtClean="0">
              <a:latin typeface="Abadi MT Condensed Extra Bold"/>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AngerManagement_PP_05.jpg"/>
          <p:cNvPicPr>
            <a:picLocks noChangeAspect="1"/>
          </p:cNvPicPr>
          <p:nvPr/>
        </p:nvPicPr>
        <p:blipFill>
          <a:blip r:embed="rId4" cstate="print"/>
          <a:srcRect/>
          <a:stretch>
            <a:fillRect/>
          </a:stretch>
        </p:blipFill>
        <p:spPr bwMode="auto">
          <a:xfrm>
            <a:off x="0" y="0"/>
            <a:ext cx="9309100" cy="6858000"/>
          </a:xfrm>
          <a:prstGeom prst="rect">
            <a:avLst/>
          </a:prstGeom>
          <a:noFill/>
          <a:ln w="9525">
            <a:noFill/>
            <a:miter lim="800000"/>
            <a:headEnd/>
            <a:tailEnd/>
          </a:ln>
        </p:spPr>
      </p:pic>
      <p:sp>
        <p:nvSpPr>
          <p:cNvPr id="11267" name="Title 1"/>
          <p:cNvSpPr>
            <a:spLocks noGrp="1"/>
          </p:cNvSpPr>
          <p:nvPr>
            <p:ph type="title"/>
          </p:nvPr>
        </p:nvSpPr>
        <p:spPr>
          <a:xfrm>
            <a:off x="533400" y="762000"/>
            <a:ext cx="8077200" cy="1143000"/>
          </a:xfrm>
        </p:spPr>
        <p:txBody>
          <a:bodyPr/>
          <a:lstStyle/>
          <a:p>
            <a:pPr eaLnBrk="1" hangingPunct="1"/>
            <a:r>
              <a:rPr lang="en-ZA" altLang="en-US" sz="3600" b="1" dirty="0" smtClean="0">
                <a:solidFill>
                  <a:srgbClr val="FFFFFF"/>
                </a:solidFill>
                <a:latin typeface="Abadi MT Condensed Light"/>
              </a:rPr>
              <a:t>EL IMPACTO NEGATIVO DE LA </a:t>
            </a:r>
            <a:r>
              <a:rPr lang="en-ZA" altLang="en-US" sz="3600" b="1" dirty="0" smtClean="0">
                <a:solidFill>
                  <a:srgbClr val="FFFF00"/>
                </a:solidFill>
                <a:latin typeface="Abadi MT Condensed Light"/>
              </a:rPr>
              <a:t>IRA </a:t>
            </a:r>
            <a:r>
              <a:rPr lang="en-ZA" altLang="en-US" sz="3600" b="1" dirty="0" smtClean="0">
                <a:solidFill>
                  <a:srgbClr val="FFFFFF"/>
                </a:solidFill>
                <a:latin typeface="Abadi MT Condensed Light"/>
              </a:rPr>
              <a:t>EN LA </a:t>
            </a:r>
            <a:r>
              <a:rPr lang="en-ZA" altLang="en-US" sz="3600" b="1" dirty="0" smtClean="0">
                <a:solidFill>
                  <a:srgbClr val="FFFF00"/>
                </a:solidFill>
                <a:latin typeface="Abadi MT Condensed Light"/>
              </a:rPr>
              <a:t>SALUD FÍSICA </a:t>
            </a:r>
            <a:r>
              <a:rPr lang="en-US" altLang="en-US" sz="4000" dirty="0" smtClean="0">
                <a:solidFill>
                  <a:srgbClr val="FFFFFF"/>
                </a:solidFill>
              </a:rPr>
              <a:t/>
            </a:r>
            <a:br>
              <a:rPr lang="en-US" altLang="en-US" sz="4000" dirty="0" smtClean="0">
                <a:solidFill>
                  <a:srgbClr val="FFFFFF"/>
                </a:solidFill>
              </a:rPr>
            </a:br>
            <a:endParaRPr lang="en-US" altLang="en-US" sz="4000" dirty="0" smtClean="0">
              <a:solidFill>
                <a:srgbClr val="FFFFFF"/>
              </a:solidFill>
            </a:endParaRPr>
          </a:p>
        </p:txBody>
      </p:sp>
      <p:sp>
        <p:nvSpPr>
          <p:cNvPr id="17410" name="Content Placeholder 2"/>
          <p:cNvSpPr>
            <a:spLocks noGrp="1"/>
          </p:cNvSpPr>
          <p:nvPr>
            <p:ph idx="1"/>
          </p:nvPr>
        </p:nvSpPr>
        <p:spPr>
          <a:xfrm>
            <a:off x="1143000" y="2133600"/>
            <a:ext cx="7543800" cy="4724400"/>
          </a:xfrm>
        </p:spPr>
        <p:txBody>
          <a:bodyPr/>
          <a:lstStyle/>
          <a:p>
            <a:pPr indent="-273050" eaLnBrk="1" hangingPunct="1">
              <a:buFont typeface="Arial" charset="0"/>
              <a:buChar char="•"/>
              <a:defRPr/>
            </a:pPr>
            <a:r>
              <a:rPr lang="en-US" sz="3000" b="1" dirty="0" smtClean="0">
                <a:solidFill>
                  <a:srgbClr val="660066"/>
                </a:solidFill>
                <a:latin typeface="Abadi MT Condensed Extra Bold"/>
                <a:ea typeface="ＭＳ Ｐゴシック" charset="0"/>
              </a:rPr>
              <a:t>SALUD FÍSICA: </a:t>
            </a:r>
            <a:r>
              <a:rPr lang="es-ES" sz="3000" b="1" dirty="0" smtClean="0">
                <a:latin typeface="Abadi MT Condensed Extra Bold"/>
              </a:rPr>
              <a:t>Cuando la ira es frecuente  o intensa, puede fácilmente dañar tu salud física. La ira continua te puede hacer más susceptible a enfermedad del corazón, alta presión arterial, diabetes, problemas de colesterol, pérdida de defensas físicas y problemas del sueño.</a:t>
            </a:r>
            <a:endParaRPr lang="en-US" sz="3000" dirty="0" smtClean="0">
              <a:latin typeface="Abadi MT Condensed Extra Bold"/>
              <a:ea typeface="ＭＳ Ｐゴシック" charset="0"/>
            </a:endParaRPr>
          </a:p>
          <a:p>
            <a:pPr marL="69850" indent="0" eaLnBrk="1" hangingPunct="1">
              <a:buFont typeface="Arial" charset="0"/>
              <a:buNone/>
              <a:defRPr/>
            </a:pPr>
            <a:endParaRPr lang="en-US" sz="3000" dirty="0">
              <a:latin typeface="Gill Sans MT" charset="0"/>
              <a:ea typeface="ＭＳ Ｐゴシック"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28741</TotalTime>
  <Words>5087</Words>
  <Application>Microsoft Macintosh PowerPoint</Application>
  <PresentationFormat>Presentación en pantalla (4:3)</PresentationFormat>
  <Paragraphs>373</Paragraphs>
  <Slides>46</Slides>
  <Notes>45</Notes>
  <HiddenSlides>0</HiddenSlides>
  <MMClips>0</MMClips>
  <ScaleCrop>false</ScaleCrop>
  <HeadingPairs>
    <vt:vector size="4" baseType="variant">
      <vt:variant>
        <vt:lpstr>Tema</vt:lpstr>
      </vt:variant>
      <vt:variant>
        <vt:i4>1</vt:i4>
      </vt:variant>
      <vt:variant>
        <vt:lpstr>Títulos de diapositiva</vt:lpstr>
      </vt:variant>
      <vt:variant>
        <vt:i4>46</vt:i4>
      </vt:variant>
    </vt:vector>
  </HeadingPairs>
  <TitlesOfParts>
    <vt:vector size="47" baseType="lpstr">
      <vt:lpstr>Office Theme</vt:lpstr>
      <vt:lpstr>Manejo de la Ira </vt:lpstr>
      <vt:lpstr>Introducción</vt:lpstr>
      <vt:lpstr>IRA LA EMOCIÓN MAS DAÑINA PARA LAS RELACIONES </vt:lpstr>
      <vt:lpstr>¿QUE ES LA IRA?</vt:lpstr>
      <vt:lpstr>¿COMO FUNCIONA?</vt:lpstr>
      <vt:lpstr>LA IRA SE REVELA EN TRES NIVELES: FISIOLÓGICO, COGNITIVO, Y CONDUCTUAL </vt:lpstr>
      <vt:lpstr>LA IRA SE REVELA—NIVEL 2 </vt:lpstr>
      <vt:lpstr>LA IRA SE REVELA—NIVEL 3 </vt:lpstr>
      <vt:lpstr>EL IMPACTO NEGATIVO DE LA IRA EN LA SALUD FÍSICA  </vt:lpstr>
      <vt:lpstr>EL IMPACTO NEGATOVO DE LA IRA EN LA SALUD MENTAL </vt:lpstr>
      <vt:lpstr>EL IMPACTO NEGATIVO DE LA IRA EN LAS RELACIONES </vt:lpstr>
      <vt:lpstr>EL IMPACTO NEGATIVO DE LA IRA EN EL LUGAR DE TRABAJO  </vt:lpstr>
      <vt:lpstr>IRA Y EL CEREBRO # 1 </vt:lpstr>
      <vt:lpstr>IRA Y EL CEREBRO # 2 </vt:lpstr>
      <vt:lpstr>CONTROL DE LA IRA</vt:lpstr>
      <vt:lpstr>CONTROL DE LA IRA</vt:lpstr>
      <vt:lpstr>Presentación de PowerPoint</vt:lpstr>
      <vt:lpstr>IRA EN NUESTRAS RELACIONES</vt:lpstr>
      <vt:lpstr>EL CIRCULO DE LA IRA</vt:lpstr>
      <vt:lpstr>IRA EN NUESTRAS RELACIONES</vt:lpstr>
      <vt:lpstr>Técnicas para Manejar la Ira</vt:lpstr>
      <vt:lpstr> SEÑALES DE ALERTA EN RELACIÓN A LA IRA</vt:lpstr>
      <vt:lpstr>IDENTIFICANDO LOS DETONANTES </vt:lpstr>
      <vt:lpstr>IDENTIFICA LOS  PENSAMIENTOS</vt:lpstr>
      <vt:lpstr>IDENTIFICA LOS PENSAMIENTOS</vt:lpstr>
      <vt:lpstr>IDENTIFICANDO LOS PENSAMIENTOS</vt:lpstr>
      <vt:lpstr>SEÑALES, DETONANTES Y PENSAMIENTOS…</vt:lpstr>
      <vt:lpstr>   QUÉ HACER?  </vt:lpstr>
      <vt:lpstr>MÁS ESTRATEGIAS  </vt:lpstr>
      <vt:lpstr> MÁS ESTRATEGIAS  </vt:lpstr>
      <vt:lpstr> MÁS ESTRATEGIAS  </vt:lpstr>
      <vt:lpstr>  EL MEJOR MOMENTO  </vt:lpstr>
      <vt:lpstr>    EL MEJOR MOMENTO  </vt:lpstr>
      <vt:lpstr> MÁS ESTRATEGIAS  </vt:lpstr>
      <vt:lpstr>EJERCICIO:  Las cualidades de mi cónyuge o amigo</vt:lpstr>
      <vt:lpstr>EJERCICIO:  UNA CARTA DE GRATITUD</vt:lpstr>
      <vt:lpstr>Cómo enfrentar la ira (Resumen)</vt:lpstr>
      <vt:lpstr>NOTA SOBRE  ESTRATEGIAS SICOLÓGICAS  </vt:lpstr>
      <vt:lpstr>CASOS  </vt:lpstr>
      <vt:lpstr>CASO 1  </vt:lpstr>
      <vt:lpstr>CASO 2</vt:lpstr>
      <vt:lpstr>CASO 3  </vt:lpstr>
      <vt:lpstr>CASO 4  </vt:lpstr>
      <vt:lpstr>CASO 5  </vt:lpstr>
      <vt:lpstr>LA REGLA DE ORO,  UN ANTÍDOTO PARA LA IRA</vt:lpstr>
      <vt:lpstr>PARA SABER MAS   ACERCA DEL MANEJO DE LA IRA</vt:lpstr>
    </vt:vector>
  </TitlesOfParts>
  <Company>AIIAS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SUCCESSFUL RELATIONSHIPS</dc:title>
  <dc:creator>President's Office</dc:creator>
  <cp:lastModifiedBy>Milder Cordoba de Palacio</cp:lastModifiedBy>
  <cp:revision>330</cp:revision>
  <dcterms:created xsi:type="dcterms:W3CDTF">2004-05-13T08:30:38Z</dcterms:created>
  <dcterms:modified xsi:type="dcterms:W3CDTF">2015-09-11T09:29:00Z</dcterms:modified>
</cp:coreProperties>
</file>