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59" r:id="rId5"/>
    <p:sldId id="260" r:id="rId6"/>
    <p:sldId id="261" r:id="rId7"/>
    <p:sldId id="262" r:id="rId8"/>
    <p:sldId id="265" r:id="rId9"/>
    <p:sldId id="264" r:id="rId10"/>
    <p:sldId id="266" r:id="rId11"/>
    <p:sldId id="267" r:id="rId12"/>
    <p:sldId id="268" r:id="rId13"/>
    <p:sldId id="271" r:id="rId14"/>
    <p:sldId id="270" r:id="rId15"/>
    <p:sldId id="269"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1357"/>
    <a:srgbClr val="3F0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211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923F103-BC34-4FE4-A40E-EDDEECFDA5D0}" type="datetimeFigureOut">
              <a:rPr lang="en-US" smtClean="0"/>
              <a:pPr/>
              <a:t>28/1/16</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9319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smtClean="0"/>
              <a:t>28/1/16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9958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s-ES" smtClean="0"/>
              <a:t>Haga clic para modificar el estilo de título del patrón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smtClean="0"/>
              <a:t>28/1/16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56879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s-ES" smtClean="0"/>
              <a:t>Haga clic para modificar el estilo de título del patrón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smtClean="0"/>
              <a:t>28/1/16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81820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smtClean="0"/>
              <a:t>28/1/16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08592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28/1/16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487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28/1/16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00785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3086D93-FCAC-47E0-A2EE-787E62CA814C}" type="datetimeFigureOut">
              <a:rPr lang="en-US" smtClean="0"/>
              <a:t>28/1/16</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smtClean="0"/>
              <a:t>
              </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338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28/1/16</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7166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28/1/16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2678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smtClean="0"/>
              <a:t>28/1/16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5812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28/1/16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7089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28/1/16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4737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28/1/16</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0510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7C8D7E02-BCB8-4D50-A234-369438C08659}" type="datetimeFigureOut">
              <a:rPr lang="en-US" smtClean="0"/>
              <a:t>28/1/16</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2641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smtClean="0"/>
              <a:t>28/1/16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4891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t>28/1/16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631982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BE451C3-0FF4-47C4-B829-773ADF60F88C}" type="datetimeFigureOut">
              <a:rPr lang="en-US" smtClean="0"/>
              <a:t>28/1/16</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
              </a:t>
            </a:r>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131989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8"/>
          <p:cNvPicPr>
            <a:picLocks noChangeAspect="1"/>
          </p:cNvPicPr>
          <p:nvPr/>
        </p:nvPicPr>
        <p:blipFill rotWithShape="1">
          <a:blip r:embed="rId3">
            <a:extLst>
              <a:ext uri="{28A0092B-C50C-407E-A947-70E740481C1C}">
                <a14:useLocalDpi xmlns:a14="http://schemas.microsoft.com/office/drawing/2010/main" val="0"/>
              </a:ext>
            </a:extLst>
          </a:blip>
          <a:srcRect l="75352" t="73052"/>
          <a:stretch/>
        </p:blipFill>
        <p:spPr bwMode="auto">
          <a:xfrm>
            <a:off x="3812146" y="2485882"/>
            <a:ext cx="5331853" cy="437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3048" y="1866655"/>
            <a:ext cx="5980952" cy="1041270"/>
          </a:xfrm>
          <a:prstGeom prst="rect">
            <a:avLst/>
          </a:prstGeom>
        </p:spPr>
      </p:pic>
      <p:sp>
        <p:nvSpPr>
          <p:cNvPr id="2" name="Título 1"/>
          <p:cNvSpPr>
            <a:spLocks noGrp="1"/>
          </p:cNvSpPr>
          <p:nvPr>
            <p:ph type="ctrTitle"/>
          </p:nvPr>
        </p:nvSpPr>
        <p:spPr>
          <a:xfrm rot="21439148">
            <a:off x="3368396" y="1984868"/>
            <a:ext cx="5763868" cy="636694"/>
          </a:xfrm>
        </p:spPr>
        <p:txBody>
          <a:bodyPr/>
          <a:lstStyle/>
          <a:p>
            <a:pPr algn="ctr"/>
            <a:r>
              <a:rPr lang="es-ES" sz="3600" b="1" dirty="0" smtClean="0">
                <a:ln>
                  <a:solidFill>
                    <a:schemeClr val="accent6">
                      <a:lumMod val="50000"/>
                    </a:schemeClr>
                  </a:solidFill>
                </a:ln>
                <a:effectLst>
                  <a:outerShdw blurRad="38100" dist="38100" dir="2700000" algn="tl">
                    <a:srgbClr val="000000">
                      <a:alpha val="43137"/>
                    </a:srgbClr>
                  </a:outerShdw>
                </a:effectLst>
                <a:latin typeface="Berlin Sans FB Demi" panose="020E0802020502020306" pitchFamily="34" charset="0"/>
              </a:rPr>
              <a:t>Encuentro de Princesas</a:t>
            </a:r>
            <a:endParaRPr lang="es-ES" sz="3600" b="1" dirty="0">
              <a:ln>
                <a:solidFill>
                  <a:schemeClr val="accent6">
                    <a:lumMod val="50000"/>
                  </a:schemeClr>
                </a:solidFill>
              </a:ln>
              <a:effectLst>
                <a:outerShdw blurRad="38100" dist="38100" dir="2700000" algn="tl">
                  <a:srgbClr val="000000">
                    <a:alpha val="43137"/>
                  </a:srgbClr>
                </a:outerShdw>
              </a:effectLst>
              <a:latin typeface="Berlin Sans FB Demi" panose="020E0802020502020306" pitchFamily="34" charset="0"/>
            </a:endParaRPr>
          </a:p>
        </p:txBody>
      </p:sp>
      <p:sp>
        <p:nvSpPr>
          <p:cNvPr id="9" name="Título 1"/>
          <p:cNvSpPr txBox="1">
            <a:spLocks/>
          </p:cNvSpPr>
          <p:nvPr/>
        </p:nvSpPr>
        <p:spPr bwMode="gray">
          <a:xfrm>
            <a:off x="276303" y="3116740"/>
            <a:ext cx="3590913" cy="2643239"/>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s-ES" sz="8800" b="1" dirty="0" smtClean="0">
                <a:ln>
                  <a:solidFill>
                    <a:schemeClr val="accent6">
                      <a:lumMod val="50000"/>
                    </a:schemeClr>
                  </a:solidFill>
                </a:ln>
                <a:solidFill>
                  <a:srgbClr val="3F0D3E"/>
                </a:solidFill>
                <a:effectLst>
                  <a:outerShdw blurRad="38100" dist="38100" dir="2700000" algn="tl">
                    <a:srgbClr val="000000">
                      <a:alpha val="43137"/>
                    </a:srgbClr>
                  </a:outerShdw>
                </a:effectLst>
                <a:latin typeface="Juice ITC" panose="04040403040A02020202" pitchFamily="82" charset="0"/>
              </a:rPr>
              <a:t>La Patita</a:t>
            </a:r>
          </a:p>
          <a:p>
            <a:pPr algn="ctr">
              <a:spcBef>
                <a:spcPts val="0"/>
              </a:spcBef>
            </a:pPr>
            <a:r>
              <a:rPr lang="es-ES" sz="8800" b="1" dirty="0" smtClean="0">
                <a:ln>
                  <a:solidFill>
                    <a:schemeClr val="accent6">
                      <a:lumMod val="50000"/>
                    </a:schemeClr>
                  </a:solidFill>
                </a:ln>
                <a:solidFill>
                  <a:srgbClr val="3F0D3E"/>
                </a:solidFill>
                <a:effectLst>
                  <a:outerShdw blurRad="38100" dist="38100" dir="2700000" algn="tl">
                    <a:srgbClr val="000000">
                      <a:alpha val="43137"/>
                    </a:srgbClr>
                  </a:outerShdw>
                </a:effectLst>
                <a:latin typeface="Juice ITC" panose="04040403040A02020202" pitchFamily="82" charset="0"/>
              </a:rPr>
              <a:t> Fea</a:t>
            </a:r>
            <a:endParaRPr lang="es-ES" sz="8800" b="1" dirty="0">
              <a:ln>
                <a:solidFill>
                  <a:schemeClr val="accent6">
                    <a:lumMod val="50000"/>
                  </a:schemeClr>
                </a:solidFill>
              </a:ln>
              <a:solidFill>
                <a:srgbClr val="3F0D3E"/>
              </a:solidFill>
              <a:effectLst>
                <a:outerShdw blurRad="38100" dist="38100" dir="2700000" algn="tl">
                  <a:srgbClr val="000000">
                    <a:alpha val="43137"/>
                  </a:srgbClr>
                </a:outerShdw>
              </a:effectLst>
              <a:latin typeface="Juice ITC" panose="04040403040A02020202" pitchFamily="82" charset="0"/>
            </a:endParaRPr>
          </a:p>
        </p:txBody>
      </p:sp>
      <p:pic>
        <p:nvPicPr>
          <p:cNvPr id="3" name="Imagen 2" descr="LogoOfici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397" y="107554"/>
            <a:ext cx="957192" cy="1276256"/>
          </a:xfrm>
          <a:prstGeom prst="rect">
            <a:avLst/>
          </a:prstGeom>
        </p:spPr>
      </p:pic>
      <p:sp>
        <p:nvSpPr>
          <p:cNvPr id="6" name="CuadroTexto 5"/>
          <p:cNvSpPr txBox="1"/>
          <p:nvPr/>
        </p:nvSpPr>
        <p:spPr>
          <a:xfrm>
            <a:off x="1693261" y="113962"/>
            <a:ext cx="5291431" cy="369332"/>
          </a:xfrm>
          <a:prstGeom prst="rect">
            <a:avLst/>
          </a:prstGeom>
          <a:noFill/>
        </p:spPr>
        <p:txBody>
          <a:bodyPr wrap="square" rtlCol="0">
            <a:spAutoFit/>
          </a:bodyPr>
          <a:lstStyle/>
          <a:p>
            <a:pPr algn="ctr"/>
            <a:r>
              <a:rPr lang="es-ES" dirty="0" smtClean="0"/>
              <a:t>Asociación Venezolana Sur Occidental</a:t>
            </a:r>
            <a:endParaRPr lang="es-ES" dirty="0"/>
          </a:p>
        </p:txBody>
      </p:sp>
    </p:spTree>
    <p:extLst>
      <p:ext uri="{BB962C8B-B14F-4D97-AF65-F5344CB8AC3E}">
        <p14:creationId xmlns:p14="http://schemas.microsoft.com/office/powerpoint/2010/main" val="3754419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061756" y="818425"/>
            <a:ext cx="4966237" cy="4480613"/>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Al final, su Hermana era todo lo opuesto a ella. Era linda, exuberante, sonriente, extrovertida, entre otras cualidades! Ella no heredó la misma belleza y tal vez por eso   era tímida y vergonzosa</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12" y="1251697"/>
            <a:ext cx="3954326" cy="3614069"/>
          </a:xfrm>
          <a:prstGeom prst="rect">
            <a:avLst/>
          </a:prstGeom>
        </p:spPr>
      </p:pic>
    </p:spTree>
    <p:extLst>
      <p:ext uri="{BB962C8B-B14F-4D97-AF65-F5344CB8AC3E}">
        <p14:creationId xmlns:p14="http://schemas.microsoft.com/office/powerpoint/2010/main" val="32311920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771098" y="1136868"/>
            <a:ext cx="4969354" cy="3843727"/>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Por siete años ella siguió enamorada en la distancia, imaginándose estar en el lugar de su hermana, como muchas chicas lo hacen. Y se le estaba pasando la edad de casarse</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53" y="1814204"/>
            <a:ext cx="3762522" cy="2489053"/>
          </a:xfrm>
          <a:prstGeom prst="rect">
            <a:avLst/>
          </a:prstGeom>
          <a:ln>
            <a:noFill/>
          </a:ln>
          <a:effectLst>
            <a:softEdge rad="112500"/>
          </a:effectLst>
        </p:spPr>
      </p:pic>
    </p:spTree>
    <p:extLst>
      <p:ext uri="{BB962C8B-B14F-4D97-AF65-F5344CB8AC3E}">
        <p14:creationId xmlns:p14="http://schemas.microsoft.com/office/powerpoint/2010/main" val="1054870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949261" y="677690"/>
            <a:ext cx="5834130" cy="1271482"/>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Llegó el gran día! El día más feliz                de su hermana y el más infeliz de ella.</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53" y="2282667"/>
            <a:ext cx="5500136" cy="3514181"/>
          </a:xfrm>
          <a:prstGeom prst="rect">
            <a:avLst/>
          </a:prstGeom>
        </p:spPr>
      </p:pic>
    </p:spTree>
    <p:extLst>
      <p:ext uri="{BB962C8B-B14F-4D97-AF65-F5344CB8AC3E}">
        <p14:creationId xmlns:p14="http://schemas.microsoft.com/office/powerpoint/2010/main" val="23439163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11794" y="-26917"/>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8644" y="994380"/>
            <a:ext cx="7560859" cy="4180164"/>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Entonces algo insólito, sorprendente                             y extraño sucedió:                                                         Al final de la fiesta, su padre la llamó                            aparte y le ordenó que fuera inmediatamente       al cuarto del muchacho, pues ella sería                   la novia de aquella noche.</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7724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07503" y="701283"/>
            <a:ext cx="8120418" cy="1873837"/>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Me imagino que ella con una mezcla de alegría, miedo y tristeza, se prepare de la                                 mejor manera</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1840" y="3023808"/>
            <a:ext cx="4791744" cy="2657846"/>
          </a:xfrm>
          <a:prstGeom prst="rect">
            <a:avLst/>
          </a:prstGeom>
          <a:ln>
            <a:noFill/>
          </a:ln>
          <a:effectLst>
            <a:softEdge rad="112500"/>
          </a:effectLst>
        </p:spPr>
      </p:pic>
    </p:spTree>
    <p:extLst>
      <p:ext uri="{BB962C8B-B14F-4D97-AF65-F5344CB8AC3E}">
        <p14:creationId xmlns:p14="http://schemas.microsoft.com/office/powerpoint/2010/main" val="4594699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11794" y="-26917"/>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07652" y="783039"/>
            <a:ext cx="7560859" cy="4466262"/>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Seguramente, en aquel momento, las dudas invadieron su corazón:                                                   ¿cómo reaccionaría el novio al percibir                               la traición? ¿la culparía? ¿la amaría o la odiaría?              Y su hermana, ¿la perdonaría?,                                     aún consiente de que en su cultura                                  una hija jamás desobedecería a su padre?</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4183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11794" y="-26917"/>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91570" y="2236997"/>
            <a:ext cx="7560859" cy="1034237"/>
          </a:xfrm>
        </p:spPr>
        <p:txBody>
          <a:bodyPr>
            <a:noAutofit/>
          </a:bodyPr>
          <a:lstStyle/>
          <a:p>
            <a:pPr marL="0" indent="0" algn="ctr">
              <a:lnSpc>
                <a:spcPct val="150000"/>
              </a:lnSpc>
              <a:buNone/>
            </a:pPr>
            <a:r>
              <a:rPr lang="es-BO" sz="4000" b="1" dirty="0" smtClean="0">
                <a:solidFill>
                  <a:srgbClr val="591357"/>
                </a:solidFill>
                <a:latin typeface="Gisha" panose="020B0502040204020203" pitchFamily="34" charset="-79"/>
                <a:cs typeface="Gisha" panose="020B0502040204020203" pitchFamily="34" charset="-79"/>
              </a:rPr>
              <a:t>¿Conoces esa historia?</a:t>
            </a:r>
            <a:endParaRPr lang="es-BO" sz="4000" b="1"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023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6" presetClass="emph" presetSubtype="0" fill="hold" grpId="0" nodeType="afterEffect">
                                  <p:stCondLst>
                                    <p:cond delay="0"/>
                                  </p:stCondLst>
                                  <p:childTnLst>
                                    <p:animScale>
                                      <p:cBhvr>
                                        <p:cTn id="13"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65217" y="254821"/>
            <a:ext cx="6343672" cy="1453488"/>
          </a:xfrm>
        </p:spPr>
        <p:txBody>
          <a:bodyPr/>
          <a:lstStyle/>
          <a:p>
            <a:pPr algn="ctr"/>
            <a:r>
              <a:rPr lang="es-BO" sz="8000" b="1" dirty="0" smtClean="0">
                <a:solidFill>
                  <a:srgbClr val="3F0D3E"/>
                </a:solidFill>
                <a:effectLst>
                  <a:outerShdw blurRad="38100" dist="38100" dir="2700000" algn="tl">
                    <a:srgbClr val="000000">
                      <a:alpha val="43137"/>
                    </a:srgbClr>
                  </a:outerShdw>
                </a:effectLst>
                <a:latin typeface="Juice ITC" panose="04040403040A02020202" pitchFamily="82" charset="0"/>
                <a:cs typeface="Gisha" panose="020B0502040204020203" pitchFamily="34" charset="-79"/>
              </a:rPr>
              <a:t>Génesis 29</a:t>
            </a:r>
            <a:endParaRPr lang="es-BO" sz="8000" b="1" dirty="0">
              <a:solidFill>
                <a:srgbClr val="3F0D3E"/>
              </a:solidFill>
              <a:effectLst>
                <a:outerShdw blurRad="38100" dist="38100" dir="2700000" algn="tl">
                  <a:srgbClr val="000000">
                    <a:alpha val="43137"/>
                  </a:srgbClr>
                </a:outerShdw>
              </a:effectLst>
              <a:latin typeface="Juice ITC" panose="04040403040A02020202" pitchFamily="82" charset="0"/>
              <a:cs typeface="Gisha" panose="020B0502040204020203" pitchFamily="34" charset="-79"/>
            </a:endParaRPr>
          </a:p>
        </p:txBody>
      </p:sp>
      <p:sp>
        <p:nvSpPr>
          <p:cNvPr id="3" name="Content Placeholder 2"/>
          <p:cNvSpPr>
            <a:spLocks noGrp="1"/>
          </p:cNvSpPr>
          <p:nvPr>
            <p:ph idx="1"/>
          </p:nvPr>
        </p:nvSpPr>
        <p:spPr>
          <a:xfrm>
            <a:off x="1558345" y="1976010"/>
            <a:ext cx="6168980" cy="2378281"/>
          </a:xfrm>
        </p:spPr>
        <p:txBody>
          <a:bodyPr>
            <a:noAutofit/>
          </a:bodyPr>
          <a:lstStyle/>
          <a:p>
            <a:pPr marL="0" indent="0">
              <a:lnSpc>
                <a:spcPct val="150000"/>
              </a:lnSpc>
              <a:buNone/>
            </a:pPr>
            <a:r>
              <a:rPr lang="es-BO" sz="4400" b="1" dirty="0" smtClean="0">
                <a:solidFill>
                  <a:srgbClr val="591357"/>
                </a:solidFill>
                <a:effectLst>
                  <a:outerShdw blurRad="38100" dist="38100" dir="2700000" algn="tl">
                    <a:srgbClr val="000000">
                      <a:alpha val="43137"/>
                    </a:srgbClr>
                  </a:outerShdw>
                </a:effectLst>
                <a:latin typeface="Juice ITC" panose="04040403040A02020202" pitchFamily="82" charset="0"/>
                <a:cs typeface="Gisha" panose="020B0502040204020203" pitchFamily="34" charset="-79"/>
              </a:rPr>
              <a:t>Raquel</a:t>
            </a:r>
            <a:r>
              <a:rPr lang="es-BO" sz="2600" dirty="0" smtClean="0">
                <a:solidFill>
                  <a:srgbClr val="591357"/>
                </a:solidFill>
                <a:latin typeface="Gisha" panose="020B0502040204020203" pitchFamily="34" charset="-79"/>
                <a:cs typeface="Gisha" panose="020B0502040204020203" pitchFamily="34" charset="-79"/>
              </a:rPr>
              <a:t>   –   La joven bonita y amada,</a:t>
            </a:r>
          </a:p>
          <a:p>
            <a:pPr marL="0" indent="0">
              <a:lnSpc>
                <a:spcPct val="150000"/>
              </a:lnSpc>
              <a:buNone/>
            </a:pPr>
            <a:r>
              <a:rPr lang="es-BO" sz="4400" b="1" dirty="0" smtClean="0">
                <a:solidFill>
                  <a:srgbClr val="591357"/>
                </a:solidFill>
                <a:effectLst>
                  <a:outerShdw blurRad="38100" dist="38100" dir="2700000" algn="tl">
                    <a:srgbClr val="000000">
                      <a:alpha val="43137"/>
                    </a:srgbClr>
                  </a:outerShdw>
                </a:effectLst>
                <a:latin typeface="Juice ITC" panose="04040403040A02020202" pitchFamily="82" charset="0"/>
                <a:cs typeface="Gisha" panose="020B0502040204020203" pitchFamily="34" charset="-79"/>
              </a:rPr>
              <a:t>   Lea</a:t>
            </a:r>
            <a:r>
              <a:rPr lang="es-BO" sz="4400" b="1" dirty="0" smtClean="0">
                <a:solidFill>
                  <a:srgbClr val="591357"/>
                </a:solidFill>
                <a:latin typeface="Juice ITC" panose="04040403040A02020202" pitchFamily="82" charset="0"/>
                <a:cs typeface="Gisha" panose="020B0502040204020203" pitchFamily="34" charset="-79"/>
              </a:rPr>
              <a:t>   </a:t>
            </a:r>
            <a:r>
              <a:rPr lang="es-BO" sz="2600" dirty="0" smtClean="0">
                <a:solidFill>
                  <a:srgbClr val="591357"/>
                </a:solidFill>
                <a:latin typeface="Gisha" panose="020B0502040204020203" pitchFamily="34" charset="-79"/>
                <a:cs typeface="Gisha" panose="020B0502040204020203" pitchFamily="34" charset="-79"/>
              </a:rPr>
              <a:t>–   “la patita fea”</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231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65915" y="965915"/>
            <a:ext cx="7392474" cy="4283385"/>
          </a:xfrm>
        </p:spPr>
        <p:txBody>
          <a:bodyPr>
            <a:noAutofit/>
          </a:bodyPr>
          <a:lstStyle/>
          <a:p>
            <a:pPr marL="0" indent="0">
              <a:lnSpc>
                <a:spcPct val="150000"/>
              </a:lnSpc>
              <a:buNone/>
            </a:pPr>
            <a:r>
              <a:rPr lang="es-BO" sz="4400" b="1" dirty="0" smtClean="0">
                <a:solidFill>
                  <a:srgbClr val="591357"/>
                </a:solidFill>
                <a:effectLst>
                  <a:outerShdw blurRad="38100" dist="38100" dir="2700000" algn="tl">
                    <a:srgbClr val="000000">
                      <a:alpha val="43137"/>
                    </a:srgbClr>
                  </a:outerShdw>
                </a:effectLst>
                <a:latin typeface="Juice ITC" panose="04040403040A02020202" pitchFamily="82" charset="0"/>
                <a:cs typeface="Gisha" panose="020B0502040204020203" pitchFamily="34" charset="-79"/>
              </a:rPr>
              <a:t>Raquel</a:t>
            </a:r>
            <a:r>
              <a:rPr lang="es-BO" sz="2600" dirty="0" smtClean="0">
                <a:solidFill>
                  <a:srgbClr val="591357"/>
                </a:solidFill>
                <a:latin typeface="Gisha" panose="020B0502040204020203" pitchFamily="34" charset="-79"/>
                <a:cs typeface="Gisha" panose="020B0502040204020203" pitchFamily="34" charset="-79"/>
              </a:rPr>
              <a:t>   – 	era pendenciera, celosa y casi 						siempre, ella era quien 								comenzaba las peleas por el esposo.</a:t>
            </a:r>
          </a:p>
          <a:p>
            <a:pPr marL="0" indent="0">
              <a:lnSpc>
                <a:spcPct val="150000"/>
              </a:lnSpc>
              <a:buNone/>
            </a:pPr>
            <a:r>
              <a:rPr lang="es-BO" sz="4400" b="1" dirty="0" smtClean="0">
                <a:solidFill>
                  <a:srgbClr val="591357"/>
                </a:solidFill>
                <a:latin typeface="Juice ITC" panose="04040403040A02020202" pitchFamily="82" charset="0"/>
                <a:cs typeface="Gisha" panose="020B0502040204020203" pitchFamily="34" charset="-79"/>
              </a:rPr>
              <a:t>   </a:t>
            </a:r>
            <a:r>
              <a:rPr lang="es-BO" sz="4400" b="1" dirty="0" smtClean="0">
                <a:solidFill>
                  <a:srgbClr val="591357"/>
                </a:solidFill>
                <a:effectLst>
                  <a:outerShdw blurRad="38100" dist="38100" dir="2700000" algn="tl">
                    <a:srgbClr val="000000">
                      <a:alpha val="43137"/>
                    </a:srgbClr>
                  </a:outerShdw>
                </a:effectLst>
                <a:latin typeface="Juice ITC" panose="04040403040A02020202" pitchFamily="82" charset="0"/>
                <a:cs typeface="Gisha" panose="020B0502040204020203" pitchFamily="34" charset="-79"/>
              </a:rPr>
              <a:t>Lea</a:t>
            </a:r>
            <a:r>
              <a:rPr lang="es-BO" sz="4400" b="1" dirty="0" smtClean="0">
                <a:solidFill>
                  <a:srgbClr val="591357"/>
                </a:solidFill>
                <a:latin typeface="Juice ITC" panose="04040403040A02020202" pitchFamily="82" charset="0"/>
                <a:cs typeface="Gisha" panose="020B0502040204020203" pitchFamily="34" charset="-79"/>
              </a:rPr>
              <a:t>   </a:t>
            </a:r>
            <a:r>
              <a:rPr lang="es-BO" sz="2600" dirty="0" smtClean="0">
                <a:solidFill>
                  <a:srgbClr val="591357"/>
                </a:solidFill>
                <a:latin typeface="Gisha" panose="020B0502040204020203" pitchFamily="34" charset="-79"/>
                <a:cs typeface="Gisha" panose="020B0502040204020203" pitchFamily="34" charset="-79"/>
              </a:rPr>
              <a:t>–   	Una mujer dócil y ansiosa por 						conquistar el afecto de su esposo”</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269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4275" y="352353"/>
            <a:ext cx="8306873" cy="1226249"/>
          </a:xfrm>
        </p:spPr>
        <p:txBody>
          <a:bodyPr/>
          <a:lstStyle/>
          <a:p>
            <a:pPr algn="ctr"/>
            <a:r>
              <a:rPr lang="es-BO" sz="3000" b="1" dirty="0" smtClean="0">
                <a:solidFill>
                  <a:srgbClr val="3F0D3E"/>
                </a:solidFill>
                <a:latin typeface="Gisha" panose="020B0502040204020203" pitchFamily="34" charset="-79"/>
                <a:cs typeface="Gisha" panose="020B0502040204020203" pitchFamily="34" charset="-79"/>
              </a:rPr>
              <a:t>Toda persona posee fortalezas y debilidades</a:t>
            </a:r>
            <a:endParaRPr lang="es-BO" sz="3000" b="1" dirty="0">
              <a:solidFill>
                <a:srgbClr val="3F0D3E"/>
              </a:solidFill>
              <a:latin typeface="Gisha" panose="020B0502040204020203" pitchFamily="34" charset="-79"/>
              <a:cs typeface="Gisha" panose="020B0502040204020203" pitchFamily="34" charset="-79"/>
            </a:endParaRPr>
          </a:p>
        </p:txBody>
      </p:sp>
      <p:sp>
        <p:nvSpPr>
          <p:cNvPr id="3" name="Content Placeholder 2"/>
          <p:cNvSpPr>
            <a:spLocks noGrp="1"/>
          </p:cNvSpPr>
          <p:nvPr>
            <p:ph idx="1"/>
          </p:nvPr>
        </p:nvSpPr>
        <p:spPr>
          <a:xfrm>
            <a:off x="877914" y="1608430"/>
            <a:ext cx="7379594" cy="2152201"/>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Raquel tenía Buena apariencia, pero mal carácter</a:t>
            </a:r>
          </a:p>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Lea tenía buen carácter, pero le faltaba belleza</a:t>
            </a:r>
          </a:p>
          <a:p>
            <a:pPr marL="0" indent="0" algn="ctr">
              <a:lnSpc>
                <a:spcPct val="150000"/>
              </a:lnSpc>
              <a:buNone/>
            </a:pPr>
            <a:r>
              <a:rPr lang="es-BO" sz="2600" b="1" dirty="0" smtClean="0">
                <a:solidFill>
                  <a:srgbClr val="591357"/>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¿Cuál de las dos prefieres?</a:t>
            </a:r>
            <a:endParaRPr lang="es-BO" sz="2600" b="1" dirty="0">
              <a:solidFill>
                <a:srgbClr val="591357"/>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914" y="4159876"/>
            <a:ext cx="6444348" cy="1983346"/>
          </a:xfrm>
          <a:prstGeom prst="rect">
            <a:avLst/>
          </a:prstGeom>
        </p:spPr>
      </p:pic>
    </p:spTree>
    <p:extLst>
      <p:ext uri="{BB962C8B-B14F-4D97-AF65-F5344CB8AC3E}">
        <p14:creationId xmlns:p14="http://schemas.microsoft.com/office/powerpoint/2010/main" val="15287386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65217" y="254821"/>
            <a:ext cx="6343672" cy="1453488"/>
          </a:xfrm>
        </p:spPr>
        <p:txBody>
          <a:bodyPr/>
          <a:lstStyle/>
          <a:p>
            <a:pPr algn="ctr"/>
            <a:r>
              <a:rPr lang="es-BO" sz="4400" b="1" dirty="0" smtClean="0">
                <a:solidFill>
                  <a:srgbClr val="3F0D3E"/>
                </a:solidFill>
                <a:latin typeface="Gisha" panose="020B0502040204020203" pitchFamily="34" charset="-79"/>
                <a:cs typeface="Gisha" panose="020B0502040204020203" pitchFamily="34" charset="-79"/>
              </a:rPr>
              <a:t>¿Conoces la historia del patito feo?</a:t>
            </a:r>
            <a:endParaRPr lang="es-BO" sz="4400" b="1" dirty="0">
              <a:solidFill>
                <a:srgbClr val="3F0D3E"/>
              </a:solidFill>
              <a:latin typeface="Gisha" panose="020B0502040204020203" pitchFamily="34" charset="-79"/>
              <a:cs typeface="Gisha" panose="020B0502040204020203" pitchFamily="34" charset="-79"/>
            </a:endParaRPr>
          </a:p>
        </p:txBody>
      </p:sp>
      <p:sp>
        <p:nvSpPr>
          <p:cNvPr id="3" name="Content Placeholder 2"/>
          <p:cNvSpPr>
            <a:spLocks noGrp="1"/>
          </p:cNvSpPr>
          <p:nvPr>
            <p:ph idx="1"/>
          </p:nvPr>
        </p:nvSpPr>
        <p:spPr>
          <a:xfrm>
            <a:off x="3630856" y="2150727"/>
            <a:ext cx="5228822" cy="3221406"/>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Es la historia que con el tiempo se convirtió en burla y chacota;      Fue rechazado por la mamá pata     y nadie lo quería porque era     muy feo</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38" y="2189585"/>
            <a:ext cx="2354862" cy="3143689"/>
          </a:xfrm>
          <a:prstGeom prst="rect">
            <a:avLst/>
          </a:prstGeom>
          <a:ln>
            <a:noFill/>
          </a:ln>
          <a:effectLst>
            <a:softEdge rad="112500"/>
          </a:effectLst>
        </p:spPr>
      </p:pic>
    </p:spTree>
    <p:extLst>
      <p:ext uri="{BB962C8B-B14F-4D97-AF65-F5344CB8AC3E}">
        <p14:creationId xmlns:p14="http://schemas.microsoft.com/office/powerpoint/2010/main" val="422705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11794" y="-26917"/>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07652" y="783039"/>
            <a:ext cx="7560859" cy="4466262"/>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Pero, ¿Cómo es tu carácter? ¿Tienes una personalidad atrayente? ¿Es fácil llevarse bien contigo? ¿Eres agradable, amiga y simpática? ¿Eres honesta, trabajadora y eficiente? ¿Eres altruista y desprendida? Como puedes ver, la belleza necesita venir acompañada de otras virtudes</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1357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11794" y="-26917"/>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07652" y="783039"/>
            <a:ext cx="7560859" cy="1985919"/>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Si tu crees que no eres tan bonita, pero tienes las demás cualidades, debes saber que eres una persona con mucho valor!</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3304" y="2949253"/>
            <a:ext cx="4696480" cy="3000794"/>
          </a:xfrm>
          <a:prstGeom prst="rect">
            <a:avLst/>
          </a:prstGeom>
        </p:spPr>
      </p:pic>
    </p:spTree>
    <p:extLst>
      <p:ext uri="{BB962C8B-B14F-4D97-AF65-F5344CB8AC3E}">
        <p14:creationId xmlns:p14="http://schemas.microsoft.com/office/powerpoint/2010/main" val="41532902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11794" y="-26917"/>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670479" y="783039"/>
            <a:ext cx="4698032" cy="5221031"/>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Desarrollando una personalidad atrayente,             de amistad verdadera, simpática y optimista,                    los chicos te conocerán            más de cerca y verán                la chica maravillosa              que eres!</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67" y="1224174"/>
            <a:ext cx="2905530" cy="4039164"/>
          </a:xfrm>
          <a:prstGeom prst="rect">
            <a:avLst/>
          </a:prstGeom>
        </p:spPr>
      </p:pic>
    </p:spTree>
    <p:extLst>
      <p:ext uri="{BB962C8B-B14F-4D97-AF65-F5344CB8AC3E}">
        <p14:creationId xmlns:p14="http://schemas.microsoft.com/office/powerpoint/2010/main" val="6101136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7869" y="4199095"/>
            <a:ext cx="8306873" cy="1091332"/>
          </a:xfrm>
        </p:spPr>
        <p:txBody>
          <a:bodyPr/>
          <a:lstStyle/>
          <a:p>
            <a:pPr algn="ctr"/>
            <a:r>
              <a:rPr lang="es-BO" sz="4000" b="1" dirty="0" smtClean="0">
                <a:solidFill>
                  <a:srgbClr val="3F0D3E"/>
                </a:solidFill>
                <a:latin typeface="Gisha" panose="020B0502040204020203" pitchFamily="34" charset="-79"/>
                <a:cs typeface="Gisha" panose="020B0502040204020203" pitchFamily="34" charset="-79"/>
              </a:rPr>
              <a:t>Tu futuro está en tus manos</a:t>
            </a:r>
            <a:endParaRPr lang="es-BO" sz="4000" b="1" dirty="0">
              <a:solidFill>
                <a:srgbClr val="3F0D3E"/>
              </a:solidFill>
              <a:latin typeface="Gisha" panose="020B0502040204020203" pitchFamily="34" charset="-79"/>
              <a:cs typeface="Gisha" panose="020B0502040204020203" pitchFamily="34" charset="-79"/>
            </a:endParaRPr>
          </a:p>
        </p:txBody>
      </p:sp>
      <p:sp>
        <p:nvSpPr>
          <p:cNvPr id="3" name="Content Placeholder 2"/>
          <p:cNvSpPr>
            <a:spLocks noGrp="1"/>
          </p:cNvSpPr>
          <p:nvPr>
            <p:ph idx="1"/>
          </p:nvPr>
        </p:nvSpPr>
        <p:spPr>
          <a:xfrm>
            <a:off x="877915" y="683719"/>
            <a:ext cx="7379594" cy="3313309"/>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Que bueno que las costumbres de hoy                     son diferentes de las del tiempo de Raquel y Lea! Ciertamente, no estás obligada a casarte                   sin ser amada y ningún hombre está obligado                a casarse contigo</a:t>
            </a:r>
            <a:endParaRPr lang="es-BO" sz="2600" b="1" dirty="0">
              <a:solidFill>
                <a:srgbClr val="591357"/>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00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7"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95876" y="408948"/>
            <a:ext cx="6343672" cy="1322287"/>
          </a:xfrm>
        </p:spPr>
        <p:txBody>
          <a:bodyPr/>
          <a:lstStyle/>
          <a:p>
            <a:pPr algn="ctr"/>
            <a:r>
              <a:rPr lang="es-BO" sz="8000" b="1" dirty="0" smtClean="0">
                <a:solidFill>
                  <a:srgbClr val="3F0D3E"/>
                </a:solidFill>
                <a:effectLst>
                  <a:outerShdw blurRad="38100" dist="38100" dir="2700000" algn="tl">
                    <a:srgbClr val="000000">
                      <a:alpha val="43137"/>
                    </a:srgbClr>
                  </a:outerShdw>
                </a:effectLst>
                <a:latin typeface="Juice ITC" panose="04040403040A02020202" pitchFamily="82" charset="0"/>
                <a:cs typeface="Gisha" panose="020B0502040204020203" pitchFamily="34" charset="-79"/>
              </a:rPr>
              <a:t>Tú eres muy especial</a:t>
            </a:r>
            <a:endParaRPr lang="es-BO" sz="8000" b="1" dirty="0">
              <a:solidFill>
                <a:srgbClr val="3F0D3E"/>
              </a:solidFill>
              <a:effectLst>
                <a:outerShdw blurRad="38100" dist="38100" dir="2700000" algn="tl">
                  <a:srgbClr val="000000">
                    <a:alpha val="43137"/>
                  </a:srgbClr>
                </a:outerShdw>
              </a:effectLst>
              <a:latin typeface="Juice ITC" panose="04040403040A02020202" pitchFamily="82" charset="0"/>
              <a:cs typeface="Gisha" panose="020B0502040204020203" pitchFamily="34" charset="-79"/>
            </a:endParaRPr>
          </a:p>
        </p:txBody>
      </p:sp>
      <p:sp>
        <p:nvSpPr>
          <p:cNvPr id="3" name="Content Placeholder 2"/>
          <p:cNvSpPr>
            <a:spLocks noGrp="1"/>
          </p:cNvSpPr>
          <p:nvPr>
            <p:ph idx="1"/>
          </p:nvPr>
        </p:nvSpPr>
        <p:spPr>
          <a:xfrm>
            <a:off x="550389" y="2159873"/>
            <a:ext cx="7379595" cy="1292123"/>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Dios te hizo con mucho cariño. Nadie en el mundo es igual a ti. Eres única!</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337" y="3646747"/>
            <a:ext cx="4365937" cy="2421952"/>
          </a:xfrm>
          <a:prstGeom prst="rect">
            <a:avLst/>
          </a:prstGeom>
        </p:spPr>
      </p:pic>
    </p:spTree>
    <p:extLst>
      <p:ext uri="{BB962C8B-B14F-4D97-AF65-F5344CB8AC3E}">
        <p14:creationId xmlns:p14="http://schemas.microsoft.com/office/powerpoint/2010/main" val="21580739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0"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047741" y="660349"/>
            <a:ext cx="4567712" cy="1503302"/>
          </a:xfrm>
        </p:spPr>
        <p:txBody>
          <a:bodyPr>
            <a:norm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Descubrió que no era pato, sino un bello cisne</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4331597" y="2836880"/>
            <a:ext cx="4567712" cy="15033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lnSpc>
                <a:spcPct val="150000"/>
              </a:lnSpc>
              <a:buFont typeface="Wingdings 3" charset="2"/>
              <a:buNone/>
            </a:pPr>
            <a:r>
              <a:rPr lang="es-BO" sz="2600" dirty="0" smtClean="0">
                <a:solidFill>
                  <a:srgbClr val="591357"/>
                </a:solidFill>
                <a:latin typeface="Gisha" panose="020B0502040204020203" pitchFamily="34" charset="-79"/>
                <a:cs typeface="Gisha" panose="020B0502040204020203" pitchFamily="34" charset="-79"/>
              </a:rPr>
              <a:t>Había crecido y se había transformado</a:t>
            </a:r>
            <a:endParaRPr lang="es-BO" sz="2600" dirty="0">
              <a:solidFill>
                <a:srgbClr val="591357"/>
              </a:solidFill>
              <a:latin typeface="Gisha" panose="020B0502040204020203" pitchFamily="34" charset="-79"/>
              <a:cs typeface="Gisha" panose="020B0502040204020203" pitchFamily="34" charset="-79"/>
            </a:endParaRPr>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957" y="2391483"/>
            <a:ext cx="3391373" cy="2638793"/>
          </a:xfrm>
          <a:prstGeom prst="rect">
            <a:avLst/>
          </a:prstGeom>
          <a:ln>
            <a:noFill/>
          </a:ln>
          <a:effectLst>
            <a:softEdge rad="112500"/>
          </a:effectLst>
        </p:spPr>
      </p:pic>
    </p:spTree>
    <p:extLst>
      <p:ext uri="{BB962C8B-B14F-4D97-AF65-F5344CB8AC3E}">
        <p14:creationId xmlns:p14="http://schemas.microsoft.com/office/powerpoint/2010/main" val="865393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0"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90660" y="1273266"/>
            <a:ext cx="3760632" cy="756327"/>
          </a:xfrm>
        </p:spPr>
        <p:txBody>
          <a:bodyPr>
            <a:norm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Mírate en el espejo…</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856318" y="2518508"/>
            <a:ext cx="2743327" cy="28555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lnSpc>
                <a:spcPct val="150000"/>
              </a:lnSpc>
              <a:buFont typeface="Wingdings 3" charset="2"/>
              <a:buNone/>
            </a:pPr>
            <a:r>
              <a:rPr lang="es-BO" sz="2600" dirty="0" smtClean="0">
                <a:solidFill>
                  <a:srgbClr val="591357"/>
                </a:solidFill>
                <a:latin typeface="Gisha" panose="020B0502040204020203" pitchFamily="34" charset="-79"/>
                <a:cs typeface="Gisha" panose="020B0502040204020203" pitchFamily="34" charset="-79"/>
              </a:rPr>
              <a:t>¿Te ves como un lindo cisne           o como            una “patita fea”?</a:t>
            </a:r>
            <a:endParaRPr lang="es-BO" sz="2600" dirty="0">
              <a:solidFill>
                <a:srgbClr val="591357"/>
              </a:solidFill>
              <a:latin typeface="Gisha" panose="020B0502040204020203" pitchFamily="34" charset="-79"/>
              <a:cs typeface="Gisha" panose="020B0502040204020203" pitchFamily="34" charset="-79"/>
            </a:endParaRPr>
          </a:p>
        </p:txBody>
      </p:sp>
      <p:pic>
        <p:nvPicPr>
          <p:cNvPr id="2" name="Imagen 1"/>
          <p:cNvPicPr>
            <a:picLocks noChangeAspect="1"/>
          </p:cNvPicPr>
          <p:nvPr/>
        </p:nvPicPr>
        <p:blipFill rotWithShape="1">
          <a:blip r:embed="rId5">
            <a:extLst>
              <a:ext uri="{28A0092B-C50C-407E-A947-70E740481C1C}">
                <a14:useLocalDpi xmlns:a14="http://schemas.microsoft.com/office/drawing/2010/main" val="0"/>
              </a:ext>
            </a:extLst>
          </a:blip>
          <a:srcRect l="5145" r="3301"/>
          <a:stretch/>
        </p:blipFill>
        <p:spPr>
          <a:xfrm rot="21197074">
            <a:off x="4630539" y="1373838"/>
            <a:ext cx="3743131" cy="3161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7574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0"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549950" y="1125032"/>
            <a:ext cx="4338327" cy="36723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lnSpc>
                <a:spcPct val="150000"/>
              </a:lnSpc>
              <a:buFont typeface="Wingdings 3" charset="2"/>
              <a:buNone/>
            </a:pPr>
            <a:r>
              <a:rPr lang="es-BO" sz="2600" dirty="0" smtClean="0">
                <a:solidFill>
                  <a:srgbClr val="591357"/>
                </a:solidFill>
                <a:latin typeface="Gisha" panose="020B0502040204020203" pitchFamily="34" charset="-79"/>
                <a:cs typeface="Gisha" panose="020B0502040204020203" pitchFamily="34" charset="-79"/>
              </a:rPr>
              <a:t>¿Cómo mantener la autoestima elevada              cuando nos sentimos                la más fea, sin gracia             y sin ningún atractivo natural?</a:t>
            </a:r>
            <a:endParaRPr lang="es-BO" sz="2600" dirty="0">
              <a:solidFill>
                <a:srgbClr val="591357"/>
              </a:solidFill>
              <a:latin typeface="Gisha" panose="020B0502040204020203" pitchFamily="34" charset="-79"/>
              <a:cs typeface="Gisha" panose="020B0502040204020203" pitchFamily="34" charset="-79"/>
            </a:endParaRPr>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8277" y="1208348"/>
            <a:ext cx="3820058" cy="3505689"/>
          </a:xfrm>
          <a:prstGeom prst="ellipse">
            <a:avLst/>
          </a:prstGeom>
          <a:ln>
            <a:noFill/>
          </a:ln>
          <a:effectLst>
            <a:softEdge rad="112500"/>
          </a:effectLst>
        </p:spPr>
      </p:pic>
    </p:spTree>
    <p:extLst>
      <p:ext uri="{BB962C8B-B14F-4D97-AF65-F5344CB8AC3E}">
        <p14:creationId xmlns:p14="http://schemas.microsoft.com/office/powerpoint/2010/main" val="18935628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0"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4080682" y="528897"/>
            <a:ext cx="4312692" cy="58013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lnSpc>
                <a:spcPct val="150000"/>
              </a:lnSpc>
              <a:buFont typeface="Wingdings 3" charset="2"/>
              <a:buNone/>
            </a:pPr>
            <a:r>
              <a:rPr lang="es-BO" sz="2600" dirty="0" smtClean="0">
                <a:solidFill>
                  <a:srgbClr val="591357"/>
                </a:solidFill>
                <a:latin typeface="Gisha" panose="020B0502040204020203" pitchFamily="34" charset="-79"/>
                <a:cs typeface="Gisha" panose="020B0502040204020203" pitchFamily="34" charset="-79"/>
              </a:rPr>
              <a:t>Cuando nos miramos            en el espejo, puede ser que no nos guste la nariz, el cabello, el color de ojos, etc. Cuando el espejo es más grande incluso podemos estar disconforme de la silueta</a:t>
            </a:r>
            <a:endParaRPr lang="es-BO" sz="2600" dirty="0">
              <a:solidFill>
                <a:srgbClr val="591357"/>
              </a:solidFill>
              <a:latin typeface="Gisha" panose="020B0502040204020203" pitchFamily="34" charset="-79"/>
              <a:cs typeface="Gisha" panose="020B0502040204020203" pitchFamily="34" charset="-79"/>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677" y="1229097"/>
            <a:ext cx="3074923" cy="3916371"/>
          </a:xfrm>
          <a:prstGeom prst="rect">
            <a:avLst/>
          </a:prstGeom>
          <a:ln>
            <a:noFill/>
          </a:ln>
          <a:effectLst>
            <a:softEdge rad="112500"/>
          </a:effectLst>
        </p:spPr>
      </p:pic>
    </p:spTree>
    <p:extLst>
      <p:ext uri="{BB962C8B-B14F-4D97-AF65-F5344CB8AC3E}">
        <p14:creationId xmlns:p14="http://schemas.microsoft.com/office/powerpoint/2010/main" val="21903537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0" y="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436728" y="3198336"/>
            <a:ext cx="8270544" cy="301246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lnSpc>
                <a:spcPct val="150000"/>
              </a:lnSpc>
              <a:buFont typeface="Wingdings 3" charset="2"/>
              <a:buNone/>
            </a:pPr>
            <a:r>
              <a:rPr lang="es-BO" sz="2600" dirty="0" smtClean="0">
                <a:solidFill>
                  <a:srgbClr val="591357"/>
                </a:solidFill>
                <a:latin typeface="Gisha" panose="020B0502040204020203" pitchFamily="34" charset="-79"/>
                <a:cs typeface="Gisha" panose="020B0502040204020203" pitchFamily="34" charset="-79"/>
              </a:rPr>
              <a:t>Pero, ¿quién se ve perfecta? Aún las mujeres catalogadas como las más bonitas del planeta, encuentran “defectos” donde no existen.                                               Y desarrollan enfermedades como                                                                   bulimia y anorexia</a:t>
            </a:r>
            <a:endParaRPr lang="es-BO" sz="2600" dirty="0">
              <a:solidFill>
                <a:srgbClr val="591357"/>
              </a:solidFill>
              <a:latin typeface="Gisha" panose="020B0502040204020203" pitchFamily="34" charset="-79"/>
              <a:cs typeface="Gisha" panose="020B0502040204020203" pitchFamily="34" charset="-79"/>
            </a:endParaRPr>
          </a:p>
        </p:txBody>
      </p:sp>
      <p:grpSp>
        <p:nvGrpSpPr>
          <p:cNvPr id="7" name="Grupo 6"/>
          <p:cNvGrpSpPr/>
          <p:nvPr/>
        </p:nvGrpSpPr>
        <p:grpSpPr>
          <a:xfrm>
            <a:off x="2511188" y="459220"/>
            <a:ext cx="4121624" cy="2600818"/>
            <a:chOff x="2497540" y="234152"/>
            <a:chExt cx="4121624" cy="2600818"/>
          </a:xfrm>
        </p:grpSpPr>
        <p:pic>
          <p:nvPicPr>
            <p:cNvPr id="12" name="Imagen 11"/>
            <p:cNvPicPr>
              <a:picLocks noChangeAspect="1"/>
            </p:cNvPicPr>
            <p:nvPr/>
          </p:nvPicPr>
          <p:blipFill rotWithShape="1">
            <a:blip r:embed="rId3">
              <a:extLst>
                <a:ext uri="{28A0092B-C50C-407E-A947-70E740481C1C}">
                  <a14:useLocalDpi xmlns:a14="http://schemas.microsoft.com/office/drawing/2010/main" val="0"/>
                </a:ext>
              </a:extLst>
            </a:blip>
            <a:srcRect t="12887" b="22296"/>
            <a:stretch/>
          </p:blipFill>
          <p:spPr>
            <a:xfrm>
              <a:off x="2497540" y="234152"/>
              <a:ext cx="4121624" cy="2600818"/>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8061" y="373237"/>
              <a:ext cx="3767878" cy="2349945"/>
            </a:xfrm>
            <a:prstGeom prst="rect">
              <a:avLst/>
            </a:prstGeom>
          </p:spPr>
        </p:pic>
      </p:grpSp>
    </p:spTree>
    <p:extLst>
      <p:ext uri="{BB962C8B-B14F-4D97-AF65-F5344CB8AC3E}">
        <p14:creationId xmlns:p14="http://schemas.microsoft.com/office/powerpoint/2010/main" val="36878076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65217" y="254821"/>
            <a:ext cx="6343672" cy="1453488"/>
          </a:xfrm>
        </p:spPr>
        <p:txBody>
          <a:bodyPr/>
          <a:lstStyle/>
          <a:p>
            <a:pPr algn="ctr"/>
            <a:r>
              <a:rPr lang="en-US" sz="8000" b="1" dirty="0" err="1" smtClean="0">
                <a:solidFill>
                  <a:srgbClr val="3F0D3E"/>
                </a:solidFill>
                <a:effectLst>
                  <a:outerShdw blurRad="38100" dist="38100" dir="2700000" algn="tl">
                    <a:srgbClr val="000000">
                      <a:alpha val="43137"/>
                    </a:srgbClr>
                  </a:outerShdw>
                </a:effectLst>
                <a:latin typeface="Juice ITC" panose="04040403040A02020202" pitchFamily="82" charset="0"/>
                <a:cs typeface="Gisha" panose="020B0502040204020203" pitchFamily="34" charset="-79"/>
              </a:rPr>
              <a:t>Historia</a:t>
            </a:r>
            <a:endParaRPr lang="en-US" sz="8000" b="1" dirty="0">
              <a:solidFill>
                <a:srgbClr val="3F0D3E"/>
              </a:solidFill>
              <a:effectLst>
                <a:outerShdw blurRad="38100" dist="38100" dir="2700000" algn="tl">
                  <a:srgbClr val="000000">
                    <a:alpha val="43137"/>
                  </a:srgbClr>
                </a:outerShdw>
              </a:effectLst>
              <a:latin typeface="Juice ITC" panose="04040403040A02020202" pitchFamily="82" charset="0"/>
              <a:cs typeface="Gisha" panose="020B0502040204020203" pitchFamily="34" charset="-79"/>
            </a:endParaRPr>
          </a:p>
        </p:txBody>
      </p:sp>
      <p:sp>
        <p:nvSpPr>
          <p:cNvPr id="3" name="Content Placeholder 2"/>
          <p:cNvSpPr>
            <a:spLocks noGrp="1"/>
          </p:cNvSpPr>
          <p:nvPr>
            <p:ph idx="1"/>
          </p:nvPr>
        </p:nvSpPr>
        <p:spPr>
          <a:xfrm>
            <a:off x="787282" y="1936142"/>
            <a:ext cx="7560859" cy="4180164"/>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Ella era una chica común y como tú tenía sueños, entre los cuales estaba el de encontrar algún día   a su “príncipe azul”. Entonces apareció un             hombre especial. Tal vez en su corazón nació                  el deseo secreto de ser vista y admirada por el!                       Si tan solo él la escogiese…</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3930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07503" y="521633"/>
            <a:ext cx="8120418" cy="2089948"/>
          </a:xfrm>
        </p:spPr>
        <p:txBody>
          <a:bodyPr>
            <a:noAutofit/>
          </a:bodyPr>
          <a:lstStyle/>
          <a:p>
            <a:pPr marL="0" indent="0" algn="ctr">
              <a:lnSpc>
                <a:spcPct val="150000"/>
              </a:lnSpc>
              <a:buNone/>
            </a:pPr>
            <a:r>
              <a:rPr lang="es-BO" sz="2600" dirty="0" smtClean="0">
                <a:solidFill>
                  <a:srgbClr val="591357"/>
                </a:solidFill>
                <a:latin typeface="Gisha" panose="020B0502040204020203" pitchFamily="34" charset="-79"/>
                <a:cs typeface="Gisha" panose="020B0502040204020203" pitchFamily="34" charset="-79"/>
              </a:rPr>
              <a:t>Pero luego, se dio cuenta que el ya había hecho          su elección, y lo peor era que escogió a                        su hermana más joven.</a:t>
            </a:r>
            <a:endParaRPr lang="es-BO" sz="2600" dirty="0">
              <a:solidFill>
                <a:srgbClr val="591357"/>
              </a:solidFill>
              <a:latin typeface="Gisha" panose="020B0502040204020203" pitchFamily="34" charset="-79"/>
              <a:cs typeface="Gisha" panose="020B0502040204020203" pitchFamily="34" charset="-79"/>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6"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4940" y="2849323"/>
            <a:ext cx="4265544" cy="2732614"/>
          </a:xfrm>
          <a:prstGeom prst="rect">
            <a:avLst/>
          </a:prstGeom>
        </p:spPr>
      </p:pic>
    </p:spTree>
    <p:extLst>
      <p:ext uri="{BB962C8B-B14F-4D97-AF65-F5344CB8AC3E}">
        <p14:creationId xmlns:p14="http://schemas.microsoft.com/office/powerpoint/2010/main" val="2723469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1248</TotalTime>
  <Words>699</Words>
  <Application>Microsoft Macintosh PowerPoint</Application>
  <PresentationFormat>Presentación en pantalla (4:3)</PresentationFormat>
  <Paragraphs>39</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Sala de reuniones Ion</vt:lpstr>
      <vt:lpstr>Encuentro de Princesas</vt:lpstr>
      <vt:lpstr>¿Conoces la historia del patito feo?</vt:lpstr>
      <vt:lpstr>Presentación de PowerPoint</vt:lpstr>
      <vt:lpstr>Presentación de PowerPoint</vt:lpstr>
      <vt:lpstr>Presentación de PowerPoint</vt:lpstr>
      <vt:lpstr>Presentación de PowerPoint</vt:lpstr>
      <vt:lpstr>Presentación de PowerPoint</vt:lpstr>
      <vt:lpstr>Historia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Génesis 29</vt:lpstr>
      <vt:lpstr>Presentación de PowerPoint</vt:lpstr>
      <vt:lpstr>Toda persona posee fortalezas y debilidades</vt:lpstr>
      <vt:lpstr>Presentación de PowerPoint</vt:lpstr>
      <vt:lpstr>Presentación de PowerPoint</vt:lpstr>
      <vt:lpstr>Presentación de PowerPoint</vt:lpstr>
      <vt:lpstr>Tu futuro está en tus manos</vt:lpstr>
      <vt:lpstr>Tú eres muy especial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Edwin-SPA</dc:creator>
  <cp:lastModifiedBy>Milder Cordoba de Palacio</cp:lastModifiedBy>
  <cp:revision>52</cp:revision>
  <dcterms:created xsi:type="dcterms:W3CDTF">2014-03-17T15:59:30Z</dcterms:created>
  <dcterms:modified xsi:type="dcterms:W3CDTF">2016-01-28T15:07:19Z</dcterms:modified>
</cp:coreProperties>
</file>