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4" r:id="rId2"/>
    <p:sldId id="287" r:id="rId3"/>
    <p:sldId id="288" r:id="rId4"/>
    <p:sldId id="289" r:id="rId5"/>
    <p:sldId id="291" r:id="rId6"/>
    <p:sldId id="290" r:id="rId7"/>
    <p:sldId id="292" r:id="rId8"/>
    <p:sldId id="293" r:id="rId9"/>
    <p:sldId id="294" r:id="rId10"/>
    <p:sldId id="256" r:id="rId11"/>
    <p:sldId id="297" r:id="rId12"/>
    <p:sldId id="296" r:id="rId13"/>
    <p:sldId id="295" r:id="rId14"/>
    <p:sldId id="300" r:id="rId15"/>
    <p:sldId id="302" r:id="rId16"/>
    <p:sldId id="299" r:id="rId17"/>
    <p:sldId id="298" r:id="rId18"/>
    <p:sldId id="301" r:id="rId19"/>
    <p:sldId id="261" r:id="rId20"/>
    <p:sldId id="257" r:id="rId21"/>
    <p:sldId id="258" r:id="rId22"/>
    <p:sldId id="259" r:id="rId23"/>
    <p:sldId id="260" r:id="rId24"/>
    <p:sldId id="281" r:id="rId25"/>
    <p:sldId id="262" r:id="rId26"/>
    <p:sldId id="263" r:id="rId27"/>
    <p:sldId id="286" r:id="rId28"/>
    <p:sldId id="264" r:id="rId29"/>
    <p:sldId id="282" r:id="rId30"/>
    <p:sldId id="265" r:id="rId31"/>
    <p:sldId id="266" r:id="rId32"/>
    <p:sldId id="267" r:id="rId33"/>
    <p:sldId id="279" r:id="rId34"/>
    <p:sldId id="280" r:id="rId35"/>
    <p:sldId id="268" r:id="rId36"/>
    <p:sldId id="269" r:id="rId37"/>
    <p:sldId id="270" r:id="rId38"/>
    <p:sldId id="271" r:id="rId39"/>
    <p:sldId id="273" r:id="rId40"/>
    <p:sldId id="274" r:id="rId41"/>
    <p:sldId id="284" r:id="rId42"/>
    <p:sldId id="285" r:id="rId43"/>
    <p:sldId id="272" r:id="rId44"/>
    <p:sldId id="303" r:id="rId45"/>
    <p:sldId id="305" r:id="rId46"/>
    <p:sldId id="276" r:id="rId47"/>
    <p:sldId id="277" r:id="rId48"/>
    <p:sldId id="27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591357"/>
    <a:srgbClr val="3F0D3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B00E-F8AC-4EB7-BEA8-C9B97DD2C0B8}" type="datetimeFigureOut">
              <a:rPr lang="es-BO" smtClean="0"/>
              <a:t>29/1/16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FB0FE-A8B4-4D70-AA0F-B3302A0D289A}" type="slidenum">
              <a:rPr lang="es-BO" smtClean="0"/>
              <a:t>‹Nr.›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9430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B0FE-A8B4-4D70-AA0F-B3302A0D289A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0389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5DEB-7CB1-4407-9C7A-1C5E5E7A100F}" type="datetimeFigureOut">
              <a:rPr lang="en-US" smtClean="0"/>
              <a:pPr/>
              <a:t>29/1/16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9A3D-55B9-47F9-919E-604489F57C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8.jpe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gif"/><Relationship Id="rId8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2" t="73052"/>
          <a:stretch/>
        </p:blipFill>
        <p:spPr bwMode="auto">
          <a:xfrm>
            <a:off x="5029200" y="2485882"/>
            <a:ext cx="4114799" cy="43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5980952" cy="104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39148">
            <a:off x="3356746" y="1810848"/>
            <a:ext cx="5763868" cy="6366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ln w="22225">
                  <a:solidFill>
                    <a:srgbClr val="4C216D"/>
                  </a:solidFill>
                  <a:prstDash val="solid"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Encuentro de Princesas</a:t>
            </a:r>
            <a:endParaRPr lang="es-ES" sz="3600" b="1" dirty="0">
              <a:ln w="22225">
                <a:solidFill>
                  <a:srgbClr val="4C216D"/>
                </a:solidFill>
                <a:prstDash val="solid"/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1302006" y="2107380"/>
            <a:ext cx="3590913" cy="2643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endParaRPr lang="es-E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3F0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gray">
          <a:xfrm>
            <a:off x="457200" y="2080320"/>
            <a:ext cx="4038600" cy="432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5400" b="1" dirty="0" smtClean="0">
                <a:ln>
                  <a:solidFill>
                    <a:srgbClr val="3F0D3E"/>
                  </a:solidFill>
                </a:ln>
                <a:solidFill>
                  <a:srgbClr val="3F0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Ventajas de esperar hasta el matrimonio</a:t>
            </a:r>
          </a:p>
        </p:txBody>
      </p:sp>
      <p:pic>
        <p:nvPicPr>
          <p:cNvPr id="3" name="Imagen 2" descr="LogoOfic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0800"/>
            <a:ext cx="1390650" cy="1854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6000" y="762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Asociación Venezolana Sur Occidental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2548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4124"/>
            <a:ext cx="3773606" cy="1470025"/>
          </a:xfrm>
        </p:spPr>
        <p:txBody>
          <a:bodyPr>
            <a:noAutofit/>
          </a:bodyPr>
          <a:lstStyle/>
          <a:p>
            <a:r>
              <a:rPr lang="es-BO" sz="48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La aprobación</a:t>
            </a:r>
            <a:endParaRPr lang="es-BO" sz="48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  <p:pic>
        <p:nvPicPr>
          <p:cNvPr id="3" name="Picture 2" descr="casamento.jpg"/>
          <p:cNvPicPr>
            <a:picLocks noChangeAspect="1"/>
          </p:cNvPicPr>
          <p:nvPr/>
        </p:nvPicPr>
        <p:blipFill rotWithShape="1">
          <a:blip r:embed="rId5" cstate="print"/>
          <a:srcRect b="10380"/>
          <a:stretch/>
        </p:blipFill>
        <p:spPr>
          <a:xfrm>
            <a:off x="4300057" y="0"/>
            <a:ext cx="4767743" cy="6828404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32"/>
            <a:ext cx="4355123" cy="6720868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44606" y="2294124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pt-BR" sz="8000" b="1" dirty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La </a:t>
            </a:r>
            <a:r>
              <a:rPr lang="pt-BR" sz="8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foto</a:t>
            </a:r>
            <a:endParaRPr lang="en-US" sz="8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137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"/>
          <a:stretch/>
        </p:blipFill>
        <p:spPr>
          <a:xfrm>
            <a:off x="4648200" y="76200"/>
            <a:ext cx="4392901" cy="6705600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" y="1752600"/>
            <a:ext cx="3790097" cy="2365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8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En la iglesia</a:t>
            </a:r>
            <a:endParaRPr lang="es-BO" sz="8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5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36" y="0"/>
            <a:ext cx="4512563" cy="6857998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4606" y="2294124"/>
            <a:ext cx="3429000" cy="1470025"/>
          </a:xfrm>
        </p:spPr>
        <p:txBody>
          <a:bodyPr>
            <a:normAutofit/>
          </a:bodyPr>
          <a:lstStyle/>
          <a:p>
            <a:r>
              <a:rPr lang="pt-BR" sz="8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Ella</a:t>
            </a:r>
            <a:endParaRPr lang="en-US" sz="8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653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/>
          <a:stretch/>
        </p:blipFill>
        <p:spPr>
          <a:xfrm>
            <a:off x="741528" y="302436"/>
            <a:ext cx="7660943" cy="493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78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grpSp>
          <p:nvGrpSpPr>
            <p:cNvPr id="7" name="Grupo 6"/>
            <p:cNvGrpSpPr/>
            <p:nvPr/>
          </p:nvGrpSpPr>
          <p:grpSpPr>
            <a:xfrm>
              <a:off x="0" y="-12880"/>
              <a:ext cx="9220200" cy="6884916"/>
              <a:chOff x="0" y="-12880"/>
              <a:chExt cx="9220200" cy="6884916"/>
            </a:xfrm>
          </p:grpSpPr>
          <p:pic>
            <p:nvPicPr>
              <p:cNvPr id="9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0" y="-12880"/>
                <a:ext cx="9220200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11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r>
                <a:rPr lang="en-US" sz="1100" b="1" dirty="0" smtClean="0">
                  <a:ln>
                    <a:solidFill>
                      <a:srgbClr val="71186E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Unión </a:t>
              </a:r>
              <a:r>
                <a:rPr lang="en-US" sz="1100" b="1" dirty="0" err="1" smtClean="0">
                  <a:ln>
                    <a:solidFill>
                      <a:srgbClr val="71186E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Boliviana</a:t>
              </a: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" y="1596144"/>
            <a:ext cx="9092856" cy="5261856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14500" y="160435"/>
            <a:ext cx="5715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8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La fiesta</a:t>
            </a:r>
            <a:endParaRPr lang="es-BO" sz="8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781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" r="1106" b="3416"/>
          <a:stretch/>
        </p:blipFill>
        <p:spPr>
          <a:xfrm>
            <a:off x="4419600" y="0"/>
            <a:ext cx="4709420" cy="6772358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4606" y="2294124"/>
            <a:ext cx="3429000" cy="1470025"/>
          </a:xfrm>
        </p:spPr>
        <p:txBody>
          <a:bodyPr>
            <a:noAutofit/>
          </a:bodyPr>
          <a:lstStyle/>
          <a:p>
            <a:r>
              <a:rPr lang="es-BO" sz="6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Saliendo</a:t>
            </a:r>
            <a:endParaRPr lang="es-BO" sz="6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238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0" y="266326"/>
            <a:ext cx="7450800" cy="465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238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0211" y="-78257"/>
            <a:ext cx="9220200" cy="6884916"/>
            <a:chOff x="0" y="-12880"/>
            <a:chExt cx="9220200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77" y="79669"/>
            <a:ext cx="4396598" cy="6702131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4606" y="2294124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pt-BR" sz="8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A solas</a:t>
            </a:r>
            <a:endParaRPr lang="en-US" sz="8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250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95300" y="1357952"/>
            <a:ext cx="8229600" cy="466503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Una de las maneras en que cada persona se descubre y descubre a otros.</a:t>
            </a:r>
          </a:p>
          <a:p>
            <a:pPr>
              <a:lnSpc>
                <a:spcPct val="130000"/>
              </a:lnSpc>
            </a:pPr>
            <a:r>
              <a:rPr lang="es-BO" altLang="en-US" sz="2400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“</a:t>
            </a:r>
            <a:r>
              <a:rPr lang="es-BO" altLang="ja-JP" sz="2400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Aprendo a gustar de mí misma y aprendo a gustar de otros.</a:t>
            </a:r>
            <a:r>
              <a:rPr lang="es-BO" altLang="en-US" sz="2400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Una parte integral de la vida humana. Se expresa a través de besos, caricias, abrazos, la interacción afectiva y el diálogo... </a:t>
            </a:r>
            <a:r>
              <a:rPr lang="es-BO" sz="2400" u="sng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y no </a:t>
            </a:r>
            <a:r>
              <a:rPr lang="es-BO" sz="2400" u="sng" dirty="0" err="1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sólamnete</a:t>
            </a:r>
            <a:r>
              <a:rPr lang="es-BO" sz="2400" u="sng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 a través de la relación sexual.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s-BO" sz="2400" b="1" dirty="0" smtClean="0">
                <a:solidFill>
                  <a:srgbClr val="591357"/>
                </a:solidFill>
                <a:latin typeface="Gisha" panose="020B0502040204020203" pitchFamily="34" charset="-79"/>
                <a:ea typeface="ＭＳ Ｐゴシック" pitchFamily="34" charset="-128"/>
                <a:cs typeface="Gisha" panose="020B0502040204020203" pitchFamily="34" charset="-79"/>
              </a:rPr>
              <a:t>Cada persona vive de una manera distinta,               ¡única e irrepetible!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¿Qué es la sexualidad?</a:t>
            </a:r>
            <a:endParaRPr lang="es-B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grpSp>
          <p:nvGrpSpPr>
            <p:cNvPr id="6" name="Grupo 5"/>
            <p:cNvGrpSpPr/>
            <p:nvPr/>
          </p:nvGrpSpPr>
          <p:grpSpPr>
            <a:xfrm>
              <a:off x="-8576" y="-12880"/>
              <a:ext cx="9152576" cy="6884916"/>
              <a:chOff x="-8576" y="-12880"/>
              <a:chExt cx="9152576" cy="6884916"/>
            </a:xfrm>
          </p:grpSpPr>
          <p:pic>
            <p:nvPicPr>
              <p:cNvPr id="8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-8576" y="-12880"/>
                <a:ext cx="9152576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10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r>
                <a:rPr lang="en-US" sz="1100" b="1" dirty="0" smtClean="0">
                  <a:ln>
                    <a:solidFill>
                      <a:srgbClr val="71186E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Unión </a:t>
              </a:r>
              <a:r>
                <a:rPr lang="en-US" sz="1100" b="1" dirty="0" err="1" smtClean="0">
                  <a:ln>
                    <a:solidFill>
                      <a:srgbClr val="71186E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Boliviana</a:t>
              </a: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7712" y="997416"/>
            <a:ext cx="3962400" cy="4107984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Ventajas de </a:t>
            </a:r>
            <a:r>
              <a:rPr lang="es-ES" sz="40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esperar </a:t>
            </a:r>
            <a:r>
              <a:rPr lang="es-ES" sz="40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para contraer matrimonio</a:t>
            </a:r>
            <a:endParaRPr lang="en-US" sz="40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145853" cy="6752204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200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3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48113" y="1836909"/>
            <a:ext cx="4738687" cy="35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Unión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“Por eso, el hombre dejará a su padre y a su madre, se unirá a su esposa, y serán una sola carne.”  </a:t>
            </a:r>
          </a:p>
          <a:p>
            <a:pPr algn="ctr">
              <a:lnSpc>
                <a:spcPct val="150000"/>
              </a:lnSpc>
            </a:pPr>
            <a:r>
              <a:rPr lang="es-BO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Génesis 2:24</a:t>
            </a:r>
            <a:endParaRPr lang="es-BO" sz="2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8" descr="http://www.belasmensagens.com.br/mensagens/imagens/casal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52" y="1295400"/>
            <a:ext cx="3353605" cy="4668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ítulo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Propósitos de la relación sexual</a:t>
            </a:r>
            <a:endParaRPr lang="es-B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2" name="AutoShape 2" descr="data:image/jpg;base64,/9j/4AAQSkZJRgABAQAAAQABAAD/2wBDAAkGBwgHBgkIBwgKCgkLDRYPDQwMDRsUFRAWIB0iIiAdHx8kKDQsJCYxJx8fLT0tMTU3Ojo6Iys/RD84QzQ5Ojf/2wBDAQoKCg0MDRoPDxo3JR8lNzc3Nzc3Nzc3Nzc3Nzc3Nzc3Nzc3Nzc3Nzc3Nzc3Nzc3Nzc3Nzc3Nzc3Nzc3Nzc3Nzf/wAARCACmAN8DASIAAhEBAxEB/8QAHAAAAgIDAQEAAAAAAAAAAAAABQYDBAACBwEI/8QAOhAAAgECBQIEBAQFBQACAwAAAQIDBBEABRIhMQZBEyJRYRQycYEjkaHBBxVCsdEzUmLh8CTxQ3KC/8QAGgEAAwEBAQEAAAAAAAAAAAAAAQMEAgAFBv/EACYRAAICAgICAgICAwAAAAAAAAABAhEDIRIxBEETIlFhMnEUM0L/2gAMAwEAAhEDEQA/ACNRKIJFeKQnSTpY2KE3Hvx9MUYM0NLFmuYU5aTMnb4enA03bSBY34Cgkj8sXhRZdDBJOshqI41aRtJIBY9rYWswQUnS/hrRWqDCZppC5XSHfcj1I8u3pvj5/Cot0t79ljX4CVa8mXUi1LU4rq2RG1B08qkmx76dz24wMybJDnGQwzSNPRTGZyxTcyFTbcX237YpdXdSyfB09FoplcqA3h7+UDce3GC1O0XS9Cgra2SWvkhVxTEXRSx349ATvzcYok8kcSrt9C1FSk2+i5DkUtJSrBFOZg8g1GRvMdPmO44O+4+mLNdNUZfAZYUqEi1FXaFi5sBybbi/qDtvvfALqDNpa+soY8sqJPEVWRCL6iwHe+wuPviSir+oaekjE6tOqMofVCSVsCbWvZuxJ9hhPxT/AJSexiqqRvmlbQyUzUTRSRBpNAikiJKsD8+r5v7c73wqzTRVvWFPHDVPWU8CBI5QCNXlPA55w057HWx5UslXVRjwP/keKkZDgFr+bc2+b9AMJ/Qpp481mnnjEmlPwwWtZib39+OMVePSxynfRmf8kOuW0UtNNP8AHzO7NZdViFIAAZip7bgCx7cY3avWozKGjehhdWuyO41EEbhgPS3b3xVkqagoXgnaWZmZirfKqmxK++/98B0qWhzelMiOXsyF27C3Fvy+uFRg5tt9nN1ooZ/WVkWcVccVU0bU83hpIPKxG/cd98erPJNRNJIzsQtl1Obk8XPe2wx5nkbTS5itQ0cUrVCMjOfMwsbkd+4xotPUtQRIpVhGNLBSL/W39segoPgqMaTD2W9MrNlclRNUBJ5Y0amUNfSSBuwPIwdoenoMq0TxTymtVTqYKpRjtfY/bvgT05DUZjRIprnSWLyeGVFwthsD+Q9sGnizgZhrlqYH7GRAbC3AO3l/XHl55zTcZSLIKKSaRFU5JU5gqyVNcVJFyFUKqgD25+3rjWTKaenqYIqKd0qS4JaZtaXsf6bbDa/pgq5njpyZai5LXuosfT6enGNZ5S8BaiAWdTdXc7g+pNtzhEMs09sPxxl0gFV0lVlbsZoviBFUXL0reG5J4uN/yxaoczJdaarpBC4u0ZnBTxL/ANNiP7YypmzaJqqRoacpLpZ0Ka1JttseSOd8DmzINlomrpZJ1kk0CIxeRhbc7emKK5KxaTT6ErquKmizObTJPJKwRruFtuLm/wDbEeWLMckrUJlWK8bqqg2dr6QT9Ln33xF1A0D5vIYVKwbW8vbb02wVp+o/iDFTrGY42MN0vdfIb/lsuPWuSxqkTOnJ2S9QZfBSZQhMhM+td32ZrrubHfFEJJHm1IZ5UmApovMVGmO67A/TYXwQ6kq562nSIvrWWoBDEAAEC325/UYq9SU9K2eSaSVp1hVbrtdrf2wvG21X9nPscqMrPSySDTKsMZSJ7Czre5sotybfYDHLZzqmkYixLE29N8Goc0npYNVNYBV8MFhckHff3wEkILE+pvjfjYJYpOzDdkdsOIqinSMSCJjFJH53C2K6W3APcHnCePbB6n+KHTp8JrAO23BO+9v8Yb5EeXE5OmCK68VTIgLbf7+eBiu7FgL72xIJVacy1IaW/Nmtf742qoZojGZoDD4i60UiwKngjDVS0BnYpK+oo8qkliF0kdVjQ2dCGcbgjn7nFXqaspqWkqYh5wxjGg7qxZt+/cWH2xaqKGOGsyyOUxPFqeqIWMASafluQT3cflgN1FTNLNAgdZFmrYVUKwuPmYj2tpOPAxxTkmVS0LPV88Uma0kFJGEsilkj3GosSLfa22GI1FPmNNNHmNKZJ0lGmohA8hv5tR7Dc2HthbzpFi6xjSmRZlRotKk2DbXt+eDE1RPUSzvTwpFdyZFjkXsfNqt8x5xbkj9IpIXHXYx5AmQ0E8VY7sa1EEj+Iuy3HHsD23wczPOKOCn1u9MSjXLFvn8t2AHfYbD6Y5jUVApnkhggQSLcSlWuWBOw33FtthirVuZZhLHBbuEiJITtt6Ec4mfh/JJOTNLIlpDpLnMWc5dnE9Ii/wAugpmVI5hcu5NwdPawW1/fCp0NmdNl9BWLPGrNNIipcBgTY2BB7b8/XFGrqZ4sokgilYRMBdEuoI9PfEWSVtVTZVVQU8SFZSdTHkcfbt+pxVDx0sckvZiU1Y6s5UtHC8bOoDgRuDoU33G5Hb1wOzB44BHVysjubgACxv6/l6Yv9NdQ1eZ1Bp6iDL6Wne/iSFAgsqn3tffEHW9FTRJQS0DpMpYLKYmursbb+gvhOCLjmUJILSktBPI+kKash+OzAs1VMuob/wCn7e+BnUHRclJeqy2pJtyknP2OGGLqOmy3w6V4ZXf5WZbWGIs66johLLSOsiuuxYrsDj0FOSGfGmjntFm1XQ1OmAjxgdILji3KnDhlOfVeY+OZxHExUWKcvbnvhGemfMM8aGIEsxJJt2+2HXKKd8tF5iplVTEwK3CN3sbfMAP1xL5sMdcmtmISadN6GegQU4knmleackK7SAetxbsAN/yviCrFZNUq1BJ8MjEXkBGo78/p2xWppaiWR0dWe5WyEWFgO/vgixp6dI0jRV0Ss4LobAn3tjyHp2Nv8MEZk09FltTV05BaIOQdNybndmHbub/5wOil1U8WiWV5agK8YiASJmt2GDOaCjWkkpZJYk8aApc2uWPrb/2+AOZVcclLHTU9QSkNgpi9rjYdgb7Aeh9sV4Ytx6Dyin9RJ6oZ3zeZniETaVuq29BfjbGZBSCokDS2EQqIkdtQFtWr/HOKubIyV0isDtuLi1xa4+mLORSvA7SowCRzRMT6WY49h6xaJW/sGs2pW/mdLQuWXz2LOCNr3ufTjC9JUPUVLM12LNso3w09VVTy9WMykSaYgFbkAFf+8a9G9PTyVclVLTrK8cYeGN2ADG9r/pjGF/VN/gK+z0TDpOr/AJIJCyq7N4ljwNuMJlTDJTzNFMul1NiMdtAzAZWPiIEjmYgBCQQt/XCpnuQ1NbDD8bFTxztKq/htdgt9zx6Xw2OR+zcsaa0c7taLWCObW74b8nV6jKqSnieMFluXZQfDubEnbfthUro44KuaOInQsjKh9gcNOS1Jeho6Yy/CRIT4ky8tfckk9trffC/J/imKjpi7UxNW5nLHRwfMbAahfawvc+u2IK2OSPwhK7u2kjzbgWYiwPfjti7my5OYXehlnNT8QVClbKyb+b1vxgW8hcIOyrYfmThmNtpUdZ02fMHp8ygicwzBKUIrRsxEY1cHbkWxFm89LV5rl0QjjgtqlqbIQuoDyk7ehO9vTEtMZo62oq6kyQuscfiioYL4b31AAjm1rjb64F52qwZmXpquWaR5HeRVX/T28wI37c+n2x5mOCcq9lUmnsHStFV9ZCaolWVGZtYBNxYW/wCxj3qNHoq28M2tSg0sNPHABsLXx5TNSCuSto30VGtm2kC2HpY97fTFfMatqnWKiIrIpubKAov222NvXFXF8l+BEuqI4Za6RVrYmZ5FksfITpsBYnHn8xlJVJXJ0mxa3y/vjbLpKt/FpYWklWRRrSmFwUB82oAdh9MFaqsyzxI1SFKjRGA7yoRIx77DY84Mm4voXQBqq55svIe4YkA22G2Pcp0pRsXIAc7Y36j1B1V6eKnIA0RxrbVz5j7/APrYhhYrSRBGsQL/AEw1bhoxJk1KjSyGT4hWBJC3NrYYYq6npsqqIKmMl5dJR73swYG59Nr4VaXQ0tlk1Fe2n5vvi1NN5PCbYs4Fr7Ab/vgSh9kai2jpEuZ5UzwidEDpGGMrt29h3wPrazKqqvrJLJMPmVhxe29xgBkgkp4qmPMjCHhUQx+OmpbXJt+uKObNHBAr04iWpmureDewBGNcCr5dFnKpQgqa6OIyySTGMhOUXsR73wxQxypRrFJpAkfWVMZYrfextb0ucJtBXT5Pofwo5OWXVfytaxN/bfBcZxUGBFVtIkH+pcarft353xH5GOc5aQqVcbYZjz5GnemBDBZDHHKu1gbXO3vc/fG+bZi1BBDSK6tVO7l3D30+YgAemwB++AFLWiOqd0QroFw6NYn2/LA+m+JzTO4YYlZ3llBIJ4HJ/TBx+NHlbR0Zao6RlPRlJWUAqM1d5qiVbgBiFivuNIHf3OEXq3J5Onq9I4JnkicFlYnceoOOn0tfVGWSOSn8OGNPmZCu49PXCH128mZ0/wATEgVoCSw3vpPrcD9MWRro3KOhHzWpkrak1MpuxUKxPfSLf2xYypwaSthkawMI0j3vtsMVDts1yMFem6ZnqKuPWQwhJXTYE+2+DkqMRK72R5e0dXmBJEmkqAAx34Hf7YZunM9ny/OGpJZU8AgeEWsbFt+cA+k0LVktkZ3CHQire7ep9AADv9MGouk6hawVcswNp10wojMQLjdieLb/AFwp1zaGR10N2YVOZOtooXZSQbpJ5W9z5f3wp9a5zURRxQR1BWXuY2Ow77/fDrLlNWkbLFPPHDa5jVxYfTa4GFjMshjrEdiojiTUpYqDf1t9PXnAU0nsbLcdHNGNyTyT64Y0jVMhSRWdpGULovsFtzbASty+rojepgkjQ8OV8p+/2xfErx0Xnk1N4FlUAbDjDctSqhEf2BBubdzixV0c9GYhOmkywrMm97owuDiA2uATa2LmZU1RTNTiov8AiU6SJ/8Aqb2/fDb6Quh7jFFmWTZnmFJG6nWQ4nlLNYDgbjudvpgQmX1ENb49GyS2YOCreZr3K6fpv6jbfBLLEpMryeVnBmhZmWR1Ui/pqHHANh6X34wFXOljSUrFtpB/DbTvxv3OPOxqSbUeh7arZWbLI4EeaokjkRhbTG4Lgn19x++NCTRqJIKmKRJF0oAAWUeh22xdySl/mdLWVNVNDSwGQKHPKORsLenqfbAvNWArp1BQhHIvHfSbbXH1xTjfKXF+jEiZKkzGOmp4gAzhbgWPOIsygq8vqis0LxhX2NrC/qMP/wDDPLoGoDWTQIzsfK7cqMHOrKWjqMvkhq3jVGWyHkg4Y5bD8do5BmdX8ZEsju7zBgrMwG+22NEH/wARAmzEWt64hmjaORqe12V7AA7k9sOmTU8NFRxr4aNULs8hG5J7A+2Nwx3pCZUuwDlOSV8tR4pjaGPTZXkJX9Of0wd/kFPTmKWqqZJZS+pgi2Xbf6//AHgoGN9+cY/4rxq2n5huzWC32ufbD/hj2xTmzyvoKfNqFSzFJgNMltiT64XZ6KlynS7sZpbeUHEqVdbHPUSKyBC5VWe9gBsAPvvitHSy1L+PM7SDUV1EGxPNsK+JuX6H/KuP7IRFJUqsihWZGOocX9dv2xZyvL1rZkjMxTc2iCaif3xOkXggMmxY2GJxGCySqdEsbXuTsfrbtjObA3G4Ax5VdSB1XCaKmkjsRITywF/XffFn+HcmnqfWANSwuQO5O37XwJzepnavm8fZnOoKCSBiDKKuShzKOohJEibg9j7HC4wko77GuUeWjsU+YVVVBOYIiCl1ZWhY2H1GA2c5kJ+majyCyqUZhxcYurnNFU0mqpEiSMu4C4Uurc0Z8uSmhiZKcPdu1x6Yyk7KG1xEokuG2vghlkxjqR52TUpUle3fA5yuolQRjemclwTwBc4dKKlGmRnSemRTZVkgkBZKmQa2YH5zc7bD9De+CzI7afEJCyf8tMjG1tx2A3PPbfCJHn04ET0rMskZ/pUf3xLR9TzwVQkrY1AvsQvB7m197/pzid4pMYpJDvLBVyRh5M0mNOtvLqspHZRaxLfXb9MVlhSmSaeokiikuLxq9o2BNu23pew998T5U4zmCMLOCqiyaowAWJ3CntsBjeoqRSvJG8KxIrL8z+IHI2uAdhvb/wADhUparthVt30QL4lT8TRyQRvEIh44bzJbTfSD68b+3rhF6mylMshQKjIGU7EkkH/ab8bHj29cOOU1MzrJG8RVYl0hkFhcnY2vb5tx9MAusUWaiq2DAvCVdiRb/ifre6n743Byc99AkkkIHY89uMEK34iuaObwSFWJEuL222HP0xQ/qF8XGr5DoDIpCLpG9tu2KZLdoU2MySR1uXMKoShwNSlV/wBRrn0422+2K8K0VXl8sk80UKllVvDQ6ufW9rY0epgbLVkonqUnjDCS5srcjY84G1EgiyQIyIWklDa1NyFAIsd9twdsSRg/WtjnJIIeEkEAhifXSlhIQLgE2sLg798AZCdZBJsQee3phu6Xroocikp1gSSqk8T8Rk1Mi2GwP54UagfjNc3sx/K+HYdNozkldM6xl2Tiu6eoDR1IgjCKzAoG1fc8YIZtk1PUUlJ8W5MUZK6g1ud1+vphT6JzhajL1yqSoMMseyEnYjB7NMvzDRd5V8Jd2dF0DSPv6Y6qdD4tNWJnUsNNRdVwLTafD0p5V3APA/sMWKGUlCOR4hbf64XM5zEVmbSTw7IpAS3YDjBHLK0tKQ4OkjYDFePoiyrdoZVk3JBvfGObg27jFKB7E3OJmkFue2HiCvPTwv4jSShFRQVUgnxDfj223+2KDZrQwXB1ueLhdvqMV8+qmukIawI1EDAxKKoqY5JIoGaOIXcqPlwmU6GxhaDiZrR1PhojFGDglXFu2LkzaFct/wDjTUfr2/bCYyFbki334w6fw8k+MzaOmrAskEbCRtYvrPYH72/LHc9AcaAOaUdWdc0sMkaJYB5VK6ydxa/3xFlcEdTVxwM1rnf7b47RnVHT5nDpqoNfhMWV3YgqeNvqCcItZ0pFlWaLPHI7IVDIr7bEb7/W+FY3zlQybUIWF4qXTTxowDFRa9ucCOrKONqKNTMi6SWkF97W2xJUatQCTaR/sLbjFCoiWUGKRzKWHyD+5w/4FYj/ACpVQmTjzeW5X1wXo8hqZMjOaKhaHxjGbcrsNz7b4Zen+g2lCVOYSqY+fCsbEe/1w35fQ1NFIaKKjj+CcWIuNv8A+ecSylWkWQXI5AiiIgrf63xFOzTSqspYLc/2w8Z/0bWeJO+XU5RBdytwUNuwN7g+2+AmQ5D/ADyeNi5jiQ6ZNAu1yO3YYPNHOBL0fnE9BZHUGN18pa/N+R6kYaqmL4yKWsnQu7hTEIzbz6QLMNrHb+3qMK2S0zJm81PHOXjoXbwgyBtXm3v64ZJKuOOGoiVSjDdT8zeJaw59sTz1K4rZpL8stZdAq0EsMUyAyyW1SHykC1gLEbE/t6Yr1VFE2V1UbSMZquKwvvcMbjbgEi2KmVNNUyeBYkqCYze4uRYcdtsWuoamoyl0qJZFWn0hW0/MTa+4HuMYUZJ1Z1ppujlZFtrWI5x4TfE1dLHNWTSwIyRO7MiMb6RfjEF8XLoUNOTCjjyoz1VRC15XvTlWLbIbE9rb4GVz0q5RQwxI61Bu01zcGwsDbtycU0m/BdfVyf0xrGniyKpYAE2uQTb8sJjjqTbZ1+joHT9NAekfiaaRYamKF1eUxEaiS3l1Dk7j23Axz6Y/isb7E33x3fIejpRkK0iiSKmemF0qB52c73H+0d7HcY4pnVA+XZpVUclg8MrI1jcbYOLHxt/k1NrWyPLpkjrImYXTUFYex9MOHUkVUmXBIKyokjeyBC5tY9vywl5bTvUZhTxRfOXH98dalo1no1jkQWUlg1u9sdPTs3j3FnHSukb7G5uMWad2JFmII4OPK1V+NnAYbSsAB6XxZyCGCfN6SGrv4Ekqo+k2Nibbe+HRYiSCtHUM6DUd++LhkJRt+2IKuglyvMquglYM9PK0Za1r2NgfvziSG1wH2uQBihdCH2VqnJ6mrz+KkYWM8Ykit3FvXHTct+GoDHlpo7ztGBKwiIDbWuTax/PATKK+FszpKBoxPNToXhq0JACkC6EHfYta/GGybMYkfQwRCttKm/mHffjEGWX2o9DDFOOhG6l6cydp6hYXaOcE+QHYED/OFPpaY09ZMQSCLWuOCDjodZNQS09TU1ESGTUzIdmtf37YQ6OJIg2rzPIfMym/5f2w3BbYnyklE6jFXienLk31qG0gbjEOcR/FUhlRSvgkgnTypHIN+x5wD6UlkYOikkC1iebHkYbIXYNqJtHwCeP/ALxneOYv/ZAUJaeKT/UCnm2374t5VlUc1SsMSaVvdmtew98FZ8uppJDIC8QD+cAah9sFqSGOOApDFoAUkrfc32JP/tt9sUz8mPHXZNHx5ct9GMVWEiONlQWUC1gAD+n3wJq83ZMwEMEq3l3hRf6vUX/UffBDNZdNBK/IjXUe97EHthRWCXMq5YYQz1ErDw9J3Rr7E+gHOJsWL5G2VSy/E1Q3NLVrBpmXSD/uYX/6wtZvTz5dlNZU5QngPIbHwUFxc7tgvP07ndA6y1mbJXUzWQKIdDFvYjtg9lVI8yhAgYA2sLYW4tOinmpKziOUwyR1C+FI0beIHaVwV0nsScN1AKWRlqmqPEYF5E8hU3twbC3qe33w8ZtldGK51ESh0GlnXbXfffsQN7YA02XUVDmDTszny6U8Q7Kv7nbvxjE1K+wximrZLTwU9BF8ZIAHMYHyhbAe327745t1nnn8ylMMZJRW3N8MPU2dmvqTS0pY00ZAdk/r9h/nHPq2B6aZ4ZPmBve99QPBxrHDdgyS1SKrY8tfHo53t98S1Eao40hluOG7YoJyQQt4aybefgYYejstjqurMkijLsr1SF7pawG5tv7YlbJ5aFI3NKtSApKukt0Fu9vt3wf6CX4fqvJ5WjYA2jZzawuGtbn9sKWS2bcKR3K/9Vttzj5z/illrUHWld5SEqCJl25vz+t8fRlrrcWv398c+696AbPnlzCCqb4qOJj+IL+Ibiyj/aANXHfDn0Ii9nE8pdoMzpJUG6Srf6Xx2mahFZCYg7KhXzBOW++E7pj+H2bLmVHVV4SKFHDst99u2Ojik0VQSxVCpBPqMTTyRctFUfqjj+YdITyZRTT0MTNUoGMsf9TKDcEDvtv7j6YUmWSKTSwZWU7jgg4+mzRROi60UqoBvwAcIXW3QoznOIarL5FSaZgs6tte1iWv6846GZcuLBKKexFFXUZjLFUzapaiSJTIyrcsVutz63Cg4u0sTtMFVfxWNgpG9z7fljrGVZRQdOUXgUMBJUEGZmQMQSTYknYXJ2GKr0NFmKLUSUy/FKw0TK1jfexuvO9sUrPuhUsOrE7pKmaTOKkPHIkkMZjJdSNJNtvrthkrqykSDwczLxOoNmC3U/Q4ipaqaeaKkWIDNiNcvinSsx55/pIG9++Kmb5xSSwMra2dX0FQt2BHffnC8sJynaWjeLLGMa9iZ1BXiWpioKSMrTu12ZhYsvv9ffEcfhgg3LEWAF9hi5mlDIHWESJLUxNrE6gkSl+wPoB+WJJcuSMyRSU8lMApKNOwJcgA2H1v25OKsUeColzyeR2GOmYUaBySVZnuCuwUDj64Y4kjkkKR3uDq1Nfe/r/j/u6nkYnpg0DnyvZkJN/t9cMkTy+WNZQzndgF2b977/8AtsSZbU3Y7FTiqCYEQiJe5COFJc3vtsL/AF7cY3kCRIRo1lr7OOL88/W3fb35rpPE6ESuTMrAMbe3pwfv98R1k7U0VpZtreXSLkt63PH5f2F1DKIM5MUdDOgUkmIgXbZRa9vQ9v8A22LH8PII/j57BART8Ebi5A/b9cL9a9TUQkKp81goP9e4vcnBPp6s+AzmK6kJITE6j3/wcX4YNQdkeaac1R0eppY6uJI5dVlNwR2OJ6Wmipk0xLa/JO5x6vmAb1xvewwukN5NAWTI9ctRLLPdXJIA2tf1PP5YBZv0VFmNA4hq5VkjJCxqdKOf9p777b3w4SyMJAojLi1zbtjx3LqfJovuAdtWM8Ea+WSRwePTUutK0IR0DFnsSVAtYW9mFu398D+o+nyq09SuwnPhqbBQzBQTYdvTffbHXDQgV9TojhRDKxLX7k34wM6j+GmhTxgzojMQUG44F/8AvCpR4K0zcJ8pUzkbdI5poRxEAGW6lu49dtrYG5xR1lFVCGujZJAgIB7r2I9sdQkop5lkzCaulghdbRorX0+osTxtcgbYQes0pkzx1o3LxeGtiZfEsd7jVwd/TGceRyY/JCMVoI5hmua1yE1jwrqXunmYHtY+/GJemq+opc1y1mLtHDUR25AAv+trnnFhpo4a2TwhVfilUZSmx3t5rbC33xLJojYxQ07FwvnOhi67bWP134wE0g1Z38FbeXjtiNyrBo3+Vgb4q5FVGuyikqWBBkiUsCLEG243974lrCEAJIFjfc84p/52Q+6AzSvFcaRqUkadOxxEs2pyrqquTtY2t9sT1zI8yTRyLZtmBPBHcY8hkRQwszsB83v9ceVkjJS0XR62QTVhVLHSpHLHgHEVKwE+oi6p/W3LE/tiaoKHepkUAHZL3wtdS9UUdHG1NQuJKg7aO3Hf7f2xvHjbkGTSQPzzPKCTqGFI46iaopZdZnMgESAD5dNrn0xezbNYmoJ3pphoMbMjRG4HnUg7c8nbCVAtFFm9NVSCoaEsDIjuPxGBAPmG1rnn2wdyanmn+LoEoIUiSKQRmW2lGBvcM/N7g8Y9JYFol+fs3rR8ZTfGZbTy2qmdKlmZFVArFudyDz37fTAqvgkNWZpqumWRVj8KRmBMoK3sSt7b9j643mZK2gdaqq8SOKqU2gUyabrY2/ptc+mJ8wipZaXKpKelrGQqqyOzWL2IW3lBFtjtziivSJr3ZW0JDleZ66hpaVJURVVQWDFiSSXG1zvtzi5UZdBV5tT09LB5J0jkNTNLoVBpA3IFgL7dzixVmspqCtjWmp6cNOkrqpQFl1EbhiT/AGxRyXNkzqZv5rNIRDB4cdnuoKi41KLX4NrW55xzdHIwCSgqhArJI6kggKRb2uefqMFqXPIDVLSLpFU1gAVOx+uBvxVdW1SVdU8IhBj8SlgKK5X+mykbX9ycG+n/AAKyUa6JbDV4DPEEZf8Ai3/IffGMtON0axRfLsvzzwQQyeMI0mMRNmIAN+Aff3wNNVRyxLonWZAAQT6HcfbfBuSnSbavWnqIobusjJpZABwy8ffj2xtWUGU1UBhlgjRCEN0UIbHYbj3GJcclF2yueJyVNirUz2c3uH9OSf8AGI6OXXm9OEW58dNu9hyTizJ07J8W6mp8KAbalHmc9z7YKxRUGT0ZMZSNVF2djuT6knFOTyU40iXH4bU7l0P2WyeLSqQb6SVxbthS6JzcV1JVVAjcQeMFSQqfxPKNx7Ya/E8oNucKi9DZwqWihmrNTAVMQUn5WUjYjADOeoaunj/+HSxySkBV1ubAn6YYMxfxKaVLb6TY22HphRzpFKU6A+Z5UUb9yw/zhc5NSHY4Jx2SUseimD1Mo3F5JCwHiHk3b3OKHWPhHIHkapEamSMs8aaxYHYW9L23xbny6FpwtfRipaMWAbdSCeR2OB3XtS9L01KUiCDXGgV97b3G3HAxuW0Tx1NCFU5pVJEYlr0lV4hYLEbxkG4AP7++FXMpXqat5nYszAXOnBE1VRUxspcHzEkLYEn32xBCSbhR4jfUDCorjsqm+QyPXQyjSpeOVhq1aNII9NuPtiOPMGMwJkSlRjpPiyfOR3tckf5OBTtPBVjUJmmuVKi/HoCcTUGVQ19WizukMTsq3MhGm/07YzxRpSOm9N9STLllNRw1cTPMWcspBdVAG3sb3/bBpqsAa5Dc9yxucC+h+jMupzW1UdQtRrj8KKRH1aW7kXFr7D19O+LMnTGdSztHNNEkQNg4N7j1tgcZNaYFOCbs2lzmCPYbn9MUZs+eRxDBd3JsqR7t/wBYsVPSsFNLGr1Ms7W1OL2AF7dsTU2WwU8Q8NVSImwt2HJJ9b4ROTi6YxNNWgf8LWVUhWukMcYGrwkNy3sW/wAYEZnQyU0tPU0NNHemTlVXm3Ok8m19/fDZoQTRgk6CDYn7YUs0jpa7OYKf47wZEk0sJEIFgdRIYfbDfETlkt9E/kSqILzud6eqpo1oYlrIab8UmKwBc3uQbbg23Hri1STLLV0tTmFcGqJomDpGviuGswP/ABF7DAHqKpqJ81SStbxaaV2KkShrrY6QG+g7+mDtLDTp1NTwUuXeIkbhFEjtKDdObLtud8eoiMgypqU5LXpDRPOyLFIPGkJ4P+1fpgpXIYs7yymTMYYLCMaYmdUTe5G2w+n641p6qry2nqhVx/DUxAjEceiIuddrDk+u+AWe57T1mZyS0VJULKbLFadmI5A2/bHXQErAuY1EPxDiNpZ1klsAE0lwDe2xvuThh6P6WezV2a0tXEVOpFOlbW7aTvf3/TDf0Z01BlOXCeup4jWyeZ/KCYx2Uf59cLfVXXwpayamy+HZW0lydiRziSWZuX1RTHEq+wUr1qapZqR4IqfxWUxupsJj2G+7A39uMLud9QzwRyJQVDulKqU5l72PIJ/q3v22A5wq1/UdZXVEU0jEyRJpW/bckC3bnFH4mZy0mq5D+KzkC4N/XnD3O1sVGHF6GOm6projWUlbUziOopzE0jtraPuCBew9LYaJer6BsjjMVWss/hUsEsZTdQrNqYeot+2OaSt4MUimQPJKFY2Hym9yDffGVM7SafElkYhLJYgBRzt7b4S4Jj1OSYw571RmFfXzzwVEkVMZGMAUfML7fn+mCX8PspqerOoQ+ZTyz0dIBJKGYkMT8qWPrYn6A4SpVIKSGn8JCLIFvZiOdz7471/DXJzkHTyrPGVqai1RUKDumqwRfsvPucFRSDybHaKNIVEUaIioLKEFhYe33xs7sgBB5vtiKlZ5C7uui+wW+9r4ytmWnsW7HbHPSOS3RQzWpLOYtRCixPpxhfoo3zDNPGCXhpjr42Ldh++J8xllndYogTNO1rXwdymiSjiSniYEbl3t8zHCYrlKxzqEaNcxhR1WXSNS7/pfCx1blX84yYwKxMinx0A4dhwv0IJGHSaArTBbaiHvv352wty1CQ1M0BYh0YKN+w3/AHGHkc9O0cCCmeUrHMEe19AUjccjHssFRKxvThRYWIGnf64Yc7MU+d13gxRoqzuVdVKkEG3Ixey6oVacpJOrypsQYzdvfCpDoytFXM54pqPxaCGfxEb59lVFsR3APpgdGjQM8qzOzk+VVBO57b2xcp5ysAio0nhlnKoQGjILc3tpJA2wVyHK3OfRnMTqlmdQLxkqSN/ta2Et0tjX+joWQ08mV5VAtWpp6qWzSKlgdXpYe1sE5KucNcysG7Rg3ucRxhWAmYs0zLYM25X/ABjyU/DRtpANQw+Y7kj1xK5S9M7V3RBUlipVpC0rn8TvpX0xpMVCrGjFiQNS8bY9siJqa+u2+o7knGsWqWp1KmlxY2PpjHZqyvWytAhngi1CNHZhpuRYc2xz2fMaUw1dRNTmGZvwg1O5Xn52Cn8sMPWVWDTyIlUYZFChrK3c35HGE+ekhqMspRJXRtI8koVQjkkHgb7c49bxYcYf2Q5ncipT0801e0+WkyLGLhJFUEL3JB272w6SPnDZjQzPXrDFMkLEGdE76Tsu+Kk9NBDl1P8AHQFjKNPiU2j8NBwrdiSe+POoKaPKsriqaWKRpIx4QkkVUvIbsdIA3IJAv7YroVforZ69TllbNSxVcSbePJNKpJYlrqoJ39Pzxc6Koaitq2zfNpRMBIRTKCDqe25Prb/3GFerqNFFEmYwu88p8aWZpCsjeg32ODlFmyUbJHTElKKhYRm+pTM3PHff9TibLJtaKMKV7HzNc3p6GgqKlj5Yoy/12sPzxwB2WoqmkqX0iRmJbTexP/eGvq/qBaulehje6tIqkLtZY1sL/U4VHWFdDqxZWdvIy2AF9v8A3thWONIZle6NPDf4dpyy6AwQgHcHext9v7Y8jJI0qPm8tvTGnm0EWsr7gD2x7HcAkEAjfc4aLNmaRtUkgJuCob17Y28AGNlDAyalVF7te5Nv0xsXkKJTStaNW4PCk841l8ItJ4Oph4lk1HcKN8E6x/8A4XdInNpmzrMFDUtPL+FC26zSg7X/AOK8n1NvfHaaGmBEi6iS51Mx5JvvfHPf4MZklRllbQE2eGQSopPZh5vyP98dJoGVkNj3wDa0ivmdd8KkUcaXkkvduygd8C5ZpahgHdnkPFucb9SeMsq+GGaIEkKByx4v7Yk6ShL+PUVCsZEcompe3+76k4VJOUqHKow5FmhyowfiTbzP/UP6PYf5xeaWCkH4kgUnsOcST+I1xrCqBuQOcBKoCoDLRrYD56h97fQdzhiVKhV8uwH1915Dk9KsVL5qqTeNTve3c+398c+m64qpKc/CxRxzvctM5LMzHk2sN/TsMRdXZlk9dmeuBnleFtAJsVYdyb9z6j2wMVqdlu8YQHgHYn74KRmSXor0VTNTyl45m16rk35N98GZ86qaqmEcujYgg6Rf3HHF98UI6cMSyxBFtsDyffHjU6/07fQ4HAFmpaoWVPCnaONpCyhNrN62HHPbHQuhqAuv8wmdZGUHRqU3Vjyb39NsZjMSZOh/pjYapwhA2BP64q1FWxkvYBhy2MxmJGcaTO8kiXNicTCNlLIXN7eZhsTjMZgrYWKfVcEsbGenjpXRyiSLPGTuPlIsRhZqqcrma5X45MSsT5Y9Fn5NtzcfXGYzHqeJJuBJmSUiv07VV8csxpJVAguNL3sT2PvbtfFLqD40UtP8bVNMzF3sTcDttfGYzDG3YIpFOSpd1j8V5GaM6VOsi3Frfri5llDUVuXVcCzKgLiTVa5O9jvz6d8ZjMBDDyvyCnoqd9TtLIbjW3qN8LelQRZRaxt7YzGYALIQTpBB+XjGzCz+bc2BxmMxxzJmXTCrsxbxhf6EHGs1kKEKL6B+uMxmAaemdA/hDL4FbVbXNgBY2tcMP2GOxZY7Rzxpe4ki1H6gYzGYIfRadPHY6zsBfFqgRY4wFG2MxmOOl0Uq2oMsrxWskZsRf5sDc9eSLKKrw2CSeDIEZR8h0E3H5YzGY444FTUqUrgVB1SWvdRe21++LBr4oVLQRHVb5m53xmMwLB7KE2dmQ6ZVcjjym2CWVzUlRGT4DDe25vjMZgpgZ//Z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2007_fami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101" y="2143830"/>
            <a:ext cx="4724400" cy="3523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59135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Propósitos de la relación sexual</a:t>
            </a:r>
            <a:endParaRPr lang="es-BO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172501" y="1876489"/>
            <a:ext cx="3398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Procreación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“Fructificad y multiplicaos. Llenad la tierra…”  </a:t>
            </a:r>
          </a:p>
          <a:p>
            <a:pPr algn="ctr">
              <a:lnSpc>
                <a:spcPct val="150000"/>
              </a:lnSpc>
            </a:pPr>
            <a:r>
              <a:rPr lang="es-BO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Génesis 1:28</a:t>
            </a:r>
            <a:endParaRPr lang="es-BO" sz="2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685800" y="1490275"/>
            <a:ext cx="7848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Placer</a:t>
            </a:r>
          </a:p>
          <a:p>
            <a:pPr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légrate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 la mujer de tu juventud, 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como cierva amada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graciosa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gacela. Sus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caricias te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satisfagan      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todo tiempo, 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                                          amor recréate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siempre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.”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  <a:endParaRPr lang="es-ES" sz="2600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Proverbios 5:18-19</a:t>
            </a:r>
            <a:endParaRPr lang="es-BO" sz="2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 descr="COUPLES-11T.jpg"/>
          <p:cNvPicPr>
            <a:picLocks noChangeAspect="1"/>
          </p:cNvPicPr>
          <p:nvPr/>
        </p:nvPicPr>
        <p:blipFill rotWithShape="1">
          <a:blip r:embed="rId5" cstate="print"/>
          <a:srcRect l="-109" t="13081" r="-1" b="255"/>
          <a:stretch/>
        </p:blipFill>
        <p:spPr>
          <a:xfrm>
            <a:off x="4134002" y="3062951"/>
            <a:ext cx="4552798" cy="2627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ítulo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Propósitos de la relación sexual</a:t>
            </a:r>
            <a:endParaRPr lang="es-B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1371600"/>
            <a:ext cx="8497888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 tanto, dejará el hombre a su padre y a su madre, y se unirá a su mujer, y serán una sola carne.</a:t>
            </a: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 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Genesis </a:t>
            </a:r>
            <a:r>
              <a:rPr lang="pt-BR" sz="2400" b="1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2:24</a:t>
            </a:r>
          </a:p>
        </p:txBody>
      </p:sp>
      <p:pic>
        <p:nvPicPr>
          <p:cNvPr id="5" name="Picture 8" descr="card"/>
          <p:cNvPicPr>
            <a:picLocks noChangeAspect="1" noChangeArrowheads="1"/>
          </p:cNvPicPr>
          <p:nvPr/>
        </p:nvPicPr>
        <p:blipFill rotWithShape="1">
          <a:blip r:embed="rId5" cstate="print"/>
          <a:srcRect l="11413" t="11903" r="10138" b="11660"/>
          <a:stretch/>
        </p:blipFill>
        <p:spPr bwMode="auto">
          <a:xfrm>
            <a:off x="2190302" y="3024946"/>
            <a:ext cx="4839596" cy="307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ítulo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¿Cuándo la sexualidad debe ser completa?</a:t>
            </a:r>
            <a:endParaRPr lang="es-B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2" name="Picture 2" descr="http://2.bp.blogspot.com/_JxTAouqGLL8/TDfSFf_XAuI/AAAAAAAAAP0/WYojwhKSD38/s1600/adao-e-e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282" y="255553"/>
            <a:ext cx="7086600" cy="497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3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317786" y="4038599"/>
            <a:ext cx="208159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Irracional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Instintivo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Dependiente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selectivo</a:t>
            </a:r>
            <a:endParaRPr lang="en-US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8228" y="4238653"/>
            <a:ext cx="15709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Racional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Amor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</a:t>
            </a: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electivo</a:t>
            </a:r>
            <a:r>
              <a:rPr lang="pt-BR" sz="2400" b="1" dirty="0" smtClean="0">
                <a:solidFill>
                  <a:srgbClr val="0000CC"/>
                </a:solidFill>
              </a:rPr>
              <a:t> 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Animales    vs.    Hombres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5206"/>
            <a:ext cx="3048000" cy="21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7891" r="3893" b="7943"/>
          <a:stretch/>
        </p:blipFill>
        <p:spPr>
          <a:xfrm>
            <a:off x="5562600" y="1255108"/>
            <a:ext cx="2362200" cy="290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sexo hoy: ¿Animal o Humano?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Content Placeholder 3" descr="C:\Users\sonia.rigoli\Pictures\untitled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78027"/>
                    </a14:imgEffect>
                  </a14:imgLayer>
                </a14:imgProps>
              </a:ext>
            </a:extLst>
          </a:blip>
          <a:srcRect r="52501"/>
          <a:stretch/>
        </p:blipFill>
        <p:spPr bwMode="auto">
          <a:xfrm>
            <a:off x="455360" y="1417638"/>
            <a:ext cx="2722439" cy="3444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2753651"/>
            <a:ext cx="20021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irracional</a:t>
            </a:r>
            <a:endParaRPr lang="es-ES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Puro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placer</a:t>
            </a:r>
          </a:p>
          <a:p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selectivo</a:t>
            </a:r>
            <a:endParaRPr lang="en-US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029712" y="2353542"/>
            <a:ext cx="2761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ato - Hecho</a:t>
            </a:r>
          </a:p>
          <a:p>
            <a:r>
              <a:rPr lang="es-BO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</a:t>
            </a: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nesperado </a:t>
            </a:r>
          </a:p>
          <a:p>
            <a:r>
              <a:rPr lang="es-BO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ausado por una</a:t>
            </a:r>
          </a:p>
          <a:p>
            <a:r>
              <a:rPr lang="es-BO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tracción</a:t>
            </a:r>
          </a:p>
          <a:p>
            <a:r>
              <a:rPr lang="es-BO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</a:t>
            </a: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epentina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"/>
          <a:stretch/>
        </p:blipFill>
        <p:spPr>
          <a:xfrm>
            <a:off x="2165328" y="276505"/>
            <a:ext cx="4889543" cy="5505263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70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7712" y="1460549"/>
            <a:ext cx="7704775" cy="42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Aft>
                <a:spcPts val="1200"/>
              </a:spcAft>
            </a:pP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“L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voluntad de Dios es vuestra santificación;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que                     se </a:t>
            </a:r>
            <a:r>
              <a:rPr lang="es-ES" sz="26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aparten 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sz="26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inmoralidad sexual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que            cada uno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vosotros sepa tener su propia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esposa                  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santidad y honor; 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sin dejarse llevar                  por los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sz="26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malos deseos, como 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los gentiles </a:t>
            </a:r>
            <a:r>
              <a:rPr lang="es-ES" sz="26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que 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conocen a Dios; 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que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nadie                     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perjudique a su hermano ni se </a:t>
            </a:r>
            <a:r>
              <a:rPr lang="es-ES" sz="26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aproveche                         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él en este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asunto.”</a:t>
            </a:r>
            <a:endParaRPr lang="pt-BR" sz="2600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3500"/>
              </a:lnSpc>
              <a:spcAft>
                <a:spcPts val="1200"/>
              </a:spcAft>
            </a:pP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pt-BR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 </a:t>
            </a:r>
            <a:r>
              <a:rPr lang="pt-BR" sz="2400" b="1" dirty="0" err="1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Tesalonicenses</a:t>
            </a:r>
            <a:r>
              <a:rPr lang="pt-BR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4:3-6  </a:t>
            </a:r>
            <a:endParaRPr lang="pt-BR" sz="2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Consejo Bíblico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6" name="Picture 2" descr="http://farm4.static.flickr.com/3270/2490886454_1154473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371600"/>
            <a:ext cx="6008870" cy="451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plan del enemigo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/>
          <a:stretch/>
        </p:blipFill>
        <p:spPr>
          <a:xfrm>
            <a:off x="680793" y="309349"/>
            <a:ext cx="7773837" cy="4940316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481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47700" y="1953433"/>
            <a:ext cx="7924800" cy="29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  <a:spcAft>
                <a:spcPts val="1800"/>
              </a:spcAft>
            </a:pPr>
            <a:r>
              <a:rPr lang="pt-BR" sz="26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Señor castiga todo esto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como ya les hemos dicho y advertido. </a:t>
            </a:r>
            <a:r>
              <a:rPr lang="es-ES" sz="26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Dios </a:t>
            </a:r>
            <a:r>
              <a:rPr lang="es-ES" sz="26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nos llamó a la impureza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sino a la santidad;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tanto, el que rechaza estas instrucciones no rechaza a un hombre sino a Dios, quien les da a ustedes su Espíritu Santo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  <a:endParaRPr lang="pt-BR" sz="26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3500"/>
              </a:lnSpc>
              <a:spcAft>
                <a:spcPts val="1800"/>
              </a:spcAft>
            </a:pPr>
            <a:r>
              <a:rPr lang="pt-BR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1Tesaloniscenses 4: 6-8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Consecuencias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Embarazo en la adolescencia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/>
          <a:stretch/>
        </p:blipFill>
        <p:spPr>
          <a:xfrm>
            <a:off x="2341148" y="1299782"/>
            <a:ext cx="4461703" cy="473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342715" y="1645730"/>
            <a:ext cx="45341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Transmisión Oral</a:t>
            </a:r>
          </a:p>
          <a:p>
            <a:pPr algn="ctr">
              <a:lnSpc>
                <a:spcPct val="150000"/>
              </a:lnSpc>
            </a:pPr>
            <a:r>
              <a:rPr lang="es-ES" sz="260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Transmisión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Sexual</a:t>
            </a:r>
            <a:endParaRPr lang="es-ES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Drogas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 vía intravenosa</a:t>
            </a:r>
            <a:endParaRPr lang="pt-BR" sz="2600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Hepatitis crónica</a:t>
            </a:r>
            <a:endParaRPr lang="es-ES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Cáncer de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hígado (trasplante)</a:t>
            </a:r>
          </a:p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Muerte fulminante</a:t>
            </a:r>
            <a:endParaRPr lang="pt-BR" sz="2600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Hepatitis B E C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636258" y="582313"/>
            <a:ext cx="32162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BO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Besos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Herpes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Hepatitis B y C</a:t>
            </a:r>
          </a:p>
          <a:p>
            <a:pPr algn="ctr">
              <a:lnSpc>
                <a:spcPct val="150000"/>
              </a:lnSpc>
            </a:pPr>
            <a:endParaRPr lang="es-BO" sz="2600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Sexo Oral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VIH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Gonorrea</a:t>
            </a:r>
          </a:p>
          <a:p>
            <a:pPr algn="ctr">
              <a:lnSpc>
                <a:spcPct val="150000"/>
              </a:lnSpc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HPV</a:t>
            </a:r>
            <a:endParaRPr lang="es-BO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50" name="Picture 2" descr="http://1.bp.blogspot.com/_09IPeW_qrvs/SQovBuAit2I/AAAAAAAAAB0/1PiGiGuetHg/s320/beij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354" y="1557524"/>
            <a:ext cx="3489646" cy="294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9113" y="818862"/>
            <a:ext cx="4357687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1cc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saliva contiene:</a:t>
            </a:r>
          </a:p>
          <a:p>
            <a:pPr algn="ctr">
              <a:lnSpc>
                <a:spcPct val="150000"/>
              </a:lnSpc>
            </a:pP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150 millones de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bacterias.</a:t>
            </a:r>
          </a:p>
          <a:p>
            <a:pPr algn="ctr">
              <a:lnSpc>
                <a:spcPct val="150000"/>
              </a:lnSpc>
            </a:pPr>
            <a:endParaRPr lang="pt-BR" sz="14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placa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bacteriana tiene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100 mil millones de bacterias y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virus.</a:t>
            </a:r>
          </a:p>
          <a:p>
            <a:pPr algn="ctr">
              <a:lnSpc>
                <a:spcPct val="150000"/>
              </a:lnSpc>
            </a:pPr>
            <a:endParaRPr lang="es-ES" sz="1400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Uno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ellos es el </a:t>
            </a:r>
            <a:r>
              <a:rPr lang="es-ES" sz="2600" i="1" dirty="0" err="1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staphylococcus</a:t>
            </a:r>
            <a:r>
              <a:rPr lang="es-ES" sz="2600" i="1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sz="2600" i="1" dirty="0" err="1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aureus</a:t>
            </a:r>
            <a:endParaRPr lang="pt-BR" sz="2600" i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349655" cy="31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2"/>
          <a:stretch/>
        </p:blipFill>
        <p:spPr>
          <a:xfrm>
            <a:off x="2100262" y="4281358"/>
            <a:ext cx="5019675" cy="1385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587422"/>
            <a:ext cx="5287986" cy="377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3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5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6" descr="S%EDfilis%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5469" y="990600"/>
            <a:ext cx="198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733800" y="3352801"/>
            <a:ext cx="413324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Años más tarde:</a:t>
            </a:r>
          </a:p>
          <a:p>
            <a:pPr algn="ctr"/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ceguera, la parálisis</a:t>
            </a:r>
          </a:p>
          <a:p>
            <a:pPr algn="ctr"/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enfermedad nerviosa</a:t>
            </a:r>
          </a:p>
          <a:p>
            <a:pPr algn="ctr"/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Los problemas del corazón</a:t>
            </a:r>
          </a:p>
          <a:p>
            <a:pPr algn="ctr"/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muerte</a:t>
            </a:r>
            <a:endParaRPr lang="pt-BR" sz="26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7003" y="1208887"/>
            <a:ext cx="23902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Transmisión de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enfermedad</a:t>
            </a:r>
            <a:endParaRPr lang="en-US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2292" name="Picture 4" descr="http://www.sampaonline.com.br/todomundoteen/imagens/jonas2002mai03sifil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7945" y="2870478"/>
            <a:ext cx="2225404" cy="305752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294" name="Picture 6" descr="http://www.uniblog.com.br/img/posts/imagem20/208533.bmp"/>
          <p:cNvPicPr>
            <a:picLocks noChangeAspect="1" noChangeArrowheads="1"/>
          </p:cNvPicPr>
          <p:nvPr/>
        </p:nvPicPr>
        <p:blipFill rotWithShape="1">
          <a:blip r:embed="rId7" cstate="print"/>
          <a:srcRect b="12060"/>
          <a:stretch/>
        </p:blipFill>
        <p:spPr bwMode="auto">
          <a:xfrm>
            <a:off x="6197683" y="466090"/>
            <a:ext cx="2003213" cy="234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2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4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442838"/>
            <a:ext cx="3657599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Aft>
                <a:spcPts val="1800"/>
              </a:spcAft>
            </a:pPr>
            <a:r>
              <a:rPr lang="it-IT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GONORREA               </a:t>
            </a:r>
            <a:r>
              <a:rPr lang="it-IT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(Pus en </a:t>
            </a:r>
            <a:r>
              <a:rPr lang="it-IT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punta del </a:t>
            </a:r>
            <a:r>
              <a:rPr lang="it-IT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pene o de </a:t>
            </a:r>
            <a:r>
              <a:rPr lang="it-IT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vagina</a:t>
            </a:r>
            <a:r>
              <a:rPr lang="it-IT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</a:p>
          <a:p>
            <a:pPr algn="ctr">
              <a:spcAft>
                <a:spcPts val="1800"/>
              </a:spcAft>
            </a:pPr>
            <a:r>
              <a:rPr lang="es-ES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 </a:t>
            </a:r>
            <a:r>
              <a:rPr lang="es-ES" sz="2600" b="1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8 </a:t>
            </a:r>
            <a:r>
              <a:rPr lang="es-ES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días después de la</a:t>
            </a:r>
            <a:r>
              <a:rPr lang="es-ES" sz="2600" b="1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relación sexual</a:t>
            </a:r>
          </a:p>
          <a:p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Después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Esterilidad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Ataca el sistema nervioso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Meningitis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Huesos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Corazón</a:t>
            </a:r>
            <a:endParaRPr lang="pt-BR" sz="26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257800" y="-42475"/>
            <a:ext cx="3962400" cy="3398699"/>
            <a:chOff x="5688012" y="152400"/>
            <a:chExt cx="3455988" cy="2897188"/>
          </a:xfrm>
        </p:grpSpPr>
        <p:pic>
          <p:nvPicPr>
            <p:cNvPr id="7" name="Picture 8" descr="mascote_ligado_gonorreia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8012" y="152400"/>
              <a:ext cx="3455988" cy="289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Elipse 3"/>
            <p:cNvSpPr/>
            <p:nvPr/>
          </p:nvSpPr>
          <p:spPr>
            <a:xfrm>
              <a:off x="5792220" y="762000"/>
              <a:ext cx="2056380" cy="2150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600" b="1" i="1" dirty="0" smtClean="0">
                  <a:solidFill>
                    <a:srgbClr val="C00000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ATENCIÓN!!</a:t>
              </a:r>
              <a:endParaRPr lang="es-BO" sz="1600" b="1" i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ctr"/>
              <a:r>
                <a:rPr lang="es-BO" sz="1200" b="1" i="1" dirty="0">
                  <a:solidFill>
                    <a:srgbClr val="C00000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Si la gonorrea no se trata correctamente (utilizando medicamentos sin indicación y orientación médica) los síntomas pueden empeorar más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3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2" name="Picture 2" descr="http://2.bp.blogspot.com/_39zYJ5BXAZs/TM9Couz_MJI/AAAAAAAAByo/qNvC-SbdrJk/s1600/DESENHO+HERP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258" y="0"/>
            <a:ext cx="2287742" cy="2819400"/>
          </a:xfrm>
          <a:prstGeom prst="rect">
            <a:avLst/>
          </a:prstGeom>
          <a:noFill/>
        </p:spPr>
      </p:pic>
      <p:pic>
        <p:nvPicPr>
          <p:cNvPr id="6" name="Picture 9" descr="herpes"/>
          <p:cNvPicPr>
            <a:picLocks noChangeAspect="1" noChangeArrowheads="1"/>
          </p:cNvPicPr>
          <p:nvPr/>
        </p:nvPicPr>
        <p:blipFill rotWithShape="1">
          <a:blip r:embed="rId6" cstate="print"/>
          <a:srcRect l="5423" t="3138" r="5613" b="6485"/>
          <a:stretch/>
        </p:blipFill>
        <p:spPr bwMode="auto">
          <a:xfrm>
            <a:off x="86920" y="2715235"/>
            <a:ext cx="2732479" cy="335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43299" y="3534575"/>
            <a:ext cx="495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15</a:t>
            </a:r>
            <a:r>
              <a:rPr lang="es-ES" sz="28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% de los adolescentes sexualmente activos </a:t>
            </a:r>
            <a:r>
              <a:rPr lang="es-ES" sz="28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</a:t>
            </a:r>
            <a:r>
              <a:rPr lang="es-ES" sz="28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EE.UU. están infectados</a:t>
            </a:r>
            <a:endParaRPr lang="pt-BR" sz="28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43200" y="591522"/>
            <a:ext cx="3657599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Aft>
                <a:spcPts val="1800"/>
              </a:spcAft>
            </a:pPr>
            <a:r>
              <a:rPr lang="it-IT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HERPES</a:t>
            </a:r>
          </a:p>
          <a:p>
            <a:pPr algn="ctr">
              <a:spcAft>
                <a:spcPts val="1800"/>
              </a:spcAft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15 días después      de la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relación sexual      y es cíclico</a:t>
            </a:r>
            <a:endParaRPr lang="es-ES" sz="2600" b="1" dirty="0" smtClean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2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4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24840" y="500503"/>
            <a:ext cx="14943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CÁNCER</a:t>
            </a:r>
            <a:endParaRPr lang="pt-BR" sz="26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600" b="1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(Aftas</a:t>
            </a:r>
            <a:r>
              <a:rPr lang="pt-BR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endParaRPr lang="pt-BR" sz="26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Picture 8" descr="sifil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156601"/>
            <a:ext cx="2381757" cy="190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erpes_Simplex_tongue-X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476" y="1791410"/>
            <a:ext cx="2058724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1673" y="4741278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Candidiasis, Linfogranuloma, </a:t>
            </a:r>
            <a:r>
              <a:rPr lang="es-ES" sz="2800" dirty="0" err="1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Tricomiasis</a:t>
            </a:r>
            <a:r>
              <a:rPr lang="es-ES" sz="28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etc.</a:t>
            </a:r>
            <a:endParaRPr lang="pt-BR" sz="28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3962400" cy="1828800"/>
          </a:xfrm>
        </p:spPr>
        <p:txBody>
          <a:bodyPr>
            <a:noAutofit/>
          </a:bodyPr>
          <a:lstStyle/>
          <a:p>
            <a:r>
              <a:rPr lang="es-BO" sz="8000" b="1" dirty="0" smtClean="0">
                <a:solidFill>
                  <a:srgbClr val="591357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¡Aquí viene la novia!</a:t>
            </a:r>
            <a:endParaRPr lang="es-BO" sz="8000" b="1" dirty="0">
              <a:solidFill>
                <a:srgbClr val="591357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5" y="76199"/>
            <a:ext cx="4533873" cy="6726815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481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6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333375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pic>
        <p:nvPicPr>
          <p:cNvPr id="6" name="Picture 6" descr="dst_condiloma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32227"/>
            <a:ext cx="2479759" cy="197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Xanthcitro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8173" y="2307783"/>
            <a:ext cx="1547812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46367" y="1115530"/>
            <a:ext cx="418341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VPH o HPV </a:t>
            </a:r>
            <a:r>
              <a:rPr lang="es-ES" sz="2400" i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(Virus del Papiloma Humano)</a:t>
            </a:r>
            <a:endParaRPr lang="es-ES" sz="2400" i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Quitar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parte del pene o de la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vagina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Eliminar 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las </a:t>
            </a: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verrugas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Puede generar cáncer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56533" y="4738411"/>
            <a:ext cx="743093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60% de los que tienen relaciones sexuales fuera del matrimonio tiene el virus del papiloma humano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6" name="Picture 2" descr="http://2.bp.blogspot.com/_0xgbfftMnx0/SXTkRP4Lh5I/AAAAAAAAACg/smsf_VKRbwQ/s400/gonorre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1064" y="261965"/>
            <a:ext cx="3581400" cy="3934031"/>
          </a:xfrm>
          <a:prstGeom prst="rect">
            <a:avLst/>
          </a:prstGeom>
          <a:noFill/>
        </p:spPr>
      </p:pic>
      <p:pic>
        <p:nvPicPr>
          <p:cNvPr id="6" name="Picture 2" descr="http://sp2.fotolog.com/photo/50/62/36/vih_gono_sifilis/1227891524648_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0453" y="4134655"/>
            <a:ext cx="3345547" cy="1880197"/>
          </a:xfrm>
          <a:prstGeom prst="rect">
            <a:avLst/>
          </a:prstGeom>
          <a:noFill/>
        </p:spPr>
      </p:pic>
      <p:grpSp>
        <p:nvGrpSpPr>
          <p:cNvPr id="3" name="Grupo 2"/>
          <p:cNvGrpSpPr/>
          <p:nvPr/>
        </p:nvGrpSpPr>
        <p:grpSpPr>
          <a:xfrm>
            <a:off x="331454" y="3195652"/>
            <a:ext cx="2457779" cy="2824148"/>
            <a:chOff x="-1391994" y="3039795"/>
            <a:chExt cx="2470166" cy="2854862"/>
          </a:xfrm>
        </p:grpSpPr>
        <p:pic>
          <p:nvPicPr>
            <p:cNvPr id="43010" name="Picture 2" descr="http://1.bp.blogspot.com/_Y_0fiI9DRxg/TKNCa1T8ZVI/AAAAAAAAAAY/WlJBqz8tj_I/s1600/341234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391994" y="3039795"/>
              <a:ext cx="2470166" cy="2854862"/>
            </a:xfrm>
            <a:prstGeom prst="rect">
              <a:avLst/>
            </a:prstGeom>
            <a:noFill/>
          </p:spPr>
        </p:pic>
        <p:sp>
          <p:nvSpPr>
            <p:cNvPr id="2" name="CuadroTexto 1"/>
            <p:cNvSpPr txBox="1"/>
            <p:nvPr/>
          </p:nvSpPr>
          <p:spPr>
            <a:xfrm>
              <a:off x="-1372661" y="3039795"/>
              <a:ext cx="2382594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BO" sz="2800" b="1" dirty="0" smtClean="0">
                  <a:solidFill>
                    <a:srgbClr val="4C216D"/>
                  </a:solidFill>
                  <a:latin typeface="Comic Sans MS" panose="030F0702030302020204" pitchFamily="66" charset="0"/>
                </a:rPr>
                <a:t>ETS: </a:t>
              </a:r>
              <a:r>
                <a:rPr lang="es-BO" sz="2800" dirty="0" smtClean="0">
                  <a:solidFill>
                    <a:srgbClr val="4C216D"/>
                  </a:solidFill>
                  <a:latin typeface="Comic Sans MS" panose="030F0702030302020204" pitchFamily="66" charset="0"/>
                </a:rPr>
                <a:t>Conocer para protegerse</a:t>
              </a:r>
            </a:p>
          </p:txBody>
        </p:sp>
      </p:grpSp>
      <p:pic>
        <p:nvPicPr>
          <p:cNvPr id="11272" name="Picture 8" descr="http://3.bp.blogspot.com/_lN-u8NuJAxk/TAbLOyR3BII/AAAAAAAAABk/WLEu9QESw8M/s320/GONORR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321" y="623967"/>
            <a:ext cx="2933700" cy="2933701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143000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ETS</a:t>
            </a:r>
            <a:endParaRPr lang="en-US" sz="3200" b="1" dirty="0">
              <a:solidFill>
                <a:srgbClr val="0000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8" name="Picture 2" descr="http://3.bp.blogspot.com/_J2Ng6_skUkw/SxVG3J4LjWI/AAAAAAAAAWE/LJ2SKXY8L84/s1600/camisinha.jpg"/>
          <p:cNvPicPr>
            <a:picLocks noChangeAspect="1" noChangeArrowheads="1"/>
          </p:cNvPicPr>
          <p:nvPr/>
        </p:nvPicPr>
        <p:blipFill rotWithShape="1">
          <a:blip r:embed="rId5" cstate="print"/>
          <a:srcRect t="-1" b="29421"/>
          <a:stretch/>
        </p:blipFill>
        <p:spPr bwMode="auto">
          <a:xfrm>
            <a:off x="2660282" y="536816"/>
            <a:ext cx="3899633" cy="2056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9135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62399" y="307644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VS.</a:t>
            </a:r>
            <a:endParaRPr lang="en-US" sz="5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1155" y="4461806"/>
            <a:ext cx="8497888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6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 tanto, dejará el hombre a su padre y a su madre, y se unirá a su mujer, y serán una sola carne.</a:t>
            </a:r>
            <a:r>
              <a:rPr lang="pt-BR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 </a:t>
            </a:r>
            <a:endParaRPr lang="pt-BR" sz="2600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Genesis </a:t>
            </a:r>
            <a:r>
              <a:rPr lang="pt-BR" sz="2400" b="1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2:24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3421" y="1458269"/>
            <a:ext cx="2833714" cy="441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sonia.rigoli\Desktop\divórcio\image007.jpg"/>
          <p:cNvPicPr>
            <a:picLocks noChangeAspect="1" noChangeArrowheads="1"/>
          </p:cNvPicPr>
          <p:nvPr/>
        </p:nvPicPr>
        <p:blipFill rotWithShape="1">
          <a:blip r:embed="rId6" cstate="print"/>
          <a:srcRect l="4733" r="2871" b="2036"/>
          <a:stretch/>
        </p:blipFill>
        <p:spPr bwMode="auto">
          <a:xfrm>
            <a:off x="4447237" y="1458270"/>
            <a:ext cx="2833715" cy="441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92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Falta de placer en matrimonio</a:t>
            </a:r>
            <a:b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Desconfianza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23" y="0"/>
            <a:ext cx="9405724" cy="68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82574" y="1717407"/>
            <a:ext cx="7167088" cy="33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BO" sz="28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“Alégrate, joven, en tu juventud; deja que tu corazón disfrute de la adolescencia. Sigue los impulsos de tu corazón y responde al estímulo de tus ojos...”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BO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Eclesiastés 11:9-10  </a:t>
            </a:r>
            <a:endParaRPr lang="es-BO" sz="2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Consejo Final</a:t>
            </a:r>
            <a:endParaRPr lang="es-BO" b="1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938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26556" y="1437907"/>
            <a:ext cx="7167088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“... </a:t>
            </a:r>
            <a:r>
              <a:rPr lang="es-ES" sz="2800" dirty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pero toma en cuenta que Dios te juzgará por todo esto. Aleja de tu corazón el enojo, y echa fuera de tu ser la maldad, porque confiar en la juventud y en la flor de la vida es vanidad”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BO" sz="2600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BO" sz="24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Eclesiastés 11:9-10  </a:t>
            </a:r>
            <a:endParaRPr lang="es-BO" sz="24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11" descr="vaso"/>
          <p:cNvPicPr>
            <a:picLocks noChangeAspect="1" noChangeArrowheads="1"/>
          </p:cNvPicPr>
          <p:nvPr/>
        </p:nvPicPr>
        <p:blipFill rotWithShape="1">
          <a:blip r:embed="rId5" cstate="print"/>
          <a:srcRect t="13984"/>
          <a:stretch/>
        </p:blipFill>
        <p:spPr bwMode="auto">
          <a:xfrm>
            <a:off x="1720850" y="107744"/>
            <a:ext cx="5702300" cy="589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42475"/>
            <a:ext cx="9220200" cy="6884916"/>
            <a:chOff x="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0" y="-12880"/>
              <a:ext cx="9220200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6" descr="vasoquebrado"/>
          <p:cNvPicPr>
            <a:picLocks noChangeAspect="1" noChangeArrowheads="1"/>
          </p:cNvPicPr>
          <p:nvPr/>
        </p:nvPicPr>
        <p:blipFill rotWithShape="1">
          <a:blip r:embed="rId5" cstate="print"/>
          <a:srcRect t="3295" b="21278"/>
          <a:stretch/>
        </p:blipFill>
        <p:spPr bwMode="auto">
          <a:xfrm>
            <a:off x="1720849" y="107744"/>
            <a:ext cx="5702301" cy="585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156" y="5109786"/>
            <a:ext cx="8497888" cy="5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pt-BR" sz="3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“¡</a:t>
            </a:r>
            <a:r>
              <a:rPr lang="es-ES" sz="3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Cuídalo antes que se rompa!</a:t>
            </a:r>
            <a:r>
              <a:rPr lang="pt-BR" sz="3600" b="1" dirty="0" smtClean="0">
                <a:solidFill>
                  <a:srgbClr val="4C216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 </a:t>
            </a:r>
            <a:endParaRPr lang="pt-BR" sz="3600" b="1" dirty="0">
              <a:solidFill>
                <a:srgbClr val="4C216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4631" r="3236"/>
          <a:stretch/>
        </p:blipFill>
        <p:spPr>
          <a:xfrm>
            <a:off x="838200" y="228600"/>
            <a:ext cx="7169016" cy="5069735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107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25" y="2151249"/>
            <a:ext cx="3962400" cy="1755775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591357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La iglesia </a:t>
            </a:r>
            <a:r>
              <a:rPr lang="pt-BR" sz="5400" b="1" dirty="0" smtClean="0">
                <a:solidFill>
                  <a:srgbClr val="591357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 decorada</a:t>
            </a:r>
            <a:endParaRPr lang="en-US" sz="5400" b="1" dirty="0">
              <a:solidFill>
                <a:srgbClr val="591357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 b="2174"/>
          <a:stretch/>
        </p:blipFill>
        <p:spPr>
          <a:xfrm>
            <a:off x="4572000" y="36745"/>
            <a:ext cx="4495800" cy="6745055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947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grpSp>
          <p:nvGrpSpPr>
            <p:cNvPr id="5" name="Grupo 4"/>
            <p:cNvGrpSpPr/>
            <p:nvPr/>
          </p:nvGrpSpPr>
          <p:grpSpPr>
            <a:xfrm>
              <a:off x="-8576" y="-12880"/>
              <a:ext cx="9152576" cy="6884916"/>
              <a:chOff x="-8576" y="-12880"/>
              <a:chExt cx="9152576" cy="6884916"/>
            </a:xfrm>
          </p:grpSpPr>
          <p:pic>
            <p:nvPicPr>
              <p:cNvPr id="7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-8576" y="-12880"/>
                <a:ext cx="9152576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r>
                <a:rPr lang="en-US" sz="1100" b="1" dirty="0" smtClean="0">
                  <a:ln>
                    <a:solidFill>
                      <a:srgbClr val="71186E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Unión </a:t>
              </a:r>
              <a:r>
                <a:rPr lang="en-US" sz="1100" b="1" dirty="0" err="1" smtClean="0">
                  <a:ln>
                    <a:solidFill>
                      <a:srgbClr val="71186E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Boliviana</a:t>
              </a: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1008" y="2294124"/>
            <a:ext cx="3962400" cy="1470025"/>
          </a:xfrm>
        </p:spPr>
        <p:txBody>
          <a:bodyPr>
            <a:normAutofit fontScale="90000"/>
          </a:bodyPr>
          <a:lstStyle/>
          <a:p>
            <a:r>
              <a:rPr lang="es-BO" sz="8000" b="1" dirty="0" smtClean="0">
                <a:solidFill>
                  <a:srgbClr val="591357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El consejo</a:t>
            </a:r>
            <a:endParaRPr lang="es-BO" sz="8000" b="1" dirty="0">
              <a:solidFill>
                <a:srgbClr val="591357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b="2047"/>
          <a:stretch/>
        </p:blipFill>
        <p:spPr>
          <a:xfrm>
            <a:off x="19263" y="47182"/>
            <a:ext cx="4548449" cy="6705601"/>
          </a:xfrm>
          <a:prstGeom prst="rect">
            <a:avLst/>
          </a:prstGeom>
          <a:ln w="88900" cap="sq" cmpd="thickThin">
            <a:solidFill>
              <a:srgbClr val="4C21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518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76" y="364514"/>
            <a:ext cx="7386404" cy="485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23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42475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62400" cy="1470025"/>
          </a:xfrm>
        </p:spPr>
        <p:txBody>
          <a:bodyPr>
            <a:normAutofit/>
          </a:bodyPr>
          <a:lstStyle/>
          <a:p>
            <a:r>
              <a:rPr lang="es-BO" sz="8000" b="1" dirty="0" smtClean="0">
                <a:solidFill>
                  <a:srgbClr val="4C216D"/>
                </a:solidFill>
                <a:latin typeface="Juice ITC" panose="04040403040A02020202" pitchFamily="82" charset="0"/>
                <a:cs typeface="Gisha" panose="020B0502040204020203" pitchFamily="34" charset="-79"/>
              </a:rPr>
              <a:t>El beso</a:t>
            </a:r>
            <a:endParaRPr lang="es-BO" sz="8000" b="1" dirty="0">
              <a:solidFill>
                <a:srgbClr val="4C216D"/>
              </a:solidFill>
              <a:latin typeface="Juice ITC" panose="04040403040A02020202" pitchFamily="82" charset="0"/>
              <a:cs typeface="Gisha" panose="020B0502040204020203" pitchFamily="34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 b="9100"/>
          <a:stretch/>
        </p:blipFill>
        <p:spPr>
          <a:xfrm>
            <a:off x="4953000" y="76200"/>
            <a:ext cx="4129149" cy="6646922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163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749</Words>
  <Application>Microsoft Macintosh PowerPoint</Application>
  <PresentationFormat>Presentación en pantalla (4:3)</PresentationFormat>
  <Paragraphs>132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Office Theme</vt:lpstr>
      <vt:lpstr>Encuentro de Princesas</vt:lpstr>
      <vt:lpstr>Ventajas de esperar para contraer matrimonio</vt:lpstr>
      <vt:lpstr>Presentación de PowerPoint</vt:lpstr>
      <vt:lpstr>¡Aquí viene la novia!</vt:lpstr>
      <vt:lpstr>Presentación de PowerPoint</vt:lpstr>
      <vt:lpstr>La iglesia  decorada</vt:lpstr>
      <vt:lpstr>El consejo</vt:lpstr>
      <vt:lpstr>Presentación de PowerPoint</vt:lpstr>
      <vt:lpstr>El beso</vt:lpstr>
      <vt:lpstr>La aprobación</vt:lpstr>
      <vt:lpstr>La foto</vt:lpstr>
      <vt:lpstr>Presentación de PowerPoint</vt:lpstr>
      <vt:lpstr>Ella</vt:lpstr>
      <vt:lpstr>Presentación de PowerPoint</vt:lpstr>
      <vt:lpstr>Presentación de PowerPoint</vt:lpstr>
      <vt:lpstr>Saliendo</vt:lpstr>
      <vt:lpstr>Presentación de PowerPoint</vt:lpstr>
      <vt:lpstr>A solas</vt:lpstr>
      <vt:lpstr>¿Qué es la sexualidad?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sexo hoy: ¿Animal o Humano?</vt:lpstr>
      <vt:lpstr>Presentación de PowerPoint</vt:lpstr>
      <vt:lpstr>Consejo Bíblico</vt:lpstr>
      <vt:lpstr>El plan del enemigo</vt:lpstr>
      <vt:lpstr>Consecuencias</vt:lpstr>
      <vt:lpstr>Embarazo en la adolescencia</vt:lpstr>
      <vt:lpstr>Hepatitis B E C</vt:lpstr>
      <vt:lpstr>Presentación de PowerPoint</vt:lpstr>
      <vt:lpstr>Presentación de PowerPoint</vt:lpstr>
      <vt:lpstr>ETS</vt:lpstr>
      <vt:lpstr>ETS</vt:lpstr>
      <vt:lpstr>ETS</vt:lpstr>
      <vt:lpstr>ETS</vt:lpstr>
      <vt:lpstr>ETS</vt:lpstr>
      <vt:lpstr>ETS</vt:lpstr>
      <vt:lpstr>ETS</vt:lpstr>
      <vt:lpstr>Presentación de PowerPoint</vt:lpstr>
      <vt:lpstr>Falta de placer en matrimonio Desconfianza</vt:lpstr>
      <vt:lpstr>Presentación de PowerPoint</vt:lpstr>
      <vt:lpstr>Consejo Final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Vantagens de Esperar pelo Casamento</dc:title>
  <dc:creator>Carlinha</dc:creator>
  <cp:lastModifiedBy>Milder Cordoba de Palacio</cp:lastModifiedBy>
  <cp:revision>74</cp:revision>
  <dcterms:created xsi:type="dcterms:W3CDTF">2011-01-03T13:28:19Z</dcterms:created>
  <dcterms:modified xsi:type="dcterms:W3CDTF">2016-01-29T13:33:05Z</dcterms:modified>
</cp:coreProperties>
</file>