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3"/>
  </p:notesMasterIdLst>
  <p:sldIdLst>
    <p:sldId id="323" r:id="rId2"/>
    <p:sldId id="256" r:id="rId3"/>
    <p:sldId id="297" r:id="rId4"/>
    <p:sldId id="257" r:id="rId5"/>
    <p:sldId id="325" r:id="rId6"/>
    <p:sldId id="258" r:id="rId7"/>
    <p:sldId id="259" r:id="rId8"/>
    <p:sldId id="260" r:id="rId9"/>
    <p:sldId id="261" r:id="rId10"/>
    <p:sldId id="262" r:id="rId11"/>
    <p:sldId id="263" r:id="rId12"/>
    <p:sldId id="264" r:id="rId13"/>
    <p:sldId id="265" r:id="rId14"/>
    <p:sldId id="318" r:id="rId15"/>
    <p:sldId id="266" r:id="rId16"/>
    <p:sldId id="267" r:id="rId17"/>
    <p:sldId id="268" r:id="rId18"/>
    <p:sldId id="269" r:id="rId19"/>
    <p:sldId id="270" r:id="rId20"/>
    <p:sldId id="319" r:id="rId21"/>
    <p:sldId id="271" r:id="rId22"/>
    <p:sldId id="272" r:id="rId23"/>
    <p:sldId id="326" r:id="rId24"/>
    <p:sldId id="327" r:id="rId25"/>
    <p:sldId id="277" r:id="rId26"/>
    <p:sldId id="320" r:id="rId27"/>
    <p:sldId id="275" r:id="rId28"/>
    <p:sldId id="276" r:id="rId29"/>
    <p:sldId id="278" r:id="rId30"/>
    <p:sldId id="279" r:id="rId31"/>
    <p:sldId id="280" r:id="rId32"/>
    <p:sldId id="281" r:id="rId33"/>
    <p:sldId id="282" r:id="rId34"/>
    <p:sldId id="328" r:id="rId35"/>
    <p:sldId id="284" r:id="rId36"/>
    <p:sldId id="285" r:id="rId37"/>
    <p:sldId id="286" r:id="rId38"/>
    <p:sldId id="287" r:id="rId39"/>
    <p:sldId id="298" r:id="rId40"/>
    <p:sldId id="300" r:id="rId41"/>
    <p:sldId id="299" r:id="rId42"/>
    <p:sldId id="303" r:id="rId43"/>
    <p:sldId id="322" r:id="rId44"/>
    <p:sldId id="329" r:id="rId45"/>
    <p:sldId id="304" r:id="rId46"/>
    <p:sldId id="306" r:id="rId47"/>
    <p:sldId id="307" r:id="rId48"/>
    <p:sldId id="305" r:id="rId49"/>
    <p:sldId id="301" r:id="rId50"/>
    <p:sldId id="288" r:id="rId51"/>
    <p:sldId id="289" r:id="rId52"/>
    <p:sldId id="291" r:id="rId53"/>
    <p:sldId id="292" r:id="rId54"/>
    <p:sldId id="295" r:id="rId55"/>
    <p:sldId id="308" r:id="rId56"/>
    <p:sldId id="309" r:id="rId57"/>
    <p:sldId id="310" r:id="rId58"/>
    <p:sldId id="312" r:id="rId59"/>
    <p:sldId id="315" r:id="rId60"/>
    <p:sldId id="316" r:id="rId61"/>
    <p:sldId id="29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357"/>
    <a:srgbClr val="3F0D3E"/>
    <a:srgbClr val="71186E"/>
    <a:srgbClr val="711C54"/>
    <a:srgbClr val="4C21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6" autoAdjust="0"/>
    <p:restoredTop sz="94624" autoAdjust="0"/>
  </p:normalViewPr>
  <p:slideViewPr>
    <p:cSldViewPr>
      <p:cViewPr varScale="1">
        <p:scale>
          <a:sx n="78" d="100"/>
          <a:sy n="78" d="100"/>
        </p:scale>
        <p:origin x="-1984" y="-120"/>
      </p:cViewPr>
      <p:guideLst>
        <p:guide orient="horz" pos="2160"/>
        <p:guide pos="2880"/>
      </p:guideLst>
    </p:cSldViewPr>
  </p:slideViewPr>
  <p:outlineViewPr>
    <p:cViewPr>
      <p:scale>
        <a:sx n="33" d="100"/>
        <a:sy n="33" d="100"/>
      </p:scale>
      <p:origin x="24" y="11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31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A8444-5E87-4AF0-8025-7727C61BFD4C}" type="datetimeFigureOut">
              <a:rPr lang="es-ES" smtClean="0"/>
              <a:t>29/1/16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F93A2-DFFC-4203-91D2-FB4A97833827}" type="slidenum">
              <a:rPr lang="es-ES" smtClean="0"/>
              <a:t>‹Nr.›</a:t>
            </a:fld>
            <a:endParaRPr lang="es-ES"/>
          </a:p>
        </p:txBody>
      </p:sp>
    </p:spTree>
    <p:extLst>
      <p:ext uri="{BB962C8B-B14F-4D97-AF65-F5344CB8AC3E}">
        <p14:creationId xmlns:p14="http://schemas.microsoft.com/office/powerpoint/2010/main" val="236625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8DDF93A2-DFFC-4203-91D2-FB4A97833827}" type="slidenum">
              <a:rPr lang="es-ES" smtClean="0"/>
              <a:t>2</a:t>
            </a:fld>
            <a:endParaRPr lang="es-ES"/>
          </a:p>
        </p:txBody>
      </p:sp>
    </p:spTree>
    <p:extLst>
      <p:ext uri="{BB962C8B-B14F-4D97-AF65-F5344CB8AC3E}">
        <p14:creationId xmlns:p14="http://schemas.microsoft.com/office/powerpoint/2010/main" val="388544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72FC7FB-88B1-448C-88F3-EB37029E8C73}" type="datetimeFigureOut">
              <a:rPr lang="en-US" smtClean="0"/>
              <a:pPr/>
              <a:t>29/1/16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02A0DC2-B72A-411F-94D3-2B2A41A9F5C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2FC7FB-88B1-448C-88F3-EB37029E8C73}" type="datetimeFigureOut">
              <a:rPr lang="en-US" smtClean="0"/>
              <a:pPr/>
              <a:t>29/1/16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2A0DC2-B72A-411F-94D3-2B2A41A9F5C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72FC7FB-88B1-448C-88F3-EB37029E8C73}" type="datetimeFigureOut">
              <a:rPr lang="en-US" smtClean="0"/>
              <a:pPr/>
              <a:t>29/1/16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02A0DC2-B72A-411F-94D3-2B2A41A9F5C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2FC7FB-88B1-448C-88F3-EB37029E8C73}" type="datetimeFigureOut">
              <a:rPr lang="en-US" smtClean="0"/>
              <a:pPr/>
              <a:t>29/1/16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02A0DC2-B72A-411F-94D3-2B2A41A9F5C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72FC7FB-88B1-448C-88F3-EB37029E8C73}" type="datetimeFigureOut">
              <a:rPr lang="en-US" smtClean="0"/>
              <a:pPr/>
              <a:t>29/1/16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02A0DC2-B72A-411F-94D3-2B2A41A9F5C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2FC7FB-88B1-448C-88F3-EB37029E8C73}" type="datetimeFigureOut">
              <a:rPr lang="en-US" smtClean="0"/>
              <a:pPr/>
              <a:t>29/1/16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2A0DC2-B72A-411F-94D3-2B2A41A9F5C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2FC7FB-88B1-448C-88F3-EB37029E8C73}" type="datetimeFigureOut">
              <a:rPr lang="en-US" smtClean="0"/>
              <a:pPr/>
              <a:t>29/1/16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02A0DC2-B72A-411F-94D3-2B2A41A9F5C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72FC7FB-88B1-448C-88F3-EB37029E8C73}" type="datetimeFigureOut">
              <a:rPr lang="en-US" smtClean="0"/>
              <a:pPr/>
              <a:t>29/1/16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02A0DC2-B72A-411F-94D3-2B2A41A9F5C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72FC7FB-88B1-448C-88F3-EB37029E8C73}" type="datetimeFigureOut">
              <a:rPr lang="en-US" smtClean="0"/>
              <a:pPr/>
              <a:t>29/1/16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02A0DC2-B72A-411F-94D3-2B2A41A9F5C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2FC7FB-88B1-448C-88F3-EB37029E8C73}" type="datetimeFigureOut">
              <a:rPr lang="en-US" smtClean="0"/>
              <a:pPr/>
              <a:t>29/1/16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2A0DC2-B72A-411F-94D3-2B2A41A9F5C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72FC7FB-88B1-448C-88F3-EB37029E8C73}" type="datetimeFigureOut">
              <a:rPr lang="en-US" smtClean="0"/>
              <a:pPr/>
              <a:t>29/1/16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02A0DC2-B72A-411F-94D3-2B2A41A9F5CB}" type="slidenum">
              <a:rPr lang="en-US" smtClean="0"/>
              <a:pPr/>
              <a:t>‹Nr.›</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72FC7FB-88B1-448C-88F3-EB37029E8C73}" type="datetimeFigureOut">
              <a:rPr lang="en-US" smtClean="0"/>
              <a:pPr/>
              <a:t>29/1/16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02A0DC2-B72A-411F-94D3-2B2A41A9F5C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8.jpeg"/><Relationship Id="rId6"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9.jpeg"/><Relationship Id="rId6"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0.jpeg"/><Relationship Id="rId6"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3.jpeg"/><Relationship Id="rId6"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4.jpeg"/><Relationship Id="rId6"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5.png"/><Relationship Id="rId6"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32.png"/><Relationship Id="rId6" Type="http://schemas.openxmlformats.org/officeDocument/2006/relationships/image" Target="../media/image33.jpeg"/><Relationship Id="rId7"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34.png"/><Relationship Id="rId7" Type="http://schemas.openxmlformats.org/officeDocument/2006/relationships/image" Target="../media/image35.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36.png"/><Relationship Id="rId7" Type="http://schemas.openxmlformats.org/officeDocument/2006/relationships/image" Target="../media/image37.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6.jpeg"/><Relationship Id="rId7" Type="http://schemas.openxmlformats.org/officeDocument/2006/relationships/image" Target="../media/image38.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41.jpeg"/><Relationship Id="rId7" Type="http://schemas.openxmlformats.org/officeDocument/2006/relationships/image" Target="../media/image42.png"/><Relationship Id="rId8" Type="http://schemas.openxmlformats.org/officeDocument/2006/relationships/image" Target="../media/image43.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8.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9.jpeg"/><Relationship Id="rId6" Type="http://schemas.openxmlformats.org/officeDocument/2006/relationships/image" Target="../media/image50.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1.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2.png"/><Relationship Id="rId5"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3.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4.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5.jpeg"/><Relationship Id="rId6" Type="http://schemas.openxmlformats.org/officeDocument/2006/relationships/image" Target="../media/image56.jpeg"/><Relationship Id="rId7" Type="http://schemas.openxmlformats.org/officeDocument/2006/relationships/image" Target="../media/image57.gif"/><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8.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9.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60.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61.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62.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63.jpeg"/><Relationship Id="rId6" Type="http://schemas.openxmlformats.org/officeDocument/2006/relationships/image" Target="../media/image64.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65.jpeg"/><Relationship Id="rId6" Type="http://schemas.openxmlformats.org/officeDocument/2006/relationships/image" Target="../media/image66.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67.jpeg"/><Relationship Id="rId6" Type="http://schemas.openxmlformats.org/officeDocument/2006/relationships/image" Target="../media/image68.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69.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0.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1.jpeg"/><Relationship Id="rId6" Type="http://schemas.openxmlformats.org/officeDocument/2006/relationships/image" Target="../media/image72.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3.jpeg"/><Relationship Id="rId6" Type="http://schemas.openxmlformats.org/officeDocument/2006/relationships/image" Target="../media/image74.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5.jpeg"/><Relationship Id="rId6" Type="http://schemas.openxmlformats.org/officeDocument/2006/relationships/image" Target="../media/image76.jpeg"/><Relationship Id="rId7" Type="http://schemas.openxmlformats.org/officeDocument/2006/relationships/image" Target="../media/image77.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8.jpeg"/><Relationship Id="rId6" Type="http://schemas.openxmlformats.org/officeDocument/2006/relationships/image" Target="../media/image79.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80.jpe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81.jpeg"/><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8"/>
          <p:cNvPicPr>
            <a:picLocks noChangeAspect="1"/>
          </p:cNvPicPr>
          <p:nvPr/>
        </p:nvPicPr>
        <p:blipFill rotWithShape="1">
          <a:blip r:embed="rId3">
            <a:extLst>
              <a:ext uri="{28A0092B-C50C-407E-A947-70E740481C1C}">
                <a14:useLocalDpi xmlns:a14="http://schemas.microsoft.com/office/drawing/2010/main" val="0"/>
              </a:ext>
            </a:extLst>
          </a:blip>
          <a:srcRect l="75352" t="73052"/>
          <a:stretch/>
        </p:blipFill>
        <p:spPr bwMode="auto">
          <a:xfrm>
            <a:off x="5257800" y="2485882"/>
            <a:ext cx="3886199" cy="437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447800"/>
            <a:ext cx="5980952" cy="1041270"/>
          </a:xfrm>
          <a:prstGeom prst="rect">
            <a:avLst/>
          </a:prstGeom>
        </p:spPr>
      </p:pic>
      <p:sp>
        <p:nvSpPr>
          <p:cNvPr id="2" name="Título 1"/>
          <p:cNvSpPr>
            <a:spLocks noGrp="1"/>
          </p:cNvSpPr>
          <p:nvPr>
            <p:ph type="ctrTitle"/>
          </p:nvPr>
        </p:nvSpPr>
        <p:spPr>
          <a:xfrm rot="21439148">
            <a:off x="3390714" y="1658448"/>
            <a:ext cx="5763868" cy="636694"/>
          </a:xfrm>
        </p:spPr>
        <p:txBody>
          <a:bodyPr/>
          <a:lstStyle/>
          <a:p>
            <a:pPr algn="ctr"/>
            <a:r>
              <a:rPr lang="es-ES" sz="3600" b="1" cap="none" dirty="0" smtClean="0">
                <a:ln>
                  <a:solidFill>
                    <a:srgbClr val="4C216D"/>
                  </a:solidFill>
                </a:ln>
                <a:solidFill>
                  <a:schemeClr val="bg1"/>
                </a:solidFill>
                <a:effectLst>
                  <a:outerShdw blurRad="38100" dist="38100" dir="2700000" algn="tl">
                    <a:srgbClr val="000000">
                      <a:alpha val="43137"/>
                    </a:srgbClr>
                  </a:outerShdw>
                </a:effectLst>
                <a:latin typeface="Berlin Sans FB Demi" panose="020E0802020502020306" pitchFamily="34" charset="0"/>
              </a:rPr>
              <a:t>Encuentro de Princesas</a:t>
            </a:r>
            <a:endParaRPr lang="es-ES" sz="3600" b="1" cap="none" dirty="0">
              <a:ln>
                <a:solidFill>
                  <a:srgbClr val="4C216D"/>
                </a:solidFill>
              </a:ln>
              <a:solidFill>
                <a:schemeClr val="bg1"/>
              </a:solidFill>
              <a:effectLst>
                <a:outerShdw blurRad="38100" dist="38100" dir="2700000" algn="tl">
                  <a:srgbClr val="000000">
                    <a:alpha val="43137"/>
                  </a:srgbClr>
                </a:outerShdw>
              </a:effectLst>
              <a:latin typeface="Berlin Sans FB Demi" panose="020E0802020502020306" pitchFamily="34" charset="0"/>
            </a:endParaRPr>
          </a:p>
        </p:txBody>
      </p:sp>
      <p:sp>
        <p:nvSpPr>
          <p:cNvPr id="9" name="Título 1"/>
          <p:cNvSpPr txBox="1">
            <a:spLocks/>
          </p:cNvSpPr>
          <p:nvPr/>
        </p:nvSpPr>
        <p:spPr bwMode="gray">
          <a:xfrm>
            <a:off x="-76200" y="3452761"/>
            <a:ext cx="4876800" cy="2643239"/>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s-ES" sz="8000" b="1" dirty="0" smtClean="0">
                <a:ln>
                  <a:solidFill>
                    <a:srgbClr val="71186E"/>
                  </a:solidFill>
                </a:ln>
                <a:solidFill>
                  <a:srgbClr val="3F0D3E"/>
                </a:solidFill>
                <a:effectLst>
                  <a:outerShdw blurRad="38100" dist="38100" dir="2700000" algn="tl">
                    <a:srgbClr val="000000">
                      <a:alpha val="43137"/>
                    </a:srgbClr>
                  </a:outerShdw>
                </a:effectLst>
                <a:latin typeface="Juice ITC" panose="04040403040A02020202" pitchFamily="82" charset="0"/>
              </a:rPr>
              <a:t>Tu</a:t>
            </a:r>
          </a:p>
          <a:p>
            <a:pPr algn="ctr">
              <a:spcBef>
                <a:spcPts val="0"/>
              </a:spcBef>
            </a:pPr>
            <a:r>
              <a:rPr lang="es-ES" sz="8000" b="1" dirty="0">
                <a:ln>
                  <a:solidFill>
                    <a:srgbClr val="71186E"/>
                  </a:solidFill>
                </a:ln>
                <a:solidFill>
                  <a:srgbClr val="3F0D3E"/>
                </a:solidFill>
                <a:effectLst>
                  <a:outerShdw blurRad="38100" dist="38100" dir="2700000" algn="tl">
                    <a:srgbClr val="000000">
                      <a:alpha val="43137"/>
                    </a:srgbClr>
                  </a:outerShdw>
                </a:effectLst>
                <a:latin typeface="Juice ITC" panose="04040403040A02020202" pitchFamily="82" charset="0"/>
              </a:rPr>
              <a:t>e</a:t>
            </a:r>
            <a:r>
              <a:rPr lang="es-ES" sz="8000" b="1" dirty="0" smtClean="0">
                <a:ln>
                  <a:solidFill>
                    <a:srgbClr val="71186E"/>
                  </a:solidFill>
                </a:ln>
                <a:solidFill>
                  <a:srgbClr val="3F0D3E"/>
                </a:solidFill>
                <a:effectLst>
                  <a:outerShdw blurRad="38100" dist="38100" dir="2700000" algn="tl">
                    <a:srgbClr val="000000">
                      <a:alpha val="43137"/>
                    </a:srgbClr>
                  </a:outerShdw>
                </a:effectLst>
                <a:latin typeface="Juice ITC" panose="04040403040A02020202" pitchFamily="82" charset="0"/>
              </a:rPr>
              <a:t>n la Pasarela</a:t>
            </a:r>
            <a:endParaRPr lang="es-ES" sz="8000" b="1" dirty="0">
              <a:ln>
                <a:solidFill>
                  <a:srgbClr val="71186E"/>
                </a:solidFill>
              </a:ln>
              <a:solidFill>
                <a:srgbClr val="3F0D3E"/>
              </a:solidFill>
              <a:effectLst>
                <a:outerShdw blurRad="38100" dist="38100" dir="2700000" algn="tl">
                  <a:srgbClr val="000000">
                    <a:alpha val="43137"/>
                  </a:srgbClr>
                </a:outerShdw>
              </a:effectLst>
              <a:latin typeface="Juice ITC" panose="04040403040A02020202" pitchFamily="82" charset="0"/>
            </a:endParaRPr>
          </a:p>
        </p:txBody>
      </p:sp>
      <p:pic>
        <p:nvPicPr>
          <p:cNvPr id="3" name="Imagen 2" descr="LogoOfici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0"/>
            <a:ext cx="1504950" cy="1600200"/>
          </a:xfrm>
          <a:prstGeom prst="rect">
            <a:avLst/>
          </a:prstGeom>
        </p:spPr>
      </p:pic>
      <p:sp>
        <p:nvSpPr>
          <p:cNvPr id="6" name="CuadroTexto 5"/>
          <p:cNvSpPr txBox="1"/>
          <p:nvPr/>
        </p:nvSpPr>
        <p:spPr>
          <a:xfrm>
            <a:off x="2057400" y="304800"/>
            <a:ext cx="4572000" cy="369332"/>
          </a:xfrm>
          <a:prstGeom prst="rect">
            <a:avLst/>
          </a:prstGeom>
          <a:noFill/>
        </p:spPr>
        <p:txBody>
          <a:bodyPr wrap="square" rtlCol="0">
            <a:spAutoFit/>
          </a:bodyPr>
          <a:lstStyle/>
          <a:p>
            <a:pPr algn="ctr"/>
            <a:r>
              <a:rPr lang="es-ES" dirty="0" smtClean="0"/>
              <a:t>Asociación Venezolana Sur Occidental</a:t>
            </a:r>
            <a:endParaRPr lang="es-ES" dirty="0"/>
          </a:p>
        </p:txBody>
      </p:sp>
    </p:spTree>
    <p:extLst>
      <p:ext uri="{BB962C8B-B14F-4D97-AF65-F5344CB8AC3E}">
        <p14:creationId xmlns:p14="http://schemas.microsoft.com/office/powerpoint/2010/main" val="1130928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8576" y="-42475"/>
            <a:ext cx="9152576" cy="6884916"/>
            <a:chOff x="-8576" y="-12880"/>
            <a:chExt cx="9152576" cy="6884916"/>
          </a:xfrm>
        </p:grpSpPr>
        <p:pic>
          <p:nvPicPr>
            <p:cNvPr id="7"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9"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Subtitle 2"/>
          <p:cNvSpPr txBox="1">
            <a:spLocks/>
          </p:cNvSpPr>
          <p:nvPr/>
        </p:nvSpPr>
        <p:spPr>
          <a:xfrm>
            <a:off x="501733" y="228600"/>
            <a:ext cx="8032667" cy="1120222"/>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s-BO" sz="3600" b="1" dirty="0" smtClean="0">
                <a:solidFill>
                  <a:srgbClr val="3F0D3E"/>
                </a:solidFill>
                <a:latin typeface="Gisha" panose="020B0502040204020203" pitchFamily="34" charset="-79"/>
                <a:cs typeface="Gisha" panose="020B0502040204020203" pitchFamily="34" charset="-79"/>
              </a:rPr>
              <a:t>Nuestro cuerpo tiene normalmente cinco tipos de ajustes básicos:</a:t>
            </a:r>
            <a:endParaRPr lang="es-BO" sz="3600" b="1" dirty="0">
              <a:solidFill>
                <a:srgbClr val="3F0D3E"/>
              </a:solidFill>
              <a:latin typeface="Gisha" panose="020B0502040204020203" pitchFamily="34" charset="-79"/>
              <a:cs typeface="Gisha" panose="020B0502040204020203" pitchFamily="34" charset="-79"/>
            </a:endParaRPr>
          </a:p>
        </p:txBody>
      </p:sp>
      <p:grpSp>
        <p:nvGrpSpPr>
          <p:cNvPr id="12" name="Grupo 11"/>
          <p:cNvGrpSpPr/>
          <p:nvPr/>
        </p:nvGrpSpPr>
        <p:grpSpPr>
          <a:xfrm>
            <a:off x="1401428" y="1447800"/>
            <a:ext cx="6129706" cy="4596735"/>
            <a:chOff x="1401428" y="1447800"/>
            <a:chExt cx="6129706" cy="4596735"/>
          </a:xfrm>
        </p:grpSpPr>
        <p:pic>
          <p:nvPicPr>
            <p:cNvPr id="1028" name="Picture 4" descr="http://www.nossoarmario.com/blog/wp-content/uploads/2010/10/Tipos-de-Corpo.jpg"/>
            <p:cNvPicPr>
              <a:picLocks noChangeAspect="1" noChangeArrowheads="1"/>
            </p:cNvPicPr>
            <p:nvPr/>
          </p:nvPicPr>
          <p:blipFill>
            <a:blip r:embed="rId5" cstate="print"/>
            <a:srcRect/>
            <a:stretch>
              <a:fillRect/>
            </a:stretch>
          </p:blipFill>
          <p:spPr bwMode="auto">
            <a:xfrm>
              <a:off x="1401428" y="1504012"/>
              <a:ext cx="6129706" cy="4540523"/>
            </a:xfrm>
            <a:prstGeom prst="rect">
              <a:avLst/>
            </a:prstGeom>
            <a:ln>
              <a:noFill/>
            </a:ln>
            <a:effectLst>
              <a:softEdge rad="112500"/>
            </a:effectLst>
          </p:spPr>
        </p:pic>
        <p:sp>
          <p:nvSpPr>
            <p:cNvPr id="11" name="CuadroTexto 10"/>
            <p:cNvSpPr txBox="1"/>
            <p:nvPr/>
          </p:nvSpPr>
          <p:spPr>
            <a:xfrm>
              <a:off x="2182595" y="1679353"/>
              <a:ext cx="627852" cy="276999"/>
            </a:xfrm>
            <a:prstGeom prst="rect">
              <a:avLst/>
            </a:prstGeom>
            <a:solidFill>
              <a:srgbClr val="FFFFFF"/>
            </a:solidFill>
          </p:spPr>
          <p:txBody>
            <a:bodyPr wrap="square" rtlCol="0">
              <a:spAutoFit/>
            </a:bodyPr>
            <a:lstStyle/>
            <a:p>
              <a:pPr algn="ctr"/>
              <a:r>
                <a:rPr lang="es-BO" sz="1200" b="1" dirty="0" smtClean="0">
                  <a:solidFill>
                    <a:srgbClr val="4C216D"/>
                  </a:solidFill>
                  <a:effectLst>
                    <a:outerShdw blurRad="38100" dist="38100" dir="2700000" algn="tl">
                      <a:srgbClr val="000000">
                        <a:alpha val="43137"/>
                      </a:srgbClr>
                    </a:outerShdw>
                  </a:effectLst>
                  <a:latin typeface="Tempus Sans ITC" panose="04020404030D07020202" pitchFamily="82" charset="0"/>
                </a:rPr>
                <a:t>PERA</a:t>
              </a:r>
              <a:endParaRPr lang="es-BO" sz="1200" b="1" dirty="0">
                <a:solidFill>
                  <a:srgbClr val="4C216D"/>
                </a:solidFill>
                <a:effectLst>
                  <a:outerShdw blurRad="38100" dist="38100" dir="2700000" algn="tl">
                    <a:srgbClr val="000000">
                      <a:alpha val="43137"/>
                    </a:srgbClr>
                  </a:outerShdw>
                </a:effectLst>
                <a:latin typeface="Tempus Sans ITC" panose="04020404030D07020202" pitchFamily="82" charset="0"/>
              </a:endParaRPr>
            </a:p>
          </p:txBody>
        </p:sp>
        <p:sp>
          <p:nvSpPr>
            <p:cNvPr id="13" name="CuadroTexto 12"/>
            <p:cNvSpPr txBox="1"/>
            <p:nvPr/>
          </p:nvSpPr>
          <p:spPr>
            <a:xfrm>
              <a:off x="2912287" y="1447800"/>
              <a:ext cx="1022471" cy="461665"/>
            </a:xfrm>
            <a:prstGeom prst="rect">
              <a:avLst/>
            </a:prstGeom>
            <a:solidFill>
              <a:srgbClr val="FFFFFF"/>
            </a:solidFill>
          </p:spPr>
          <p:txBody>
            <a:bodyPr wrap="square" rtlCol="0">
              <a:spAutoFit/>
            </a:bodyPr>
            <a:lstStyle/>
            <a:p>
              <a:pPr algn="ctr"/>
              <a:r>
                <a:rPr lang="es-BO" sz="1200" b="1" dirty="0" smtClean="0">
                  <a:solidFill>
                    <a:srgbClr val="4C216D"/>
                  </a:solidFill>
                  <a:effectLst>
                    <a:outerShdw blurRad="38100" dist="38100" dir="2700000" algn="tl">
                      <a:srgbClr val="000000">
                        <a:alpha val="43137"/>
                      </a:srgbClr>
                    </a:outerShdw>
                  </a:effectLst>
                  <a:latin typeface="Tempus Sans ITC" panose="04020404030D07020202" pitchFamily="82" charset="0"/>
                </a:rPr>
                <a:t>RELOJ DE ARENA</a:t>
              </a:r>
              <a:endParaRPr lang="es-BO" sz="1200" b="1" dirty="0">
                <a:solidFill>
                  <a:srgbClr val="4C216D"/>
                </a:solidFill>
                <a:effectLst>
                  <a:outerShdw blurRad="38100" dist="38100" dir="2700000" algn="tl">
                    <a:srgbClr val="000000">
                      <a:alpha val="43137"/>
                    </a:srgbClr>
                  </a:outerShdw>
                </a:effectLst>
                <a:latin typeface="Tempus Sans ITC" panose="04020404030D07020202" pitchFamily="82" charset="0"/>
              </a:endParaRPr>
            </a:p>
          </p:txBody>
        </p:sp>
        <p:sp>
          <p:nvSpPr>
            <p:cNvPr id="15" name="CuadroTexto 14"/>
            <p:cNvSpPr txBox="1"/>
            <p:nvPr/>
          </p:nvSpPr>
          <p:spPr>
            <a:xfrm>
              <a:off x="4882188" y="1676400"/>
              <a:ext cx="1213812" cy="261610"/>
            </a:xfrm>
            <a:prstGeom prst="rect">
              <a:avLst/>
            </a:prstGeom>
            <a:solidFill>
              <a:srgbClr val="FFFFFF"/>
            </a:solidFill>
          </p:spPr>
          <p:txBody>
            <a:bodyPr wrap="square" rtlCol="0">
              <a:spAutoFit/>
            </a:bodyPr>
            <a:lstStyle/>
            <a:p>
              <a:pPr algn="ctr"/>
              <a:r>
                <a:rPr lang="es-BO" sz="1100" b="1" dirty="0" smtClean="0">
                  <a:solidFill>
                    <a:srgbClr val="4C216D"/>
                  </a:solidFill>
                  <a:effectLst>
                    <a:outerShdw blurRad="38100" dist="38100" dir="2700000" algn="tl">
                      <a:srgbClr val="000000">
                        <a:alpha val="43137"/>
                      </a:srgbClr>
                    </a:outerShdw>
                  </a:effectLst>
                  <a:latin typeface="Tempus Sans ITC" panose="04020404030D07020202" pitchFamily="82" charset="0"/>
                </a:rPr>
                <a:t>RECTANGULAR</a:t>
              </a:r>
              <a:endParaRPr lang="es-BO" sz="1100" b="1" dirty="0">
                <a:solidFill>
                  <a:srgbClr val="4C216D"/>
                </a:solidFill>
                <a:effectLst>
                  <a:outerShdw blurRad="38100" dist="38100" dir="2700000" algn="tl">
                    <a:srgbClr val="000000">
                      <a:alpha val="43137"/>
                    </a:srgbClr>
                  </a:outerShdw>
                </a:effectLst>
                <a:latin typeface="Tempus Sans ITC" panose="04020404030D07020202" pitchFamily="82" charset="0"/>
              </a:endParaRPr>
            </a:p>
          </p:txBody>
        </p:sp>
        <p:sp>
          <p:nvSpPr>
            <p:cNvPr id="14" name="CuadroTexto 13"/>
            <p:cNvSpPr txBox="1"/>
            <p:nvPr/>
          </p:nvSpPr>
          <p:spPr>
            <a:xfrm>
              <a:off x="3950347" y="1565701"/>
              <a:ext cx="1031394" cy="400110"/>
            </a:xfrm>
            <a:prstGeom prst="rect">
              <a:avLst/>
            </a:prstGeom>
            <a:solidFill>
              <a:srgbClr val="FFFFFF"/>
            </a:solidFill>
          </p:spPr>
          <p:txBody>
            <a:bodyPr wrap="square" rtlCol="0">
              <a:spAutoFit/>
            </a:bodyPr>
            <a:lstStyle/>
            <a:p>
              <a:pPr algn="ctr"/>
              <a:r>
                <a:rPr lang="es-BO" sz="1200" b="1" dirty="0" smtClean="0">
                  <a:solidFill>
                    <a:srgbClr val="4C216D"/>
                  </a:solidFill>
                  <a:effectLst>
                    <a:outerShdw blurRad="38100" dist="38100" dir="2700000" algn="tl">
                      <a:srgbClr val="000000">
                        <a:alpha val="43137"/>
                      </a:srgbClr>
                    </a:outerShdw>
                  </a:effectLst>
                  <a:latin typeface="Tempus Sans ITC" panose="04020404030D07020202" pitchFamily="82" charset="0"/>
                </a:rPr>
                <a:t>MANZANA</a:t>
              </a:r>
            </a:p>
            <a:p>
              <a:pPr algn="ctr"/>
              <a:endParaRPr lang="es-BO" sz="800" b="1" dirty="0" smtClean="0">
                <a:solidFill>
                  <a:srgbClr val="4C216D"/>
                </a:solidFill>
                <a:effectLst>
                  <a:outerShdw blurRad="38100" dist="38100" dir="2700000" algn="tl">
                    <a:srgbClr val="000000">
                      <a:alpha val="43137"/>
                    </a:srgbClr>
                  </a:outerShdw>
                </a:effectLst>
                <a:latin typeface="Tempus Sans ITC" panose="04020404030D07020202" pitchFamily="82" charset="0"/>
              </a:endParaRPr>
            </a:p>
          </p:txBody>
        </p:sp>
        <p:sp>
          <p:nvSpPr>
            <p:cNvPr id="16" name="CuadroTexto 15"/>
            <p:cNvSpPr txBox="1"/>
            <p:nvPr/>
          </p:nvSpPr>
          <p:spPr>
            <a:xfrm>
              <a:off x="6019800" y="1550313"/>
              <a:ext cx="1085052" cy="430887"/>
            </a:xfrm>
            <a:prstGeom prst="rect">
              <a:avLst/>
            </a:prstGeom>
            <a:solidFill>
              <a:srgbClr val="FFFFFF"/>
            </a:solidFill>
          </p:spPr>
          <p:txBody>
            <a:bodyPr wrap="square" rtlCol="0">
              <a:spAutoFit/>
            </a:bodyPr>
            <a:lstStyle/>
            <a:p>
              <a:pPr algn="ctr"/>
              <a:r>
                <a:rPr lang="es-BO" sz="1100" b="1" dirty="0" smtClean="0">
                  <a:solidFill>
                    <a:srgbClr val="4C216D"/>
                  </a:solidFill>
                  <a:effectLst>
                    <a:outerShdw blurRad="38100" dist="38100" dir="2700000" algn="tl">
                      <a:srgbClr val="000000">
                        <a:alpha val="43137"/>
                      </a:srgbClr>
                    </a:outerShdw>
                  </a:effectLst>
                  <a:latin typeface="Tempus Sans ITC" panose="04020404030D07020202" pitchFamily="82" charset="0"/>
                </a:rPr>
                <a:t>TRIÁNGULO</a:t>
              </a:r>
            </a:p>
            <a:p>
              <a:pPr algn="ctr"/>
              <a:r>
                <a:rPr lang="es-BO" sz="1100" b="1" dirty="0" smtClean="0">
                  <a:solidFill>
                    <a:srgbClr val="4C216D"/>
                  </a:solidFill>
                  <a:effectLst>
                    <a:outerShdw blurRad="38100" dist="38100" dir="2700000" algn="tl">
                      <a:srgbClr val="000000">
                        <a:alpha val="43137"/>
                      </a:srgbClr>
                    </a:outerShdw>
                  </a:effectLst>
                  <a:latin typeface="Tempus Sans ITC" panose="04020404030D07020202" pitchFamily="82" charset="0"/>
                </a:rPr>
                <a:t>INVERTIDO</a:t>
              </a:r>
              <a:endParaRPr lang="es-BO" sz="1100" b="1" dirty="0">
                <a:solidFill>
                  <a:srgbClr val="4C216D"/>
                </a:solidFill>
                <a:effectLst>
                  <a:outerShdw blurRad="38100" dist="38100" dir="2700000" algn="tl">
                    <a:srgbClr val="000000">
                      <a:alpha val="43137"/>
                    </a:srgbClr>
                  </a:outerShdw>
                </a:effectLst>
                <a:latin typeface="Tempus Sans ITC" panose="04020404030D07020202" pitchFamily="82"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sp>
        <p:nvSpPr>
          <p:cNvPr id="9" name="Rectangle 8"/>
          <p:cNvSpPr/>
          <p:nvPr/>
        </p:nvSpPr>
        <p:spPr>
          <a:xfrm>
            <a:off x="2683239" y="304800"/>
            <a:ext cx="3768946" cy="5227072"/>
          </a:xfrm>
          <a:prstGeom prst="rect">
            <a:avLst/>
          </a:prstGeom>
        </p:spPr>
        <p:txBody>
          <a:bodyPr wrap="square">
            <a:spAutoFit/>
          </a:bodyPr>
          <a:lstStyle/>
          <a:p>
            <a:r>
              <a:rPr lang="es-ES" sz="3200" b="1" dirty="0" smtClean="0">
                <a:solidFill>
                  <a:srgbClr val="3F0D3E"/>
                </a:solidFill>
                <a:latin typeface="Gisha" panose="020B0502040204020203" pitchFamily="34" charset="-79"/>
                <a:cs typeface="Gisha" panose="020B0502040204020203" pitchFamily="34" charset="-79"/>
              </a:rPr>
              <a:t>Pera:</a:t>
            </a:r>
          </a:p>
          <a:p>
            <a:pPr>
              <a:lnSpc>
                <a:spcPts val="3500"/>
              </a:lnSpc>
              <a:spcBef>
                <a:spcPts val="1200"/>
              </a:spcBef>
            </a:pPr>
            <a:r>
              <a:rPr lang="es-ES" sz="2400" dirty="0" smtClean="0">
                <a:solidFill>
                  <a:srgbClr val="591357"/>
                </a:solidFill>
                <a:latin typeface="Gisha" panose="020B0502040204020203" pitchFamily="34" charset="-79"/>
                <a:cs typeface="Gisha" panose="020B0502040204020203" pitchFamily="34" charset="-79"/>
              </a:rPr>
              <a:t>Los </a:t>
            </a:r>
            <a:r>
              <a:rPr lang="es-ES" sz="2400" dirty="0">
                <a:solidFill>
                  <a:srgbClr val="591357"/>
                </a:solidFill>
                <a:latin typeface="Gisha" panose="020B0502040204020203" pitchFamily="34" charset="-79"/>
                <a:cs typeface="Gisha" panose="020B0502040204020203" pitchFamily="34" charset="-79"/>
              </a:rPr>
              <a:t>hombros son estrechos, la cintura es pequeña y las </a:t>
            </a:r>
            <a:r>
              <a:rPr lang="es-ES" sz="2400" dirty="0" smtClean="0">
                <a:solidFill>
                  <a:srgbClr val="591357"/>
                </a:solidFill>
                <a:latin typeface="Gisha" panose="020B0502040204020203" pitchFamily="34" charset="-79"/>
                <a:cs typeface="Gisha" panose="020B0502040204020203" pitchFamily="34" charset="-79"/>
              </a:rPr>
              <a:t>caderas anchas. Debes llamar </a:t>
            </a:r>
            <a:r>
              <a:rPr lang="es-ES" sz="2400" dirty="0">
                <a:solidFill>
                  <a:srgbClr val="591357"/>
                </a:solidFill>
                <a:latin typeface="Gisha" panose="020B0502040204020203" pitchFamily="34" charset="-79"/>
                <a:cs typeface="Gisha" panose="020B0502040204020203" pitchFamily="34" charset="-79"/>
              </a:rPr>
              <a:t>la </a:t>
            </a:r>
            <a:r>
              <a:rPr lang="es-ES" sz="2400" u="sng" dirty="0">
                <a:solidFill>
                  <a:srgbClr val="591357"/>
                </a:solidFill>
                <a:latin typeface="Gisha" panose="020B0502040204020203" pitchFamily="34" charset="-79"/>
                <a:cs typeface="Gisha" panose="020B0502040204020203" pitchFamily="34" charset="-79"/>
              </a:rPr>
              <a:t>atención sobre los hombros y </a:t>
            </a:r>
            <a:r>
              <a:rPr lang="es-ES" sz="2400" u="sng" dirty="0" smtClean="0">
                <a:solidFill>
                  <a:srgbClr val="591357"/>
                </a:solidFill>
                <a:latin typeface="Gisha" panose="020B0502040204020203" pitchFamily="34" charset="-79"/>
                <a:cs typeface="Gisha" panose="020B0502040204020203" pitchFamily="34" charset="-79"/>
              </a:rPr>
              <a:t>la </a:t>
            </a:r>
            <a:r>
              <a:rPr lang="es-ES" sz="2400" u="sng" dirty="0">
                <a:solidFill>
                  <a:srgbClr val="591357"/>
                </a:solidFill>
                <a:latin typeface="Gisha" panose="020B0502040204020203" pitchFamily="34" charset="-79"/>
                <a:cs typeface="Gisha" panose="020B0502040204020203" pitchFamily="34" charset="-79"/>
              </a:rPr>
              <a:t>cintura</a:t>
            </a:r>
            <a:r>
              <a:rPr lang="es-ES" sz="2400" dirty="0">
                <a:solidFill>
                  <a:srgbClr val="591357"/>
                </a:solidFill>
                <a:latin typeface="Gisha" panose="020B0502040204020203" pitchFamily="34" charset="-79"/>
                <a:cs typeface="Gisha" panose="020B0502040204020203" pitchFamily="34" charset="-79"/>
              </a:rPr>
              <a:t>, donde se proporcionará el equilibrio a la </a:t>
            </a:r>
            <a:r>
              <a:rPr lang="es-ES" sz="2400" dirty="0" smtClean="0">
                <a:solidFill>
                  <a:srgbClr val="591357"/>
                </a:solidFill>
                <a:latin typeface="Gisha" panose="020B0502040204020203" pitchFamily="34" charset="-79"/>
                <a:cs typeface="Gisha" panose="020B0502040204020203" pitchFamily="34" charset="-79"/>
              </a:rPr>
              <a:t>cadera… </a:t>
            </a:r>
            <a:r>
              <a:rPr lang="es-ES" sz="2400" dirty="0">
                <a:solidFill>
                  <a:srgbClr val="591357"/>
                </a:solidFill>
                <a:latin typeface="Gisha" panose="020B0502040204020203" pitchFamily="34" charset="-79"/>
                <a:cs typeface="Gisha" panose="020B0502040204020203" pitchFamily="34" charset="-79"/>
              </a:rPr>
              <a:t>Esto hará que tu cuerpo se vea más </a:t>
            </a:r>
            <a:r>
              <a:rPr lang="es-ES" sz="2400" dirty="0" smtClean="0">
                <a:solidFill>
                  <a:srgbClr val="591357"/>
                </a:solidFill>
                <a:latin typeface="Gisha" panose="020B0502040204020203" pitchFamily="34" charset="-79"/>
                <a:cs typeface="Gisha" panose="020B0502040204020203" pitchFamily="34" charset="-79"/>
              </a:rPr>
              <a:t>delgado</a:t>
            </a:r>
            <a:r>
              <a:rPr lang="pt-BR" sz="2400" dirty="0" smtClean="0">
                <a:solidFill>
                  <a:srgbClr val="591357"/>
                </a:solidFill>
                <a:latin typeface="Gisha" panose="020B0502040204020203" pitchFamily="34" charset="-79"/>
                <a:cs typeface="Gisha" panose="020B0502040204020203" pitchFamily="34" charset="-79"/>
              </a:rPr>
              <a:t>.</a:t>
            </a:r>
            <a:endParaRPr lang="en-US" sz="2400" dirty="0">
              <a:solidFill>
                <a:srgbClr val="591357"/>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1"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3"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4876800" y="516938"/>
            <a:ext cx="3962400" cy="2862322"/>
          </a:xfrm>
          <a:prstGeom prst="rect">
            <a:avLst/>
          </a:prstGeom>
        </p:spPr>
        <p:txBody>
          <a:bodyPr wrap="square">
            <a:spAutoFit/>
          </a:bodyPr>
          <a:lstStyle/>
          <a:p>
            <a:pPr>
              <a:lnSpc>
                <a:spcPts val="3000"/>
              </a:lnSpc>
              <a:spcBef>
                <a:spcPts val="600"/>
              </a:spcBef>
            </a:pPr>
            <a:r>
              <a:rPr lang="es-BO" sz="2000" b="1" dirty="0" smtClean="0">
                <a:solidFill>
                  <a:srgbClr val="591357"/>
                </a:solidFill>
                <a:latin typeface="Gisha" panose="020B0502040204020203" pitchFamily="34" charset="-79"/>
                <a:cs typeface="Gisha" panose="020B0502040204020203" pitchFamily="34" charset="-79"/>
              </a:rPr>
              <a:t>Usa :</a:t>
            </a:r>
          </a:p>
          <a:p>
            <a:pPr>
              <a:lnSpc>
                <a:spcPts val="3000"/>
              </a:lnSpc>
              <a:spcBef>
                <a:spcPts val="600"/>
              </a:spcBef>
            </a:pPr>
            <a:r>
              <a:rPr lang="es-BO" sz="2000" dirty="0" smtClean="0">
                <a:solidFill>
                  <a:srgbClr val="591357"/>
                </a:solidFill>
                <a:latin typeface="Gisha" panose="020B0502040204020203" pitchFamily="34" charset="-79"/>
                <a:cs typeface="Gisha" panose="020B0502040204020203" pitchFamily="34" charset="-79"/>
              </a:rPr>
              <a:t>Un estilo recto, mangas anchas, escotes y detalles horizontales, blusas talladas en la cintura, faldas ligeramente angostas en la parte de abajo, telas firmes, sacos cortos, tacones altos</a:t>
            </a:r>
            <a:endParaRPr lang="es-BO" sz="2000" dirty="0">
              <a:solidFill>
                <a:srgbClr val="591357"/>
              </a:solidFill>
              <a:latin typeface="Gisha" panose="020B0502040204020203" pitchFamily="34" charset="-79"/>
              <a:cs typeface="Gisha" panose="020B0502040204020203" pitchFamily="34" charset="-79"/>
            </a:endParaRPr>
          </a:p>
        </p:txBody>
      </p:sp>
      <p:sp>
        <p:nvSpPr>
          <p:cNvPr id="8" name="Rectangle 7"/>
          <p:cNvSpPr/>
          <p:nvPr/>
        </p:nvSpPr>
        <p:spPr>
          <a:xfrm>
            <a:off x="2514309" y="3698319"/>
            <a:ext cx="5181891" cy="2092881"/>
          </a:xfrm>
          <a:prstGeom prst="rect">
            <a:avLst/>
          </a:prstGeom>
        </p:spPr>
        <p:txBody>
          <a:bodyPr wrap="square">
            <a:spAutoFit/>
          </a:bodyPr>
          <a:lstStyle/>
          <a:p>
            <a:pPr>
              <a:lnSpc>
                <a:spcPts val="3000"/>
              </a:lnSpc>
              <a:spcBef>
                <a:spcPts val="600"/>
              </a:spcBef>
            </a:pPr>
            <a:r>
              <a:rPr lang="pt-BR" sz="2000" b="1" dirty="0" smtClean="0">
                <a:solidFill>
                  <a:srgbClr val="591357"/>
                </a:solidFill>
                <a:latin typeface="Gisha" panose="020B0502040204020203" pitchFamily="34" charset="-79"/>
                <a:cs typeface="Gisha" panose="020B0502040204020203" pitchFamily="34" charset="-79"/>
              </a:rPr>
              <a:t>Evita :</a:t>
            </a:r>
          </a:p>
          <a:p>
            <a:pPr>
              <a:lnSpc>
                <a:spcPts val="3000"/>
              </a:lnSpc>
              <a:spcBef>
                <a:spcPts val="600"/>
              </a:spcBef>
            </a:pPr>
            <a:r>
              <a:rPr lang="es-ES" sz="2000" dirty="0" smtClean="0">
                <a:solidFill>
                  <a:srgbClr val="591357"/>
                </a:solidFill>
                <a:latin typeface="Gisha" panose="020B0502040204020203" pitchFamily="34" charset="-79"/>
                <a:cs typeface="Gisha" panose="020B0502040204020203" pitchFamily="34" charset="-79"/>
              </a:rPr>
              <a:t>Pantalones </a:t>
            </a:r>
            <a:r>
              <a:rPr lang="es-ES" sz="2000" dirty="0">
                <a:solidFill>
                  <a:srgbClr val="591357"/>
                </a:solidFill>
                <a:latin typeface="Gisha" panose="020B0502040204020203" pitchFamily="34" charset="-79"/>
                <a:cs typeface="Gisha" panose="020B0502040204020203" pitchFamily="34" charset="-79"/>
              </a:rPr>
              <a:t>y faldas que le dan más </a:t>
            </a:r>
            <a:r>
              <a:rPr lang="es-ES" sz="2000" u="sng" dirty="0">
                <a:solidFill>
                  <a:srgbClr val="591357"/>
                </a:solidFill>
                <a:latin typeface="Gisha" panose="020B0502040204020203" pitchFamily="34" charset="-79"/>
                <a:cs typeface="Gisha" panose="020B0502040204020203" pitchFamily="34" charset="-79"/>
              </a:rPr>
              <a:t>volumen a la cadera </a:t>
            </a:r>
            <a:r>
              <a:rPr lang="es-ES" sz="2000" dirty="0">
                <a:solidFill>
                  <a:srgbClr val="591357"/>
                </a:solidFill>
                <a:latin typeface="Gisha" panose="020B0502040204020203" pitchFamily="34" charset="-79"/>
                <a:cs typeface="Gisha" panose="020B0502040204020203" pitchFamily="34" charset="-79"/>
              </a:rPr>
              <a:t>(como pliegues, </a:t>
            </a:r>
            <a:r>
              <a:rPr lang="es-ES" sz="2000" dirty="0" smtClean="0">
                <a:solidFill>
                  <a:srgbClr val="591357"/>
                </a:solidFill>
                <a:latin typeface="Gisha" panose="020B0502040204020203" pitchFamily="34" charset="-79"/>
                <a:cs typeface="Gisha" panose="020B0502040204020203" pitchFamily="34" charset="-79"/>
              </a:rPr>
              <a:t>o </a:t>
            </a:r>
            <a:r>
              <a:rPr lang="es-ES" sz="2000" dirty="0">
                <a:solidFill>
                  <a:srgbClr val="591357"/>
                </a:solidFill>
                <a:latin typeface="Gisha" panose="020B0502040204020203" pitchFamily="34" charset="-79"/>
                <a:cs typeface="Gisha" panose="020B0502040204020203" pitchFamily="34" charset="-79"/>
              </a:rPr>
              <a:t>tienen bolsillos voluminosos), la ropa muy corta, camisas de puños anchos, </a:t>
            </a:r>
            <a:r>
              <a:rPr lang="es-ES" sz="2000" u="sng" dirty="0" smtClean="0">
                <a:solidFill>
                  <a:srgbClr val="591357"/>
                </a:solidFill>
                <a:latin typeface="Gisha" panose="020B0502040204020203" pitchFamily="34" charset="-79"/>
                <a:cs typeface="Gisha" panose="020B0502040204020203" pitchFamily="34" charset="-79"/>
              </a:rPr>
              <a:t>escotes </a:t>
            </a:r>
            <a:r>
              <a:rPr lang="es-ES" sz="2000" u="sng" dirty="0">
                <a:solidFill>
                  <a:srgbClr val="591357"/>
                </a:solidFill>
                <a:latin typeface="Gisha" panose="020B0502040204020203" pitchFamily="34" charset="-79"/>
                <a:cs typeface="Gisha" panose="020B0502040204020203" pitchFamily="34" charset="-79"/>
              </a:rPr>
              <a:t>en V.</a:t>
            </a:r>
            <a:endParaRPr lang="en-US" sz="2000" u="sng" dirty="0">
              <a:solidFill>
                <a:srgbClr val="591357"/>
              </a:solidFill>
              <a:latin typeface="Gisha" panose="020B0502040204020203" pitchFamily="34" charset="-79"/>
              <a:cs typeface="Gisha" panose="020B0502040204020203" pitchFamily="34" charset="-79"/>
            </a:endParaRPr>
          </a:p>
        </p:txBody>
      </p:sp>
      <p:sp>
        <p:nvSpPr>
          <p:cNvPr id="15"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 name="Picture 6" descr="http://2.bp.blogspot.com/-ECe5FnEqaC0/T32nd9WIA7I/AAAAAAAAQr0/2EFRqg1SIGQ/s1600/Moda-Inverno-2012-FEMININA-BRASI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6046"/>
          <a:stretch/>
        </p:blipFill>
        <p:spPr bwMode="auto">
          <a:xfrm>
            <a:off x="5267405" y="298123"/>
            <a:ext cx="1931884" cy="569423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clubebatom.com.br/wp-content/uploads/2012/09/moda-verao-2014-1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7364"/>
          <a:stretch/>
        </p:blipFill>
        <p:spPr bwMode="auto">
          <a:xfrm>
            <a:off x="2824767" y="289537"/>
            <a:ext cx="1981200" cy="56942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pic>
        <p:nvPicPr>
          <p:cNvPr id="14" name="Picture 4" descr="http://queroserfeliz.blogs.sapo.pt/arquivo/Smil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1644" y="-42475"/>
            <a:ext cx="966688" cy="875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2" descr="C:\Users\Lisye\Desktop\igreja.jpg"/>
          <p:cNvPicPr>
            <a:picLocks noChangeAspect="1" noChangeArrowheads="1"/>
          </p:cNvPicPr>
          <p:nvPr/>
        </p:nvPicPr>
        <p:blipFill rotWithShape="1">
          <a:blip r:embed="rId5" cstate="print"/>
          <a:srcRect l="987"/>
          <a:stretch/>
        </p:blipFill>
        <p:spPr bwMode="auto">
          <a:xfrm>
            <a:off x="2667808" y="937779"/>
            <a:ext cx="5867400" cy="4414923"/>
          </a:xfrm>
          <a:prstGeom prst="rect">
            <a:avLst/>
          </a:prstGeom>
          <a:ln>
            <a:noFill/>
          </a:ln>
          <a:effectLst>
            <a:softEdge rad="112500"/>
          </a:effectLst>
        </p:spPr>
      </p:pic>
      <p:sp>
        <p:nvSpPr>
          <p:cNvPr id="13"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pic>
        <p:nvPicPr>
          <p:cNvPr id="14" name="Picture 4" descr="http://queroserfeliz.blogs.sapo.pt/arquivo/Smile.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1644" y="-42475"/>
            <a:ext cx="966688" cy="87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34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 descr="C:\Users\Lisye\Desktop\dia dia.jpg"/>
          <p:cNvPicPr>
            <a:picLocks noChangeAspect="1" noChangeArrowheads="1"/>
          </p:cNvPicPr>
          <p:nvPr/>
        </p:nvPicPr>
        <p:blipFill>
          <a:blip r:embed="rId5" cstate="print"/>
          <a:srcRect/>
          <a:stretch>
            <a:fillRect/>
          </a:stretch>
        </p:blipFill>
        <p:spPr bwMode="auto">
          <a:xfrm>
            <a:off x="2722730" y="979974"/>
            <a:ext cx="5761848" cy="4330534"/>
          </a:xfrm>
          <a:prstGeom prst="rect">
            <a:avLst/>
          </a:prstGeom>
          <a:ln>
            <a:noFill/>
          </a:ln>
          <a:effectLst>
            <a:softEdge rad="112500"/>
          </a:effectLst>
        </p:spPr>
      </p:pic>
      <p:sp>
        <p:nvSpPr>
          <p:cNvPr id="13"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pic>
        <p:nvPicPr>
          <p:cNvPr id="14" name="Picture 4" descr="http://queroserfeliz.blogs.sapo.pt/arquivo/Smile.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1644" y="-42475"/>
            <a:ext cx="966688" cy="875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 descr="C:\Users\Lisye\Desktop\party.jpg"/>
          <p:cNvPicPr>
            <a:picLocks noChangeAspect="1" noChangeArrowheads="1"/>
          </p:cNvPicPr>
          <p:nvPr/>
        </p:nvPicPr>
        <p:blipFill>
          <a:blip r:embed="rId5" cstate="print"/>
          <a:srcRect/>
          <a:stretch>
            <a:fillRect/>
          </a:stretch>
        </p:blipFill>
        <p:spPr bwMode="auto">
          <a:xfrm>
            <a:off x="2707164" y="971720"/>
            <a:ext cx="5792979" cy="4347042"/>
          </a:xfrm>
          <a:prstGeom prst="rect">
            <a:avLst/>
          </a:prstGeom>
          <a:ln>
            <a:noFill/>
          </a:ln>
          <a:effectLst>
            <a:softEdge rad="112500"/>
          </a:effectLst>
        </p:spPr>
      </p:pic>
      <p:pic>
        <p:nvPicPr>
          <p:cNvPr id="5" name="Picture 4" descr="http://queroserfeliz.blogs.sapo.pt/arquivo/Smile.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7312" y="-42475"/>
            <a:ext cx="966688" cy="87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8"/>
          <p:cNvSpPr/>
          <p:nvPr/>
        </p:nvSpPr>
        <p:spPr>
          <a:xfrm>
            <a:off x="2781190" y="980067"/>
            <a:ext cx="3336561" cy="4329390"/>
          </a:xfrm>
          <a:prstGeom prst="rect">
            <a:avLst/>
          </a:prstGeom>
        </p:spPr>
        <p:txBody>
          <a:bodyPr wrap="square">
            <a:spAutoFit/>
          </a:bodyPr>
          <a:lstStyle/>
          <a:p>
            <a:r>
              <a:rPr lang="es-ES" sz="3200" b="1" dirty="0" smtClean="0">
                <a:solidFill>
                  <a:srgbClr val="3F0D3E"/>
                </a:solidFill>
                <a:latin typeface="Gisha" panose="020B0502040204020203" pitchFamily="34" charset="-79"/>
                <a:cs typeface="Gisha" panose="020B0502040204020203" pitchFamily="34" charset="-79"/>
              </a:rPr>
              <a:t>Reloj de Arena:</a:t>
            </a:r>
          </a:p>
          <a:p>
            <a:pPr>
              <a:lnSpc>
                <a:spcPts val="3500"/>
              </a:lnSpc>
              <a:spcBef>
                <a:spcPts val="1200"/>
              </a:spcBef>
            </a:pPr>
            <a:r>
              <a:rPr lang="es-ES" sz="2400" dirty="0" smtClean="0">
                <a:solidFill>
                  <a:srgbClr val="591357"/>
                </a:solidFill>
                <a:latin typeface="Gisha" panose="020B0502040204020203" pitchFamily="34" charset="-79"/>
                <a:cs typeface="Gisha" panose="020B0502040204020203" pitchFamily="34" charset="-79"/>
              </a:rPr>
              <a:t>Las curvas son suaves, los </a:t>
            </a:r>
            <a:r>
              <a:rPr lang="es-ES" sz="2400" u="sng" dirty="0" smtClean="0">
                <a:solidFill>
                  <a:srgbClr val="591357"/>
                </a:solidFill>
                <a:latin typeface="Gisha" panose="020B0502040204020203" pitchFamily="34" charset="-79"/>
                <a:cs typeface="Gisha" panose="020B0502040204020203" pitchFamily="34" charset="-79"/>
              </a:rPr>
              <a:t>hombros</a:t>
            </a:r>
            <a:r>
              <a:rPr lang="es-ES" sz="2400" dirty="0" smtClean="0">
                <a:solidFill>
                  <a:srgbClr val="591357"/>
                </a:solidFill>
                <a:latin typeface="Gisha" panose="020B0502040204020203" pitchFamily="34" charset="-79"/>
                <a:cs typeface="Gisha" panose="020B0502040204020203" pitchFamily="34" charset="-79"/>
              </a:rPr>
              <a:t> y las </a:t>
            </a:r>
            <a:r>
              <a:rPr lang="es-ES" sz="2400" u="sng" dirty="0" smtClean="0">
                <a:solidFill>
                  <a:srgbClr val="591357"/>
                </a:solidFill>
                <a:latin typeface="Gisha" panose="020B0502040204020203" pitchFamily="34" charset="-79"/>
                <a:cs typeface="Gisha" panose="020B0502040204020203" pitchFamily="34" charset="-79"/>
              </a:rPr>
              <a:t>caderas</a:t>
            </a:r>
            <a:r>
              <a:rPr lang="es-ES" sz="2400" dirty="0" smtClean="0">
                <a:solidFill>
                  <a:srgbClr val="591357"/>
                </a:solidFill>
                <a:latin typeface="Gisha" panose="020B0502040204020203" pitchFamily="34" charset="-79"/>
                <a:cs typeface="Gisha" panose="020B0502040204020203" pitchFamily="34" charset="-79"/>
              </a:rPr>
              <a:t> tienen la </a:t>
            </a:r>
            <a:r>
              <a:rPr lang="es-ES" sz="2400" u="sng" dirty="0" smtClean="0">
                <a:solidFill>
                  <a:srgbClr val="591357"/>
                </a:solidFill>
                <a:latin typeface="Gisha" panose="020B0502040204020203" pitchFamily="34" charset="-79"/>
                <a:cs typeface="Gisha" panose="020B0502040204020203" pitchFamily="34" charset="-79"/>
              </a:rPr>
              <a:t>misma medida</a:t>
            </a:r>
            <a:r>
              <a:rPr lang="es-ES" sz="2400" dirty="0" smtClean="0">
                <a:solidFill>
                  <a:srgbClr val="591357"/>
                </a:solidFill>
                <a:latin typeface="Gisha" panose="020B0502040204020203" pitchFamily="34" charset="-79"/>
                <a:cs typeface="Gisha" panose="020B0502040204020203" pitchFamily="34" charset="-79"/>
              </a:rPr>
              <a:t> y por lo general la </a:t>
            </a:r>
            <a:r>
              <a:rPr lang="es-ES" sz="2400" u="sng" dirty="0" smtClean="0">
                <a:solidFill>
                  <a:srgbClr val="591357"/>
                </a:solidFill>
                <a:latin typeface="Gisha" panose="020B0502040204020203" pitchFamily="34" charset="-79"/>
                <a:cs typeface="Gisha" panose="020B0502040204020203" pitchFamily="34" charset="-79"/>
              </a:rPr>
              <a:t>cintura delgada</a:t>
            </a:r>
            <a:r>
              <a:rPr lang="es-ES" sz="2400" dirty="0" smtClean="0">
                <a:solidFill>
                  <a:srgbClr val="591357"/>
                </a:solidFill>
                <a:latin typeface="Gisha" panose="020B0502040204020203" pitchFamily="34" charset="-79"/>
                <a:cs typeface="Gisha" panose="020B0502040204020203" pitchFamily="34" charset="-79"/>
              </a:rPr>
              <a:t>, que da la apariencia de cuerpo de guitarra</a:t>
            </a:r>
            <a:r>
              <a:rPr lang="pt-BR" sz="2400" dirty="0" smtClean="0">
                <a:solidFill>
                  <a:srgbClr val="591357"/>
                </a:solidFill>
                <a:latin typeface="Gisha" panose="020B0502040204020203" pitchFamily="34" charset="-79"/>
                <a:cs typeface="Gisha" panose="020B0502040204020203" pitchFamily="34" charset="-79"/>
              </a:rPr>
              <a:t>.</a:t>
            </a:r>
            <a:endParaRPr lang="en-US" sz="2400" dirty="0">
              <a:solidFill>
                <a:srgbClr val="591357"/>
              </a:solidFill>
              <a:latin typeface="Gisha" panose="020B0502040204020203" pitchFamily="34" charset="-79"/>
              <a:cs typeface="Gisha" panose="020B0502040204020203" pitchFamily="34" charset="-79"/>
            </a:endParaRPr>
          </a:p>
        </p:txBody>
      </p:sp>
      <p:sp>
        <p:nvSpPr>
          <p:cNvPr id="16" name="TextBox 5"/>
          <p:cNvSpPr txBox="1"/>
          <p:nvPr/>
        </p:nvSpPr>
        <p:spPr>
          <a:xfrm>
            <a:off x="754743" y="251183"/>
            <a:ext cx="1295400" cy="5709255"/>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J</a:t>
            </a: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DE</a:t>
            </a:r>
          </a:p>
          <a:p>
            <a:pPr algn="ct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endPar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8576" y="-42475"/>
            <a:ext cx="9152576" cy="6884916"/>
            <a:chOff x="-8576" y="-12880"/>
            <a:chExt cx="9152576" cy="6884916"/>
          </a:xfrm>
        </p:grpSpPr>
        <p:pic>
          <p:nvPicPr>
            <p:cNvPr id="11"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3"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4"/>
          <p:cNvSpPr/>
          <p:nvPr/>
        </p:nvSpPr>
        <p:spPr>
          <a:xfrm>
            <a:off x="4629552" y="260240"/>
            <a:ext cx="4132949" cy="3247043"/>
          </a:xfrm>
          <a:prstGeom prst="rect">
            <a:avLst/>
          </a:prstGeom>
        </p:spPr>
        <p:txBody>
          <a:bodyPr wrap="square">
            <a:spAutoFit/>
          </a:bodyPr>
          <a:lstStyle/>
          <a:p>
            <a:pPr>
              <a:lnSpc>
                <a:spcPts val="3000"/>
              </a:lnSpc>
              <a:spcBef>
                <a:spcPts val="600"/>
              </a:spcBef>
            </a:pPr>
            <a:r>
              <a:rPr lang="es-BO" sz="1900" b="1" dirty="0" smtClean="0">
                <a:solidFill>
                  <a:srgbClr val="591357"/>
                </a:solidFill>
                <a:latin typeface="Gisha" panose="020B0502040204020203" pitchFamily="34" charset="-79"/>
                <a:cs typeface="Gisha" panose="020B0502040204020203" pitchFamily="34" charset="-79"/>
              </a:rPr>
              <a:t>Usa :</a:t>
            </a:r>
          </a:p>
          <a:p>
            <a:pPr>
              <a:lnSpc>
                <a:spcPts val="3000"/>
              </a:lnSpc>
              <a:spcBef>
                <a:spcPts val="600"/>
              </a:spcBef>
            </a:pPr>
            <a:r>
              <a:rPr lang="es-BO" sz="1900" u="sng" dirty="0" smtClean="0">
                <a:solidFill>
                  <a:srgbClr val="591357"/>
                </a:solidFill>
                <a:latin typeface="Gisha" panose="020B0502040204020203" pitchFamily="34" charset="-79"/>
                <a:cs typeface="Gisha" panose="020B0502040204020203" pitchFamily="34" charset="-79"/>
              </a:rPr>
              <a:t>Vestidos en capas tallados a la cintura</a:t>
            </a:r>
            <a:r>
              <a:rPr lang="es-BO" sz="1900" dirty="0" smtClean="0">
                <a:solidFill>
                  <a:srgbClr val="591357"/>
                </a:solidFill>
                <a:latin typeface="Gisha" panose="020B0502040204020203" pitchFamily="34" charset="-79"/>
                <a:cs typeface="Gisha" panose="020B0502040204020203" pitchFamily="34" charset="-79"/>
              </a:rPr>
              <a:t>, blusas de manga corta y justas, tejidos flexibles de caída suelta, </a:t>
            </a:r>
            <a:r>
              <a:rPr lang="es-BO" sz="1900" u="sng" dirty="0" smtClean="0">
                <a:solidFill>
                  <a:srgbClr val="591357"/>
                </a:solidFill>
                <a:latin typeface="Gisha" panose="020B0502040204020203" pitchFamily="34" charset="-79"/>
                <a:cs typeface="Gisha" panose="020B0502040204020203" pitchFamily="34" charset="-79"/>
              </a:rPr>
              <a:t>pantalones rectos y de cintura baja</a:t>
            </a:r>
            <a:r>
              <a:rPr lang="es-BO" sz="1900" dirty="0" smtClean="0">
                <a:solidFill>
                  <a:srgbClr val="591357"/>
                </a:solidFill>
                <a:latin typeface="Gisha" panose="020B0502040204020203" pitchFamily="34" charset="-79"/>
                <a:cs typeface="Gisha" panose="020B0502040204020203" pitchFamily="34" charset="-79"/>
              </a:rPr>
              <a:t>, faldas más justas (sin exagerar), cinturones medios y delgados, pocos accesorios</a:t>
            </a:r>
            <a:endParaRPr lang="es-BO" sz="1900" dirty="0">
              <a:solidFill>
                <a:srgbClr val="591357"/>
              </a:solidFill>
              <a:latin typeface="Gisha" panose="020B0502040204020203" pitchFamily="34" charset="-79"/>
              <a:cs typeface="Gisha" panose="020B0502040204020203" pitchFamily="34" charset="-79"/>
            </a:endParaRPr>
          </a:p>
        </p:txBody>
      </p:sp>
      <p:sp>
        <p:nvSpPr>
          <p:cNvPr id="17" name="Rectangle 7"/>
          <p:cNvSpPr/>
          <p:nvPr/>
        </p:nvSpPr>
        <p:spPr>
          <a:xfrm>
            <a:off x="2514309" y="3657600"/>
            <a:ext cx="6162917" cy="2477601"/>
          </a:xfrm>
          <a:prstGeom prst="rect">
            <a:avLst/>
          </a:prstGeom>
        </p:spPr>
        <p:txBody>
          <a:bodyPr wrap="square">
            <a:spAutoFit/>
          </a:bodyPr>
          <a:lstStyle/>
          <a:p>
            <a:pPr>
              <a:lnSpc>
                <a:spcPts val="3000"/>
              </a:lnSpc>
              <a:spcBef>
                <a:spcPts val="600"/>
              </a:spcBef>
            </a:pPr>
            <a:r>
              <a:rPr lang="pt-BR" sz="2000" b="1" dirty="0" smtClean="0">
                <a:solidFill>
                  <a:srgbClr val="591357"/>
                </a:solidFill>
                <a:latin typeface="Gisha" panose="020B0502040204020203" pitchFamily="34" charset="-79"/>
                <a:cs typeface="Gisha" panose="020B0502040204020203" pitchFamily="34" charset="-79"/>
              </a:rPr>
              <a:t>Evita :</a:t>
            </a:r>
          </a:p>
          <a:p>
            <a:pPr>
              <a:lnSpc>
                <a:spcPts val="3000"/>
              </a:lnSpc>
              <a:spcBef>
                <a:spcPts val="600"/>
              </a:spcBef>
            </a:pPr>
            <a:r>
              <a:rPr lang="es-ES" sz="1900" u="sng" dirty="0" smtClean="0">
                <a:solidFill>
                  <a:srgbClr val="591357"/>
                </a:solidFill>
                <a:latin typeface="Gisha" panose="020B0502040204020203" pitchFamily="34" charset="-79"/>
                <a:cs typeface="Gisha" panose="020B0502040204020203" pitchFamily="34" charset="-79"/>
              </a:rPr>
              <a:t>Ropa muy holgada o demasiado recta</a:t>
            </a:r>
            <a:r>
              <a:rPr lang="es-ES" sz="1900" dirty="0" smtClean="0">
                <a:solidFill>
                  <a:srgbClr val="591357"/>
                </a:solidFill>
                <a:latin typeface="Gisha" panose="020B0502040204020203" pitchFamily="34" charset="-79"/>
                <a:cs typeface="Gisha" panose="020B0502040204020203" pitchFamily="34" charset="-79"/>
              </a:rPr>
              <a:t> que perjudique el área de la cintura, creando volumen, lo mismo para los hombros. Blusas cuello tortuga, piezas muy elaboradas, pliegues, faldas voluminosas,                     blusas cortas y sacos sin cintura.</a:t>
            </a:r>
            <a:endParaRPr lang="en-US" sz="1900" u="sng" dirty="0">
              <a:solidFill>
                <a:srgbClr val="591357"/>
              </a:solidFill>
              <a:latin typeface="Gisha" panose="020B0502040204020203" pitchFamily="34" charset="-79"/>
              <a:cs typeface="Gisha" panose="020B0502040204020203" pitchFamily="34" charset="-79"/>
            </a:endParaRPr>
          </a:p>
        </p:txBody>
      </p:sp>
      <p:sp>
        <p:nvSpPr>
          <p:cNvPr id="18" name="TextBox 5"/>
          <p:cNvSpPr txBox="1"/>
          <p:nvPr/>
        </p:nvSpPr>
        <p:spPr>
          <a:xfrm>
            <a:off x="754743" y="251183"/>
            <a:ext cx="1295400" cy="5709255"/>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J</a:t>
            </a: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DE</a:t>
            </a:r>
          </a:p>
          <a:p>
            <a:pPr algn="ct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endPar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8576" y="-42475"/>
            <a:ext cx="9152576" cy="6884916"/>
            <a:chOff x="-8576" y="-12880"/>
            <a:chExt cx="9152576" cy="6884916"/>
          </a:xfrm>
        </p:grpSpPr>
        <p:pic>
          <p:nvPicPr>
            <p:cNvPr id="11"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3"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4" descr="http://queroserfeliz.blogs.sapo.pt/arquivo/Smil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644" y="-108487"/>
            <a:ext cx="966688" cy="875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tudoditudo.com/img/fotos/moda%20feminina%20primavera%20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654" t="8737" r="14840" b="4689"/>
          <a:stretch/>
        </p:blipFill>
        <p:spPr bwMode="auto">
          <a:xfrm>
            <a:off x="2294324" y="603328"/>
            <a:ext cx="2324495" cy="5082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odamx.com/wp-content/uploads/2012/11/Vestidos-casuales-Asos-2.jpg"/>
          <p:cNvPicPr>
            <a:picLocks noChangeAspect="1" noChangeArrowheads="1"/>
          </p:cNvPicPr>
          <p:nvPr/>
        </p:nvPicPr>
        <p:blipFill rotWithShape="1">
          <a:blip r:embed="rId7">
            <a:extLst>
              <a:ext uri="{28A0092B-C50C-407E-A947-70E740481C1C}">
                <a14:useLocalDpi xmlns:a14="http://schemas.microsoft.com/office/drawing/2010/main" val="0"/>
              </a:ext>
            </a:extLst>
          </a:blip>
          <a:srcRect l="28387"/>
          <a:stretch/>
        </p:blipFill>
        <p:spPr bwMode="auto">
          <a:xfrm>
            <a:off x="5020293" y="927191"/>
            <a:ext cx="2492660" cy="44351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5"/>
          <p:cNvSpPr txBox="1"/>
          <p:nvPr/>
        </p:nvSpPr>
        <p:spPr>
          <a:xfrm>
            <a:off x="754743" y="251183"/>
            <a:ext cx="1295400" cy="5709255"/>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J</a:t>
            </a: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DE</a:t>
            </a:r>
          </a:p>
          <a:p>
            <a:pPr algn="ct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endPar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3">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5">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http://4.bp.blogspot.com/-JEHOQWPKKTY/TW5_xEprc_I/AAAAAAAADqE/72z6jWi9mLw/s1600/39135li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971281" y="630092"/>
            <a:ext cx="3210399" cy="47980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ctrTitle"/>
          </p:nvPr>
        </p:nvSpPr>
        <p:spPr>
          <a:xfrm>
            <a:off x="4667688" y="2314668"/>
            <a:ext cx="3962400" cy="1428936"/>
          </a:xfrm>
        </p:spPr>
        <p:txBody>
          <a:bodyPr>
            <a:normAutofit fontScale="90000"/>
          </a:bodyPr>
          <a:lstStyle/>
          <a:p>
            <a:pPr algn="ctr">
              <a:lnSpc>
                <a:spcPct val="150000"/>
              </a:lnSpc>
            </a:pPr>
            <a:r>
              <a:rPr lang="es-ES" sz="4000" b="1" dirty="0" smtClean="0">
                <a:solidFill>
                  <a:srgbClr val="591357"/>
                </a:solidFill>
                <a:latin typeface="Gisha" panose="020B0502040204020203" pitchFamily="34" charset="-79"/>
                <a:cs typeface="Gisha" panose="020B0502040204020203" pitchFamily="34" charset="-79"/>
              </a:rPr>
              <a:t>Tú en la pasarela</a:t>
            </a:r>
            <a:endParaRPr lang="en-US" sz="4000" b="1" dirty="0">
              <a:solidFill>
                <a:srgbClr val="591357"/>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4" descr="C:\Users\Lisye\Desktop\igreja.jpg"/>
          <p:cNvPicPr>
            <a:picLocks noChangeAspect="1" noChangeArrowheads="1"/>
          </p:cNvPicPr>
          <p:nvPr/>
        </p:nvPicPr>
        <p:blipFill>
          <a:blip r:embed="rId5" cstate="print"/>
          <a:srcRect/>
          <a:stretch>
            <a:fillRect/>
          </a:stretch>
        </p:blipFill>
        <p:spPr bwMode="auto">
          <a:xfrm>
            <a:off x="2935151" y="685135"/>
            <a:ext cx="5312046" cy="4919254"/>
          </a:xfrm>
          <a:prstGeom prst="rect">
            <a:avLst/>
          </a:prstGeom>
          <a:ln>
            <a:noFill/>
          </a:ln>
          <a:effectLst>
            <a:softEdge rad="112500"/>
          </a:effectLst>
        </p:spPr>
      </p:pic>
      <p:pic>
        <p:nvPicPr>
          <p:cNvPr id="4" name="Picture 4" descr="http://queroserfeliz.blogs.sapo.pt/arquivo/Smile.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1644" y="-42475"/>
            <a:ext cx="966688" cy="8751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754743" y="251183"/>
            <a:ext cx="1295400" cy="5709255"/>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J</a:t>
            </a: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DE</a:t>
            </a:r>
          </a:p>
          <a:p>
            <a:pPr algn="ct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endPar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64578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C:\Users\Lisye\Desktop\diaadia.jpg"/>
          <p:cNvPicPr>
            <a:picLocks noChangeAspect="1" noChangeArrowheads="1"/>
          </p:cNvPicPr>
          <p:nvPr/>
        </p:nvPicPr>
        <p:blipFill>
          <a:blip r:embed="rId5" cstate="print"/>
          <a:srcRect/>
          <a:stretch>
            <a:fillRect/>
          </a:stretch>
        </p:blipFill>
        <p:spPr bwMode="auto">
          <a:xfrm>
            <a:off x="2739157" y="767328"/>
            <a:ext cx="5704034" cy="4754868"/>
          </a:xfrm>
          <a:prstGeom prst="rect">
            <a:avLst/>
          </a:prstGeom>
          <a:ln>
            <a:noFill/>
          </a:ln>
          <a:effectLst>
            <a:softEdge rad="112500"/>
          </a:effectLst>
        </p:spPr>
      </p:pic>
      <p:pic>
        <p:nvPicPr>
          <p:cNvPr id="5" name="Picture 4" descr="http://queroserfeliz.blogs.sapo.pt/arquivo/Smile.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1644" y="-42475"/>
            <a:ext cx="966688" cy="8751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754743" y="251183"/>
            <a:ext cx="1295400" cy="5709255"/>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J</a:t>
            </a: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DE</a:t>
            </a:r>
          </a:p>
          <a:p>
            <a:pPr algn="ct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endPar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C:\Users\Lisye\Desktop\especial mignom.png"/>
          <p:cNvPicPr>
            <a:picLocks noChangeAspect="1" noChangeArrowheads="1"/>
          </p:cNvPicPr>
          <p:nvPr/>
        </p:nvPicPr>
        <p:blipFill>
          <a:blip r:embed="rId5" cstate="print"/>
          <a:srcRect/>
          <a:stretch>
            <a:fillRect/>
          </a:stretch>
        </p:blipFill>
        <p:spPr bwMode="auto">
          <a:xfrm>
            <a:off x="2779138" y="782562"/>
            <a:ext cx="5624073" cy="4724400"/>
          </a:xfrm>
          <a:prstGeom prst="rect">
            <a:avLst/>
          </a:prstGeom>
          <a:ln>
            <a:noFill/>
          </a:ln>
          <a:effectLst>
            <a:softEdge rad="112500"/>
          </a:effectLst>
        </p:spPr>
      </p:pic>
      <p:pic>
        <p:nvPicPr>
          <p:cNvPr id="5" name="Picture 4" descr="http://queroserfeliz.blogs.sapo.pt/arquivo/Smile.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1644" y="-39401"/>
            <a:ext cx="966688" cy="8751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754743" y="251183"/>
            <a:ext cx="1295400" cy="5709255"/>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J</a:t>
            </a: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DE</a:t>
            </a:r>
          </a:p>
          <a:p>
            <a:pPr algn="ctr"/>
            <a:endParaRPr lang="pt-BR" sz="7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endPar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2683239" y="304800"/>
            <a:ext cx="3768946" cy="5227072"/>
          </a:xfrm>
          <a:prstGeom prst="rect">
            <a:avLst/>
          </a:prstGeom>
        </p:spPr>
        <p:txBody>
          <a:bodyPr wrap="square">
            <a:spAutoFit/>
          </a:bodyPr>
          <a:lstStyle/>
          <a:p>
            <a:r>
              <a:rPr lang="es-ES" sz="3200" b="1" dirty="0" smtClean="0">
                <a:solidFill>
                  <a:srgbClr val="3F0D3E"/>
                </a:solidFill>
                <a:latin typeface="Gisha" panose="020B0502040204020203" pitchFamily="34" charset="-79"/>
                <a:cs typeface="Gisha" panose="020B0502040204020203" pitchFamily="34" charset="-79"/>
              </a:rPr>
              <a:t>Manzana:</a:t>
            </a:r>
          </a:p>
          <a:p>
            <a:pPr>
              <a:lnSpc>
                <a:spcPts val="3500"/>
              </a:lnSpc>
              <a:spcBef>
                <a:spcPts val="1200"/>
              </a:spcBef>
            </a:pPr>
            <a:r>
              <a:rPr lang="es-ES" sz="2400" u="sng" dirty="0" smtClean="0">
                <a:solidFill>
                  <a:srgbClr val="591357"/>
                </a:solidFill>
                <a:latin typeface="Gisha" panose="020B0502040204020203" pitchFamily="34" charset="-79"/>
                <a:cs typeface="Gisha" panose="020B0502040204020203" pitchFamily="34" charset="-79"/>
              </a:rPr>
              <a:t>La cintura es más grande que las caderas y los hombros</a:t>
            </a:r>
            <a:r>
              <a:rPr lang="es-ES" sz="2400" dirty="0" smtClean="0">
                <a:solidFill>
                  <a:srgbClr val="591357"/>
                </a:solidFill>
                <a:latin typeface="Gisha" panose="020B0502040204020203" pitchFamily="34" charset="-79"/>
                <a:cs typeface="Gisha" panose="020B0502040204020203" pitchFamily="34" charset="-79"/>
              </a:rPr>
              <a:t>. Las otras partes del cuerpo tienen forma redondeada. Es necesario disimular la barriga y </a:t>
            </a:r>
            <a:r>
              <a:rPr lang="es-ES" sz="2400" u="sng" dirty="0" smtClean="0">
                <a:solidFill>
                  <a:srgbClr val="591357"/>
                </a:solidFill>
                <a:latin typeface="Gisha" panose="020B0502040204020203" pitchFamily="34" charset="-79"/>
                <a:cs typeface="Gisha" panose="020B0502040204020203" pitchFamily="34" charset="-79"/>
              </a:rPr>
              <a:t>mostrar el cuello, los brazos y las pantorrillas</a:t>
            </a:r>
            <a:r>
              <a:rPr lang="es-ES" sz="2400" dirty="0" smtClean="0">
                <a:solidFill>
                  <a:srgbClr val="591357"/>
                </a:solidFill>
                <a:latin typeface="Gisha" panose="020B0502040204020203" pitchFamily="34" charset="-79"/>
                <a:cs typeface="Gisha" panose="020B0502040204020203" pitchFamily="34" charset="-79"/>
              </a:rPr>
              <a:t> que dan la apariencia de un cuerpo más largo</a:t>
            </a:r>
            <a:r>
              <a:rPr lang="pt-BR" sz="2400" dirty="0" smtClean="0">
                <a:solidFill>
                  <a:srgbClr val="591357"/>
                </a:solidFill>
                <a:latin typeface="Gisha" panose="020B0502040204020203" pitchFamily="34" charset="-79"/>
                <a:cs typeface="Gisha" panose="020B0502040204020203" pitchFamily="34" charset="-79"/>
              </a:rPr>
              <a:t>.</a:t>
            </a:r>
            <a:endParaRPr lang="en-US" sz="2400" dirty="0">
              <a:solidFill>
                <a:srgbClr val="591357"/>
              </a:solidFill>
              <a:latin typeface="Gisha" panose="020B0502040204020203" pitchFamily="34" charset="-79"/>
              <a:cs typeface="Gisha" panose="020B0502040204020203" pitchFamily="34" charset="-79"/>
            </a:endParaRPr>
          </a:p>
        </p:txBody>
      </p:sp>
      <p:sp>
        <p:nvSpPr>
          <p:cNvPr id="13" name="TextBox 5"/>
          <p:cNvSpPr txBox="1"/>
          <p:nvPr/>
        </p:nvSpPr>
        <p:spPr>
          <a:xfrm>
            <a:off x="754743" y="251183"/>
            <a:ext cx="1295400" cy="5786199"/>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M</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Z</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spTree>
    <p:extLst>
      <p:ext uri="{BB962C8B-B14F-4D97-AF65-F5344CB8AC3E}">
        <p14:creationId xmlns:p14="http://schemas.microsoft.com/office/powerpoint/2010/main" val="30451420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8576" y="-42475"/>
            <a:ext cx="9152576" cy="6884916"/>
            <a:chOff x="-8576" y="-12880"/>
            <a:chExt cx="9152576" cy="6884916"/>
          </a:xfrm>
        </p:grpSpPr>
        <p:pic>
          <p:nvPicPr>
            <p:cNvPr id="11"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3"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4"/>
          <p:cNvSpPr/>
          <p:nvPr/>
        </p:nvSpPr>
        <p:spPr>
          <a:xfrm>
            <a:off x="4629552" y="260240"/>
            <a:ext cx="4209648" cy="2990562"/>
          </a:xfrm>
          <a:prstGeom prst="rect">
            <a:avLst/>
          </a:prstGeom>
        </p:spPr>
        <p:txBody>
          <a:bodyPr wrap="square">
            <a:spAutoFit/>
          </a:bodyPr>
          <a:lstStyle/>
          <a:p>
            <a:pPr>
              <a:lnSpc>
                <a:spcPts val="3000"/>
              </a:lnSpc>
              <a:spcBef>
                <a:spcPts val="600"/>
              </a:spcBef>
            </a:pPr>
            <a:r>
              <a:rPr lang="es-BO" sz="1900" b="1" dirty="0" smtClean="0">
                <a:solidFill>
                  <a:srgbClr val="591357"/>
                </a:solidFill>
                <a:latin typeface="Gisha" panose="020B0502040204020203" pitchFamily="34" charset="-79"/>
                <a:cs typeface="Gisha" panose="020B0502040204020203" pitchFamily="34" charset="-79"/>
              </a:rPr>
              <a:t>Usa :</a:t>
            </a:r>
          </a:p>
          <a:p>
            <a:pPr>
              <a:lnSpc>
                <a:spcPts val="2800"/>
              </a:lnSpc>
            </a:pPr>
            <a:r>
              <a:rPr lang="es-BO" sz="1900" dirty="0" smtClean="0">
                <a:solidFill>
                  <a:srgbClr val="591357"/>
                </a:solidFill>
                <a:latin typeface="Gisha" panose="020B0502040204020203" pitchFamily="34" charset="-79"/>
                <a:cs typeface="Gisha" panose="020B0502040204020203" pitchFamily="34" charset="-79"/>
              </a:rPr>
              <a:t>Escotes grandes en U o en V y anchos tipo canoa, camisas hasta la mitad de la cadera, faldas y pantalones rectos, looks monocromáticos (mismo color, diferentes tonos), </a:t>
            </a:r>
            <a:r>
              <a:rPr lang="es-BO" sz="1900" u="sng" dirty="0" smtClean="0">
                <a:solidFill>
                  <a:srgbClr val="591357"/>
                </a:solidFill>
                <a:latin typeface="Gisha" panose="020B0502040204020203" pitchFamily="34" charset="-79"/>
                <a:cs typeface="Gisha" panose="020B0502040204020203" pitchFamily="34" charset="-79"/>
              </a:rPr>
              <a:t>vestidos rectos y con corte debajo el busto</a:t>
            </a:r>
            <a:r>
              <a:rPr lang="es-BO" sz="1900" dirty="0" smtClean="0">
                <a:solidFill>
                  <a:srgbClr val="591357"/>
                </a:solidFill>
                <a:latin typeface="Gisha" panose="020B0502040204020203" pitchFamily="34" charset="-79"/>
                <a:cs typeface="Gisha" panose="020B0502040204020203" pitchFamily="34" charset="-79"/>
              </a:rPr>
              <a:t>, telas más gruesitas.</a:t>
            </a:r>
            <a:endParaRPr lang="es-BO" sz="1900" dirty="0">
              <a:solidFill>
                <a:srgbClr val="591357"/>
              </a:solidFill>
              <a:latin typeface="Gisha" panose="020B0502040204020203" pitchFamily="34" charset="-79"/>
              <a:cs typeface="Gisha" panose="020B0502040204020203" pitchFamily="34" charset="-79"/>
            </a:endParaRPr>
          </a:p>
        </p:txBody>
      </p:sp>
      <p:sp>
        <p:nvSpPr>
          <p:cNvPr id="17" name="Rectangle 7"/>
          <p:cNvSpPr/>
          <p:nvPr/>
        </p:nvSpPr>
        <p:spPr>
          <a:xfrm>
            <a:off x="2405761" y="3352800"/>
            <a:ext cx="6356740" cy="2631490"/>
          </a:xfrm>
          <a:prstGeom prst="rect">
            <a:avLst/>
          </a:prstGeom>
        </p:spPr>
        <p:txBody>
          <a:bodyPr wrap="square">
            <a:spAutoFit/>
          </a:bodyPr>
          <a:lstStyle/>
          <a:p>
            <a:pPr>
              <a:lnSpc>
                <a:spcPts val="3000"/>
              </a:lnSpc>
              <a:spcBef>
                <a:spcPts val="600"/>
              </a:spcBef>
            </a:pPr>
            <a:r>
              <a:rPr lang="pt-BR" sz="2000" b="1" dirty="0" smtClean="0">
                <a:solidFill>
                  <a:srgbClr val="591357"/>
                </a:solidFill>
                <a:latin typeface="Gisha" panose="020B0502040204020203" pitchFamily="34" charset="-79"/>
                <a:cs typeface="Gisha" panose="020B0502040204020203" pitchFamily="34" charset="-79"/>
              </a:rPr>
              <a:t>Evita :</a:t>
            </a:r>
          </a:p>
          <a:p>
            <a:pPr>
              <a:lnSpc>
                <a:spcPts val="2800"/>
              </a:lnSpc>
            </a:pPr>
            <a:r>
              <a:rPr lang="es-BO" sz="1900" dirty="0" smtClean="0">
                <a:solidFill>
                  <a:srgbClr val="591357"/>
                </a:solidFill>
                <a:latin typeface="Gisha" panose="020B0502040204020203" pitchFamily="34" charset="-79"/>
                <a:cs typeface="Gisha" panose="020B0502040204020203" pitchFamily="34" charset="-79"/>
              </a:rPr>
              <a:t>Telas que aplanen el pecho y aumenten el volumen, telas brillosas y de colores vibrantes en la parte de arriba. Cinturones y fajas, pantalones chupados, telas voluminosas, botones exagerados, rayas horizontales, faldas, vestidos o </a:t>
            </a:r>
            <a:r>
              <a:rPr lang="es-BO" sz="1900" dirty="0">
                <a:solidFill>
                  <a:srgbClr val="591357"/>
                </a:solidFill>
                <a:latin typeface="Gisha" panose="020B0502040204020203" pitchFamily="34" charset="-79"/>
                <a:cs typeface="Gisha" panose="020B0502040204020203" pitchFamily="34" charset="-79"/>
              </a:rPr>
              <a:t>s</a:t>
            </a:r>
            <a:r>
              <a:rPr lang="es-BO" sz="1900" dirty="0" smtClean="0">
                <a:solidFill>
                  <a:srgbClr val="591357"/>
                </a:solidFill>
                <a:latin typeface="Gisha" panose="020B0502040204020203" pitchFamily="34" charset="-79"/>
                <a:cs typeface="Gisha" panose="020B0502040204020203" pitchFamily="34" charset="-79"/>
              </a:rPr>
              <a:t>horts cortos, porque engrosan          las piernas y dan volumen a las caderas.</a:t>
            </a:r>
          </a:p>
        </p:txBody>
      </p:sp>
      <p:sp>
        <p:nvSpPr>
          <p:cNvPr id="14" name="TextBox 5"/>
          <p:cNvSpPr txBox="1"/>
          <p:nvPr/>
        </p:nvSpPr>
        <p:spPr>
          <a:xfrm>
            <a:off x="754743" y="251183"/>
            <a:ext cx="1295400" cy="5786199"/>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M</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Z</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spTree>
    <p:extLst>
      <p:ext uri="{BB962C8B-B14F-4D97-AF65-F5344CB8AC3E}">
        <p14:creationId xmlns:p14="http://schemas.microsoft.com/office/powerpoint/2010/main" val="2767664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4"/>
          <p:cNvPicPr>
            <a:picLocks noChangeAspect="1" noChangeArrowheads="1"/>
          </p:cNvPicPr>
          <p:nvPr/>
        </p:nvPicPr>
        <p:blipFill rotWithShape="1">
          <a:blip r:embed="rId5" cstate="print"/>
          <a:srcRect l="3709" t="-446" r="46291" b="446"/>
          <a:stretch/>
        </p:blipFill>
        <p:spPr bwMode="auto">
          <a:xfrm>
            <a:off x="5334000" y="420226"/>
            <a:ext cx="2057400" cy="5277924"/>
          </a:xfrm>
          <a:prstGeom prst="rect">
            <a:avLst/>
          </a:prstGeom>
          <a:noFill/>
          <a:ln w="9525">
            <a:noFill/>
            <a:miter lim="800000"/>
            <a:headEnd/>
            <a:tailEnd/>
          </a:ln>
        </p:spPr>
      </p:pic>
      <p:pic>
        <p:nvPicPr>
          <p:cNvPr id="8194" name="Picture 2" descr="http://www.ocafe.com.br/wp-content/uploads/2013/03/Cori-Verao-201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344" r="6897"/>
          <a:stretch/>
        </p:blipFill>
        <p:spPr bwMode="auto">
          <a:xfrm>
            <a:off x="2630511" y="533400"/>
            <a:ext cx="2246601" cy="54431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p:cNvSpPr txBox="1"/>
          <p:nvPr/>
        </p:nvSpPr>
        <p:spPr>
          <a:xfrm>
            <a:off x="754743" y="251183"/>
            <a:ext cx="1295400" cy="5786199"/>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M</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Z</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pic>
        <p:nvPicPr>
          <p:cNvPr id="14" name="Picture 4" descr="http://queroserfeliz.blogs.sapo.pt/arquivo/Smil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1644" y="-39401"/>
            <a:ext cx="966688" cy="875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descr="http://queroserfeliz.blogs.sapo.pt/arquivo/Smil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644" y="-39401"/>
            <a:ext cx="966688" cy="8751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754743" y="251183"/>
            <a:ext cx="1295400" cy="5786199"/>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M</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Z</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pic>
        <p:nvPicPr>
          <p:cNvPr id="2050" name="Picture 2" descr="http://itallasgrandes.com/wp-content/uploads/2013/02/vestidos-escotes-tallas-grandes.jpg"/>
          <p:cNvPicPr>
            <a:picLocks noChangeAspect="1" noChangeArrowheads="1"/>
          </p:cNvPicPr>
          <p:nvPr/>
        </p:nvPicPr>
        <p:blipFill rotWithShape="1">
          <a:blip r:embed="rId6">
            <a:extLst>
              <a:ext uri="{28A0092B-C50C-407E-A947-70E740481C1C}">
                <a14:useLocalDpi xmlns:a14="http://schemas.microsoft.com/office/drawing/2010/main" val="0"/>
              </a:ext>
            </a:extLst>
          </a:blip>
          <a:srcRect l="9010" r="56833"/>
          <a:stretch/>
        </p:blipFill>
        <p:spPr bwMode="auto">
          <a:xfrm>
            <a:off x="2887928" y="563622"/>
            <a:ext cx="2222965" cy="4957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MBQ7QlQDWFI/UMnJomkVFGI/AAAAAAAAJJE/E9XyR6qUGBk/s1600/vestidos-para-gordinhas-verao-2012-7.jpg"/>
          <p:cNvPicPr>
            <a:picLocks noChangeAspect="1" noChangeArrowheads="1"/>
          </p:cNvPicPr>
          <p:nvPr/>
        </p:nvPicPr>
        <p:blipFill rotWithShape="1">
          <a:blip r:embed="rId7">
            <a:extLst>
              <a:ext uri="{28A0092B-C50C-407E-A947-70E740481C1C}">
                <a14:useLocalDpi xmlns:a14="http://schemas.microsoft.com/office/drawing/2010/main" val="0"/>
              </a:ext>
            </a:extLst>
          </a:blip>
          <a:srcRect r="65846"/>
          <a:stretch/>
        </p:blipFill>
        <p:spPr bwMode="auto">
          <a:xfrm>
            <a:off x="5580267" y="563622"/>
            <a:ext cx="1905845" cy="49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879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8576" y="-42475"/>
            <a:ext cx="9152576" cy="6884916"/>
            <a:chOff x="-8576" y="-12880"/>
            <a:chExt cx="9152576" cy="6884916"/>
          </a:xfrm>
        </p:grpSpPr>
        <p:pic>
          <p:nvPicPr>
            <p:cNvPr id="11"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3"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2" name="Picture 4"/>
          <p:cNvPicPr>
            <a:picLocks noChangeAspect="1" noChangeArrowheads="1"/>
          </p:cNvPicPr>
          <p:nvPr/>
        </p:nvPicPr>
        <p:blipFill>
          <a:blip r:embed="rId5" cstate="print"/>
          <a:srcRect/>
          <a:stretch>
            <a:fillRect/>
          </a:stretch>
        </p:blipFill>
        <p:spPr bwMode="auto">
          <a:xfrm>
            <a:off x="5768747" y="1163082"/>
            <a:ext cx="2860358" cy="3962400"/>
          </a:xfrm>
          <a:prstGeom prst="rect">
            <a:avLst/>
          </a:prstGeom>
          <a:noFill/>
          <a:ln w="9525">
            <a:noFill/>
            <a:miter lim="800000"/>
            <a:headEnd/>
            <a:tailEnd/>
          </a:ln>
        </p:spPr>
      </p:pic>
      <p:pic>
        <p:nvPicPr>
          <p:cNvPr id="32773" name="Picture 5"/>
          <p:cNvPicPr>
            <a:picLocks noChangeAspect="1" noChangeArrowheads="1"/>
          </p:cNvPicPr>
          <p:nvPr/>
        </p:nvPicPr>
        <p:blipFill>
          <a:blip r:embed="rId6" cstate="print"/>
          <a:srcRect/>
          <a:stretch>
            <a:fillRect/>
          </a:stretch>
        </p:blipFill>
        <p:spPr bwMode="auto">
          <a:xfrm>
            <a:off x="2168071" y="1429782"/>
            <a:ext cx="3429000" cy="3429000"/>
          </a:xfrm>
          <a:prstGeom prst="rect">
            <a:avLst/>
          </a:prstGeom>
          <a:noFill/>
          <a:ln w="9525">
            <a:noFill/>
            <a:miter lim="800000"/>
            <a:headEnd/>
            <a:tailEnd/>
          </a:ln>
        </p:spPr>
      </p:pic>
      <p:pic>
        <p:nvPicPr>
          <p:cNvPr id="2050" name="Picture 2" descr="http://queroserfeliz.blogs.sapo.pt/arquivo/Smil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1383" y="-42475"/>
            <a:ext cx="1012616" cy="9167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754743" y="251183"/>
            <a:ext cx="1295400" cy="5786199"/>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M</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Z</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794" name="Picture 2"/>
          <p:cNvPicPr>
            <a:picLocks noChangeAspect="1" noChangeArrowheads="1"/>
          </p:cNvPicPr>
          <p:nvPr/>
        </p:nvPicPr>
        <p:blipFill rotWithShape="1">
          <a:blip r:embed="rId5" cstate="print"/>
          <a:srcRect l="-2661" t="3693" r="50000" b="4000"/>
          <a:stretch/>
        </p:blipFill>
        <p:spPr bwMode="auto">
          <a:xfrm>
            <a:off x="2813462" y="685800"/>
            <a:ext cx="1938952" cy="4700343"/>
          </a:xfrm>
          <a:prstGeom prst="rect">
            <a:avLst/>
          </a:prstGeom>
          <a:noFill/>
          <a:ln w="9525">
            <a:noFill/>
            <a:miter lim="800000"/>
            <a:headEnd/>
            <a:tailEnd/>
          </a:ln>
        </p:spPr>
      </p:pic>
      <p:pic>
        <p:nvPicPr>
          <p:cNvPr id="5122" name="Picture 2" descr="Rosa verão 201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970" b="47977"/>
          <a:stretch/>
        </p:blipFill>
        <p:spPr bwMode="auto">
          <a:xfrm>
            <a:off x="5032198" y="874250"/>
            <a:ext cx="2819400" cy="40984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p:cNvSpPr txBox="1"/>
          <p:nvPr/>
        </p:nvSpPr>
        <p:spPr>
          <a:xfrm>
            <a:off x="754743" y="251183"/>
            <a:ext cx="1295400" cy="5786199"/>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P</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M</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Z</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p:txBody>
      </p:sp>
      <p:pic>
        <p:nvPicPr>
          <p:cNvPr id="13" name="Picture 2" descr="http://queroserfeliz.blogs.sapo.pt/arquivo/Smil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1383" y="-42475"/>
            <a:ext cx="1012616" cy="91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
        <p:nvSpPr>
          <p:cNvPr id="15" name="Rectangle 8"/>
          <p:cNvSpPr/>
          <p:nvPr/>
        </p:nvSpPr>
        <p:spPr>
          <a:xfrm>
            <a:off x="2683239" y="304800"/>
            <a:ext cx="3768946" cy="5227072"/>
          </a:xfrm>
          <a:prstGeom prst="rect">
            <a:avLst/>
          </a:prstGeom>
        </p:spPr>
        <p:txBody>
          <a:bodyPr wrap="square">
            <a:spAutoFit/>
          </a:bodyPr>
          <a:lstStyle/>
          <a:p>
            <a:r>
              <a:rPr lang="es-BO" sz="3200" b="1" dirty="0" smtClean="0">
                <a:solidFill>
                  <a:srgbClr val="3F0D3E"/>
                </a:solidFill>
                <a:latin typeface="Gisha" panose="020B0502040204020203" pitchFamily="34" charset="-79"/>
                <a:cs typeface="Gisha" panose="020B0502040204020203" pitchFamily="34" charset="-79"/>
              </a:rPr>
              <a:t>Rectángulo:</a:t>
            </a:r>
          </a:p>
          <a:p>
            <a:pPr>
              <a:lnSpc>
                <a:spcPts val="3500"/>
              </a:lnSpc>
              <a:spcBef>
                <a:spcPts val="1200"/>
              </a:spcBef>
            </a:pPr>
            <a:r>
              <a:rPr lang="es-BO" sz="2400" dirty="0" smtClean="0">
                <a:solidFill>
                  <a:srgbClr val="591357"/>
                </a:solidFill>
                <a:latin typeface="Gisha" panose="020B0502040204020203" pitchFamily="34" charset="-79"/>
                <a:cs typeface="Gisha" panose="020B0502040204020203" pitchFamily="34" charset="-79"/>
              </a:rPr>
              <a:t>Los hombros, la cintura y las caderas tienen la misma proporción. Es necesario “crear” formas dando una apariencia de cintura. </a:t>
            </a:r>
            <a:r>
              <a:rPr lang="es-BO" sz="2400" u="sng" dirty="0" smtClean="0">
                <a:solidFill>
                  <a:srgbClr val="591357"/>
                </a:solidFill>
                <a:latin typeface="Gisha" panose="020B0502040204020203" pitchFamily="34" charset="-79"/>
                <a:cs typeface="Gisha" panose="020B0502040204020203" pitchFamily="34" charset="-79"/>
              </a:rPr>
              <a:t>Muestre el cuello </a:t>
            </a:r>
            <a:r>
              <a:rPr lang="es-BO" sz="2400" dirty="0" smtClean="0">
                <a:solidFill>
                  <a:srgbClr val="591357"/>
                </a:solidFill>
                <a:latin typeface="Gisha" panose="020B0502040204020203" pitchFamily="34" charset="-79"/>
                <a:cs typeface="Gisha" panose="020B0502040204020203" pitchFamily="34" charset="-79"/>
              </a:rPr>
              <a:t>que generalmente es bonito, </a:t>
            </a:r>
            <a:r>
              <a:rPr lang="es-BO" sz="2400" u="sng" dirty="0" smtClean="0">
                <a:solidFill>
                  <a:srgbClr val="591357"/>
                </a:solidFill>
                <a:latin typeface="Gisha" panose="020B0502040204020203" pitchFamily="34" charset="-79"/>
                <a:cs typeface="Gisha" panose="020B0502040204020203" pitchFamily="34" charset="-79"/>
              </a:rPr>
              <a:t>con escotes en V o U</a:t>
            </a:r>
            <a:r>
              <a:rPr lang="es-BO" sz="2400" dirty="0" smtClean="0">
                <a:solidFill>
                  <a:srgbClr val="591357"/>
                </a:solidFill>
                <a:latin typeface="Gisha" panose="020B0502040204020203" pitchFamily="34" charset="-79"/>
                <a:cs typeface="Gisha" panose="020B0502040204020203" pitchFamily="34" charset="-79"/>
              </a:rPr>
              <a:t> que distraen la atención del resto del cuerpo</a:t>
            </a:r>
            <a:endParaRPr lang="es-BO" sz="2400" dirty="0">
              <a:solidFill>
                <a:srgbClr val="591357"/>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3158012" y="1422839"/>
            <a:ext cx="2819400" cy="422536"/>
          </a:xfrm>
        </p:spPr>
        <p:txBody>
          <a:bodyPr>
            <a:normAutofit/>
          </a:bodyPr>
          <a:lstStyle/>
          <a:p>
            <a:pPr algn="ctr"/>
            <a:r>
              <a:rPr lang="pt-BR" sz="2600" dirty="0">
                <a:solidFill>
                  <a:srgbClr val="591357"/>
                </a:solidFill>
                <a:latin typeface="Gisha" panose="020B0502040204020203" pitchFamily="34" charset="-79"/>
                <a:cs typeface="Gisha" panose="020B0502040204020203" pitchFamily="34" charset="-79"/>
              </a:rPr>
              <a:t>"</a:t>
            </a:r>
            <a:r>
              <a:rPr lang="pt-BR" sz="2600" dirty="0" err="1">
                <a:solidFill>
                  <a:srgbClr val="591357"/>
                </a:solidFill>
                <a:latin typeface="Gisha" panose="020B0502040204020203" pitchFamily="34" charset="-79"/>
                <a:cs typeface="Gisha" panose="020B0502040204020203" pitchFamily="34" charset="-79"/>
              </a:rPr>
              <a:t>Yo</a:t>
            </a:r>
            <a:r>
              <a:rPr lang="pt-BR" sz="2600" dirty="0">
                <a:solidFill>
                  <a:srgbClr val="591357"/>
                </a:solidFill>
                <a:latin typeface="Gisha" panose="020B0502040204020203" pitchFamily="34" charset="-79"/>
                <a:cs typeface="Gisha" panose="020B0502040204020203" pitchFamily="34" charset="-79"/>
              </a:rPr>
              <a:t> y mi </a:t>
            </a:r>
            <a:r>
              <a:rPr lang="pt-BR" sz="2600" dirty="0" err="1">
                <a:solidFill>
                  <a:srgbClr val="591357"/>
                </a:solidFill>
                <a:latin typeface="Gisha" panose="020B0502040204020203" pitchFamily="34" charset="-79"/>
                <a:cs typeface="Gisha" panose="020B0502040204020203" pitchFamily="34" charset="-79"/>
              </a:rPr>
              <a:t>armario</a:t>
            </a:r>
            <a:r>
              <a:rPr lang="pt-BR" sz="2600" dirty="0">
                <a:solidFill>
                  <a:srgbClr val="591357"/>
                </a:solidFill>
                <a:latin typeface="Gisha" panose="020B0502040204020203" pitchFamily="34" charset="-79"/>
                <a:cs typeface="Gisha" panose="020B0502040204020203" pitchFamily="34" charset="-79"/>
              </a:rPr>
              <a:t>"</a:t>
            </a:r>
            <a:endParaRPr lang="en-US" sz="2600" dirty="0">
              <a:solidFill>
                <a:srgbClr val="591357"/>
              </a:solidFill>
              <a:latin typeface="Gisha" panose="020B0502040204020203" pitchFamily="34" charset="-79"/>
              <a:cs typeface="Gisha" panose="020B0502040204020203" pitchFamily="34" charset="-79"/>
            </a:endParaRPr>
          </a:p>
        </p:txBody>
      </p:sp>
      <p:pic>
        <p:nvPicPr>
          <p:cNvPr id="13314" name="Picture 2" descr="http://2.bp.blogspot.com/_DIJrqJb_pKk/TPa_n4MOnzI/AAAAAAAAAPI/C1ws1BPCydI/s400/HappyGirl.jpg"/>
          <p:cNvPicPr>
            <a:picLocks noChangeAspect="1" noChangeArrowheads="1"/>
          </p:cNvPicPr>
          <p:nvPr/>
        </p:nvPicPr>
        <p:blipFill>
          <a:blip r:embed="rId5" cstate="print"/>
          <a:srcRect/>
          <a:stretch>
            <a:fillRect/>
          </a:stretch>
        </p:blipFill>
        <p:spPr bwMode="auto">
          <a:xfrm>
            <a:off x="2596037" y="1997588"/>
            <a:ext cx="3943350" cy="4033485"/>
          </a:xfrm>
          <a:prstGeom prst="rect">
            <a:avLst/>
          </a:prstGeom>
          <a:ln>
            <a:noFill/>
          </a:ln>
          <a:effectLst>
            <a:softEdge rad="112500"/>
          </a:effectLst>
        </p:spPr>
      </p:pic>
      <p:sp>
        <p:nvSpPr>
          <p:cNvPr id="12" name="Subtitle 2"/>
          <p:cNvSpPr txBox="1">
            <a:spLocks/>
          </p:cNvSpPr>
          <p:nvPr/>
        </p:nvSpPr>
        <p:spPr>
          <a:xfrm>
            <a:off x="3103006" y="448928"/>
            <a:ext cx="2929412" cy="789998"/>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ctr"/>
            <a:r>
              <a:rPr lang="pt-BR" sz="4800" b="1" dirty="0" smtClean="0">
                <a:solidFill>
                  <a:srgbClr val="3F0D3E"/>
                </a:solidFill>
                <a:latin typeface="Gisha" panose="020B0502040204020203" pitchFamily="34" charset="-79"/>
                <a:cs typeface="Gisha" panose="020B0502040204020203" pitchFamily="34" charset="-79"/>
              </a:rPr>
              <a:t>MODA</a:t>
            </a:r>
            <a:endParaRPr lang="en-US" sz="1200" b="1" dirty="0">
              <a:solidFill>
                <a:srgbClr val="3F0D3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787641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1"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3"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4"/>
          <p:cNvSpPr/>
          <p:nvPr/>
        </p:nvSpPr>
        <p:spPr>
          <a:xfrm>
            <a:off x="4629552" y="260240"/>
            <a:ext cx="4132949" cy="2631490"/>
          </a:xfrm>
          <a:prstGeom prst="rect">
            <a:avLst/>
          </a:prstGeom>
        </p:spPr>
        <p:txBody>
          <a:bodyPr wrap="square">
            <a:spAutoFit/>
          </a:bodyPr>
          <a:lstStyle/>
          <a:p>
            <a:pPr>
              <a:lnSpc>
                <a:spcPts val="3000"/>
              </a:lnSpc>
              <a:spcBef>
                <a:spcPts val="600"/>
              </a:spcBef>
            </a:pPr>
            <a:r>
              <a:rPr lang="es-BO" sz="1900" b="1" dirty="0" smtClean="0">
                <a:solidFill>
                  <a:srgbClr val="591357"/>
                </a:solidFill>
                <a:latin typeface="Gisha" panose="020B0502040204020203" pitchFamily="34" charset="-79"/>
                <a:cs typeface="Gisha" panose="020B0502040204020203" pitchFamily="34" charset="-79"/>
              </a:rPr>
              <a:t>Usa :</a:t>
            </a:r>
          </a:p>
          <a:p>
            <a:pPr>
              <a:lnSpc>
                <a:spcPts val="2800"/>
              </a:lnSpc>
            </a:pPr>
            <a:r>
              <a:rPr lang="es-BO" sz="1900" u="sng" dirty="0" smtClean="0">
                <a:solidFill>
                  <a:srgbClr val="591357"/>
                </a:solidFill>
                <a:latin typeface="Gisha" panose="020B0502040204020203" pitchFamily="34" charset="-79"/>
                <a:cs typeface="Gisha" panose="020B0502040204020203" pitchFamily="34" charset="-79"/>
              </a:rPr>
              <a:t>Cinturones en la cintura</a:t>
            </a:r>
            <a:r>
              <a:rPr lang="es-BO" sz="1900" dirty="0" smtClean="0">
                <a:solidFill>
                  <a:srgbClr val="591357"/>
                </a:solidFill>
                <a:latin typeface="Gisha" panose="020B0502040204020203" pitchFamily="34" charset="-79"/>
                <a:cs typeface="Gisha" panose="020B0502040204020203" pitchFamily="34" charset="-79"/>
              </a:rPr>
              <a:t>, telas con textura, sacos cortos y formados en la cintura, </a:t>
            </a:r>
            <a:r>
              <a:rPr lang="es-BO" sz="1900" u="sng" dirty="0" smtClean="0">
                <a:solidFill>
                  <a:srgbClr val="591357"/>
                </a:solidFill>
                <a:latin typeface="Gisha" panose="020B0502040204020203" pitchFamily="34" charset="-79"/>
                <a:cs typeface="Gisha" panose="020B0502040204020203" pitchFamily="34" charset="-79"/>
              </a:rPr>
              <a:t>faldas que den más volumen a la cadera</a:t>
            </a:r>
            <a:r>
              <a:rPr lang="es-BO" sz="1900" dirty="0" smtClean="0">
                <a:solidFill>
                  <a:srgbClr val="591357"/>
                </a:solidFill>
                <a:latin typeface="Gisha" panose="020B0502040204020203" pitchFamily="34" charset="-79"/>
                <a:cs typeface="Gisha" panose="020B0502040204020203" pitchFamily="34" charset="-79"/>
              </a:rPr>
              <a:t> como las tipo campana, </a:t>
            </a:r>
            <a:r>
              <a:rPr lang="es-BO" sz="1900" u="sng" dirty="0" smtClean="0">
                <a:solidFill>
                  <a:srgbClr val="591357"/>
                </a:solidFill>
                <a:latin typeface="Gisha" panose="020B0502040204020203" pitchFamily="34" charset="-79"/>
                <a:cs typeface="Gisha" panose="020B0502040204020203" pitchFamily="34" charset="-79"/>
              </a:rPr>
              <a:t>vestidos con cintura que marquen la cintura</a:t>
            </a:r>
            <a:r>
              <a:rPr lang="es-BO" sz="1900" dirty="0" smtClean="0">
                <a:solidFill>
                  <a:srgbClr val="591357"/>
                </a:solidFill>
                <a:latin typeface="Gisha" panose="020B0502040204020203" pitchFamily="34" charset="-79"/>
                <a:cs typeface="Gisha" panose="020B0502040204020203" pitchFamily="34" charset="-79"/>
              </a:rPr>
              <a:t>.</a:t>
            </a:r>
            <a:endParaRPr lang="es-BO" sz="1900" dirty="0">
              <a:solidFill>
                <a:srgbClr val="591357"/>
              </a:solidFill>
              <a:latin typeface="Gisha" panose="020B0502040204020203" pitchFamily="34" charset="-79"/>
              <a:cs typeface="Gisha" panose="020B0502040204020203" pitchFamily="34" charset="-79"/>
            </a:endParaRPr>
          </a:p>
        </p:txBody>
      </p:sp>
      <p:sp>
        <p:nvSpPr>
          <p:cNvPr id="16" name="Rectangle 7"/>
          <p:cNvSpPr/>
          <p:nvPr/>
        </p:nvSpPr>
        <p:spPr>
          <a:xfrm>
            <a:off x="2405761" y="3352800"/>
            <a:ext cx="6356740" cy="2272417"/>
          </a:xfrm>
          <a:prstGeom prst="rect">
            <a:avLst/>
          </a:prstGeom>
        </p:spPr>
        <p:txBody>
          <a:bodyPr wrap="square">
            <a:spAutoFit/>
          </a:bodyPr>
          <a:lstStyle/>
          <a:p>
            <a:pPr>
              <a:lnSpc>
                <a:spcPts val="3000"/>
              </a:lnSpc>
              <a:spcBef>
                <a:spcPts val="600"/>
              </a:spcBef>
            </a:pPr>
            <a:r>
              <a:rPr lang="pt-BR" sz="2000" b="1" dirty="0" smtClean="0">
                <a:solidFill>
                  <a:srgbClr val="591357"/>
                </a:solidFill>
                <a:latin typeface="Gisha" panose="020B0502040204020203" pitchFamily="34" charset="-79"/>
                <a:cs typeface="Gisha" panose="020B0502040204020203" pitchFamily="34" charset="-79"/>
              </a:rPr>
              <a:t>Evita :</a:t>
            </a:r>
          </a:p>
          <a:p>
            <a:pPr>
              <a:lnSpc>
                <a:spcPts val="2800"/>
              </a:lnSpc>
            </a:pPr>
            <a:r>
              <a:rPr lang="es-BO" sz="1900" dirty="0" smtClean="0">
                <a:solidFill>
                  <a:srgbClr val="591357"/>
                </a:solidFill>
                <a:latin typeface="Gisha" panose="020B0502040204020203" pitchFamily="34" charset="-79"/>
                <a:cs typeface="Gisha" panose="020B0502040204020203" pitchFamily="34" charset="-79"/>
              </a:rPr>
              <a:t>Ropa demasiado ancha, telas con estampados exagerados, blusas con cuellos altos, pantalones con pliegues o que aumenten el volumen de la cintura, blusas con elástico a la altura de la cadera, gabardinas rectas y llena de bolsillos.</a:t>
            </a:r>
          </a:p>
        </p:txBody>
      </p:sp>
      <p:sp>
        <p:nvSpPr>
          <p:cNvPr id="17"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8" name="Picture 2" descr="http://queroserfeliz.blogs.sapo.pt/arquivo/Smil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121" y="-33889"/>
            <a:ext cx="925878" cy="838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1028" name="Picture 4" descr="http://1.bp.blogspot.com/-bK8L3CpZXlE/TuYwWQMAtYI/AAAAAAAABGc/UpXn-agwlHg/s1600/Para+mujeres+con+cuerpo+Tri%25C3%25A1ngulo+Invertido.png"/>
          <p:cNvPicPr>
            <a:picLocks noChangeAspect="1" noChangeArrowheads="1"/>
          </p:cNvPicPr>
          <p:nvPr/>
        </p:nvPicPr>
        <p:blipFill rotWithShape="1">
          <a:blip r:embed="rId6">
            <a:extLst>
              <a:ext uri="{28A0092B-C50C-407E-A947-70E740481C1C}">
                <a14:useLocalDpi xmlns:a14="http://schemas.microsoft.com/office/drawing/2010/main" val="0"/>
              </a:ext>
            </a:extLst>
          </a:blip>
          <a:srcRect l="33860"/>
          <a:stretch/>
        </p:blipFill>
        <p:spPr bwMode="auto">
          <a:xfrm>
            <a:off x="2286000" y="804311"/>
            <a:ext cx="3114929" cy="47096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m1.nosotras.com/2013/01/vestidos-trucos-de-estilism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4171" y="850460"/>
            <a:ext cx="3024101" cy="45419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descr="http://queroserfeliz.blogs.sapo.pt/arquivo/Smil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3097" y="-42475"/>
            <a:ext cx="1430902" cy="12954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2514600" y="838200"/>
            <a:ext cx="6190182" cy="4953000"/>
            <a:chOff x="2783627" y="838200"/>
            <a:chExt cx="6190182" cy="4953000"/>
          </a:xfrm>
        </p:grpSpPr>
        <p:pic>
          <p:nvPicPr>
            <p:cNvPr id="37890" name="Picture 2"/>
            <p:cNvPicPr>
              <a:picLocks noChangeAspect="1" noChangeArrowheads="1"/>
            </p:cNvPicPr>
            <p:nvPr/>
          </p:nvPicPr>
          <p:blipFill>
            <a:blip r:embed="rId6" cstate="print"/>
            <a:srcRect/>
            <a:stretch>
              <a:fillRect/>
            </a:stretch>
          </p:blipFill>
          <p:spPr bwMode="auto">
            <a:xfrm>
              <a:off x="2783627" y="838200"/>
              <a:ext cx="3581400" cy="4953000"/>
            </a:xfrm>
            <a:prstGeom prst="rect">
              <a:avLst/>
            </a:prstGeom>
            <a:noFill/>
            <a:ln w="9525">
              <a:noFill/>
              <a:miter lim="800000"/>
              <a:headEnd/>
              <a:tailEnd/>
            </a:ln>
          </p:spPr>
        </p:pic>
        <p:pic>
          <p:nvPicPr>
            <p:cNvPr id="2050" name="Picture 2" descr="https://lh4.googleusercontent.com/-bUBywJHTWvQ/TW6nItab0yI/AAAAAAAAABo/i4se47U6tGM/s1600/figuras+rectangulares.jpg"/>
            <p:cNvPicPr>
              <a:picLocks noChangeAspect="1" noChangeArrowheads="1"/>
            </p:cNvPicPr>
            <p:nvPr/>
          </p:nvPicPr>
          <p:blipFill rotWithShape="1">
            <a:blip r:embed="rId7">
              <a:extLst>
                <a:ext uri="{28A0092B-C50C-407E-A947-70E740481C1C}">
                  <a14:useLocalDpi xmlns:a14="http://schemas.microsoft.com/office/drawing/2010/main" val="0"/>
                </a:ext>
              </a:extLst>
            </a:blip>
            <a:srcRect l="36307"/>
            <a:stretch/>
          </p:blipFill>
          <p:spPr bwMode="auto">
            <a:xfrm>
              <a:off x="5424770" y="1054983"/>
              <a:ext cx="3549039" cy="37147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3"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49988"/>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6" name="Picture 2" descr="http://queroserfeliz.blogs.sapo.pt/arquivo/Smil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3090" y="-49988"/>
            <a:ext cx="1070909" cy="96949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clubebatom.com.br/wp-content/uploads/2012/09/moda-verao-2014-1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010" r="32995"/>
          <a:stretch/>
        </p:blipFill>
        <p:spPr bwMode="auto">
          <a:xfrm>
            <a:off x="2514600" y="329086"/>
            <a:ext cx="1971017" cy="56033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5"/>
          <p:cNvSpPr txBox="1"/>
          <p:nvPr/>
        </p:nvSpPr>
        <p:spPr>
          <a:xfrm>
            <a:off x="767908" y="329086"/>
            <a:ext cx="1295400"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36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3074" name="Picture 2" descr="http://mundorosa.com.mx/site/wp-content/uploads/2012/03/Captura-de-pantalla-2012-03-13-a-las-17.35.30.png"/>
          <p:cNvPicPr>
            <a:picLocks noChangeAspect="1" noChangeArrowheads="1"/>
          </p:cNvPicPr>
          <p:nvPr/>
        </p:nvPicPr>
        <p:blipFill rotWithShape="1">
          <a:blip r:embed="rId7">
            <a:extLst>
              <a:ext uri="{28A0092B-C50C-407E-A947-70E740481C1C}">
                <a14:useLocalDpi xmlns:a14="http://schemas.microsoft.com/office/drawing/2010/main" val="0"/>
              </a:ext>
            </a:extLst>
          </a:blip>
          <a:srcRect l="96"/>
          <a:stretch/>
        </p:blipFill>
        <p:spPr bwMode="auto">
          <a:xfrm>
            <a:off x="4300481" y="1249549"/>
            <a:ext cx="4424837" cy="3762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8576" y="-42475"/>
            <a:ext cx="9152576" cy="6884916"/>
            <a:chOff x="-8576" y="-12880"/>
            <a:chExt cx="9152576" cy="6884916"/>
          </a:xfrm>
        </p:grpSpPr>
        <p:grpSp>
          <p:nvGrpSpPr>
            <p:cNvPr id="7" name="Grupo 6"/>
            <p:cNvGrpSpPr/>
            <p:nvPr/>
          </p:nvGrpSpPr>
          <p:grpSpPr>
            <a:xfrm>
              <a:off x="-8576" y="-12880"/>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2"/>
            <p:cNvSpPr txBox="1">
              <a:spLocks/>
            </p:cNvSpPr>
            <p:nvPr/>
          </p:nvSpPr>
          <p:spPr>
            <a:xfrm>
              <a:off x="220025" y="6358175"/>
              <a:ext cx="1543296" cy="3735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endParaRPr lang="en-US" sz="1100" b="1" dirty="0">
                <a:ln>
                  <a:solidFill>
                    <a:srgbClr val="71186E"/>
                  </a:solidFill>
                </a:ln>
                <a:solidFill>
                  <a:schemeClr val="bg1"/>
                </a:solidFill>
                <a:effectLst>
                  <a:outerShdw blurRad="50800" dist="38100" dir="2700000" algn="tl" rotWithShape="0">
                    <a:prstClr val="black">
                      <a:alpha val="40000"/>
                    </a:prstClr>
                  </a:outerShdw>
                </a:effectLst>
                <a:latin typeface="Gisha" panose="020B0502040204020203" pitchFamily="34" charset="-79"/>
                <a:cs typeface="Gisha" panose="020B0502040204020203" pitchFamily="34" charset="-79"/>
              </a:endParaRPr>
            </a:p>
          </p:txBody>
        </p:sp>
      </p:grpSp>
      <p:sp>
        <p:nvSpPr>
          <p:cNvPr id="15" name="Rectangle 8"/>
          <p:cNvSpPr/>
          <p:nvPr/>
        </p:nvSpPr>
        <p:spPr>
          <a:xfrm>
            <a:off x="2683239" y="376628"/>
            <a:ext cx="3768946" cy="5270674"/>
          </a:xfrm>
          <a:prstGeom prst="rect">
            <a:avLst/>
          </a:prstGeom>
        </p:spPr>
        <p:txBody>
          <a:bodyPr wrap="square">
            <a:spAutoFit/>
          </a:bodyPr>
          <a:lstStyle/>
          <a:p>
            <a:r>
              <a:rPr lang="es-BO" sz="3200" b="1" dirty="0" smtClean="0">
                <a:solidFill>
                  <a:srgbClr val="3F0D3E"/>
                </a:solidFill>
                <a:latin typeface="Gisha" panose="020B0502040204020203" pitchFamily="34" charset="-79"/>
                <a:cs typeface="Gisha" panose="020B0502040204020203" pitchFamily="34" charset="-79"/>
              </a:rPr>
              <a:t>Triángulo Invertido:</a:t>
            </a:r>
          </a:p>
          <a:p>
            <a:pPr>
              <a:lnSpc>
                <a:spcPts val="3500"/>
              </a:lnSpc>
              <a:spcBef>
                <a:spcPts val="1200"/>
              </a:spcBef>
            </a:pPr>
            <a:r>
              <a:rPr lang="es-BO" sz="2400" dirty="0" smtClean="0">
                <a:solidFill>
                  <a:srgbClr val="591357"/>
                </a:solidFill>
                <a:latin typeface="Gisha" panose="020B0502040204020203" pitchFamily="34" charset="-79"/>
                <a:cs typeface="Gisha" panose="020B0502040204020203" pitchFamily="34" charset="-79"/>
              </a:rPr>
              <a:t>Los hombros son mas anchos que las caderas, la espalda es mas ancha y las piernas largas y finas.</a:t>
            </a:r>
            <a:r>
              <a:rPr lang="es-BO" sz="2400" dirty="0">
                <a:solidFill>
                  <a:srgbClr val="591357"/>
                </a:solidFill>
                <a:latin typeface="Gisha" panose="020B0502040204020203" pitchFamily="34" charset="-79"/>
                <a:cs typeface="Gisha" panose="020B0502040204020203" pitchFamily="34" charset="-79"/>
              </a:rPr>
              <a:t> </a:t>
            </a:r>
            <a:r>
              <a:rPr lang="es-BO" sz="2400" dirty="0" smtClean="0">
                <a:solidFill>
                  <a:srgbClr val="591357"/>
                </a:solidFill>
                <a:latin typeface="Gisha" panose="020B0502040204020203" pitchFamily="34" charset="-79"/>
                <a:cs typeface="Gisha" panose="020B0502040204020203" pitchFamily="34" charset="-79"/>
              </a:rPr>
              <a:t>Los hombros necesitan disimularse, haciéndolos ver más angostos y se debe destacar más las piernas</a:t>
            </a:r>
          </a:p>
        </p:txBody>
      </p:sp>
      <p:sp>
        <p:nvSpPr>
          <p:cNvPr id="16" name="TextBox 5"/>
          <p:cNvSpPr txBox="1"/>
          <p:nvPr/>
        </p:nvSpPr>
        <p:spPr>
          <a:xfrm>
            <a:off x="754743" y="155912"/>
            <a:ext cx="1302657" cy="5940088"/>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1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V</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2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2457397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8576" y="-42475"/>
            <a:ext cx="9152576" cy="6884916"/>
            <a:chOff x="-8576" y="-12880"/>
            <a:chExt cx="9152576" cy="6884916"/>
          </a:xfrm>
        </p:grpSpPr>
        <p:pic>
          <p:nvPicPr>
            <p:cNvPr id="11"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3"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5"/>
          <p:cNvSpPr txBox="1"/>
          <p:nvPr/>
        </p:nvSpPr>
        <p:spPr>
          <a:xfrm>
            <a:off x="754743" y="155912"/>
            <a:ext cx="1302657" cy="5940088"/>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1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V</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2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
        <p:nvSpPr>
          <p:cNvPr id="16" name="Rectangle 4"/>
          <p:cNvSpPr/>
          <p:nvPr/>
        </p:nvSpPr>
        <p:spPr>
          <a:xfrm>
            <a:off x="4629552" y="260240"/>
            <a:ext cx="4132949" cy="3349635"/>
          </a:xfrm>
          <a:prstGeom prst="rect">
            <a:avLst/>
          </a:prstGeom>
        </p:spPr>
        <p:txBody>
          <a:bodyPr wrap="square">
            <a:spAutoFit/>
          </a:bodyPr>
          <a:lstStyle/>
          <a:p>
            <a:pPr>
              <a:lnSpc>
                <a:spcPts val="3000"/>
              </a:lnSpc>
              <a:spcBef>
                <a:spcPts val="600"/>
              </a:spcBef>
            </a:pPr>
            <a:r>
              <a:rPr lang="es-BO" sz="1900" b="1" dirty="0" smtClean="0">
                <a:solidFill>
                  <a:srgbClr val="591357"/>
                </a:solidFill>
                <a:latin typeface="Gisha" panose="020B0502040204020203" pitchFamily="34" charset="-79"/>
                <a:cs typeface="Gisha" panose="020B0502040204020203" pitchFamily="34" charset="-79"/>
              </a:rPr>
              <a:t>Usa :</a:t>
            </a:r>
          </a:p>
          <a:p>
            <a:pPr>
              <a:lnSpc>
                <a:spcPts val="2800"/>
              </a:lnSpc>
            </a:pPr>
            <a:r>
              <a:rPr lang="es-BO" sz="1900" dirty="0" smtClean="0">
                <a:solidFill>
                  <a:srgbClr val="591357"/>
                </a:solidFill>
                <a:latin typeface="Gisha" panose="020B0502040204020203" pitchFamily="34" charset="-79"/>
                <a:cs typeface="Gisha" panose="020B0502040204020203" pitchFamily="34" charset="-79"/>
              </a:rPr>
              <a:t>Blusas en tela tipo </a:t>
            </a:r>
            <a:r>
              <a:rPr lang="es-BO" sz="1900" dirty="0" err="1" smtClean="0">
                <a:solidFill>
                  <a:srgbClr val="591357"/>
                </a:solidFill>
                <a:latin typeface="Gisha" panose="020B0502040204020203" pitchFamily="34" charset="-79"/>
                <a:cs typeface="Gisha" panose="020B0502040204020203" pitchFamily="34" charset="-79"/>
              </a:rPr>
              <a:t>viscolycra</a:t>
            </a:r>
            <a:r>
              <a:rPr lang="es-BO" sz="1900" dirty="0" smtClean="0">
                <a:solidFill>
                  <a:srgbClr val="591357"/>
                </a:solidFill>
                <a:latin typeface="Gisha" panose="020B0502040204020203" pitchFamily="34" charset="-79"/>
                <a:cs typeface="Gisha" panose="020B0502040204020203" pitchFamily="34" charset="-79"/>
              </a:rPr>
              <a:t> con escotes estrechos y profundos, detalles verticales como bufandas o chales, blusas con volados y fruncidos en la parte inferior, faldas en A, mangas de puño ancho, pantalones de colores fuertes y medias pantis con diseños.</a:t>
            </a:r>
            <a:endParaRPr lang="es-BO" sz="1900" dirty="0">
              <a:solidFill>
                <a:srgbClr val="591357"/>
              </a:solidFill>
              <a:latin typeface="Gisha" panose="020B0502040204020203" pitchFamily="34" charset="-79"/>
              <a:cs typeface="Gisha" panose="020B0502040204020203" pitchFamily="34" charset="-79"/>
            </a:endParaRPr>
          </a:p>
        </p:txBody>
      </p:sp>
      <p:sp>
        <p:nvSpPr>
          <p:cNvPr id="17" name="Rectangle 7"/>
          <p:cNvSpPr/>
          <p:nvPr/>
        </p:nvSpPr>
        <p:spPr>
          <a:xfrm>
            <a:off x="2405761" y="3941052"/>
            <a:ext cx="6356740" cy="1554272"/>
          </a:xfrm>
          <a:prstGeom prst="rect">
            <a:avLst/>
          </a:prstGeom>
        </p:spPr>
        <p:txBody>
          <a:bodyPr wrap="square">
            <a:spAutoFit/>
          </a:bodyPr>
          <a:lstStyle/>
          <a:p>
            <a:pPr>
              <a:lnSpc>
                <a:spcPts val="3000"/>
              </a:lnSpc>
              <a:spcBef>
                <a:spcPts val="600"/>
              </a:spcBef>
            </a:pPr>
            <a:r>
              <a:rPr lang="pt-BR" sz="2000" b="1" dirty="0" smtClean="0">
                <a:solidFill>
                  <a:srgbClr val="591357"/>
                </a:solidFill>
                <a:latin typeface="Gisha" panose="020B0502040204020203" pitchFamily="34" charset="-79"/>
                <a:cs typeface="Gisha" panose="020B0502040204020203" pitchFamily="34" charset="-79"/>
              </a:rPr>
              <a:t>Evita :</a:t>
            </a:r>
          </a:p>
          <a:p>
            <a:pPr>
              <a:lnSpc>
                <a:spcPts val="2800"/>
              </a:lnSpc>
            </a:pPr>
            <a:r>
              <a:rPr lang="es-BO" sz="1900" dirty="0" smtClean="0">
                <a:solidFill>
                  <a:srgbClr val="591357"/>
                </a:solidFill>
                <a:latin typeface="Gisha" panose="020B0502040204020203" pitchFamily="34" charset="-79"/>
                <a:cs typeface="Gisha" panose="020B0502040204020203" pitchFamily="34" charset="-79"/>
              </a:rPr>
              <a:t>Escotes canoa, estampados grandes y coloridos, telas estructuradas, ropa muy ajustada, pantalones chupados, cintura alta y carteras con tiros o asas cortas.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8576" y="-42475"/>
            <a:ext cx="9152576" cy="6884916"/>
            <a:chOff x="-8576" y="-12880"/>
            <a:chExt cx="9152576" cy="6884916"/>
          </a:xfrm>
        </p:grpSpPr>
        <p:grpSp>
          <p:nvGrpSpPr>
            <p:cNvPr id="10" name="Grupo 9"/>
            <p:cNvGrpSpPr/>
            <p:nvPr/>
          </p:nvGrpSpPr>
          <p:grpSpPr>
            <a:xfrm>
              <a:off x="-8576" y="-12880"/>
              <a:ext cx="9152576" cy="6884916"/>
              <a:chOff x="-8576" y="-12880"/>
              <a:chExt cx="9152576" cy="6884916"/>
            </a:xfrm>
          </p:grpSpPr>
          <p:pic>
            <p:nvPicPr>
              <p:cNvPr id="12"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4"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ontent Placeholder 2"/>
            <p:cNvSpPr txBox="1">
              <a:spLocks/>
            </p:cNvSpPr>
            <p:nvPr/>
          </p:nvSpPr>
          <p:spPr>
            <a:xfrm>
              <a:off x="220025" y="6358175"/>
              <a:ext cx="1543296" cy="3735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50000"/>
                </a:lnSpc>
                <a:buFont typeface="Wingdings 3" charset="2"/>
                <a:buNone/>
              </a:pPr>
              <a:endParaRPr lang="en-US" sz="1100" b="1" dirty="0">
                <a:ln>
                  <a:solidFill>
                    <a:srgbClr val="71186E"/>
                  </a:solidFill>
                </a:ln>
                <a:solidFill>
                  <a:schemeClr val="bg1"/>
                </a:solidFill>
                <a:effectLst>
                  <a:outerShdw blurRad="50800" dist="38100" dir="2700000" algn="tl" rotWithShape="0">
                    <a:prstClr val="black">
                      <a:alpha val="40000"/>
                    </a:prstClr>
                  </a:outerShdw>
                </a:effectLst>
                <a:latin typeface="Gisha" panose="020B0502040204020203" pitchFamily="34" charset="-79"/>
                <a:cs typeface="Gisha" panose="020B0502040204020203" pitchFamily="34" charset="-79"/>
              </a:endParaRPr>
            </a:p>
          </p:txBody>
        </p:sp>
      </p:grpSp>
      <p:pic>
        <p:nvPicPr>
          <p:cNvPr id="8" name="Picture 2" descr="C:\Users\Lisye\Desktop\triangulo.jpg"/>
          <p:cNvPicPr>
            <a:picLocks noChangeAspect="1" noChangeArrowheads="1"/>
          </p:cNvPicPr>
          <p:nvPr/>
        </p:nvPicPr>
        <p:blipFill rotWithShape="1">
          <a:blip r:embed="rId5" cstate="print"/>
          <a:srcRect r="60034"/>
          <a:stretch/>
        </p:blipFill>
        <p:spPr bwMode="auto">
          <a:xfrm>
            <a:off x="3782780" y="1324791"/>
            <a:ext cx="2539082" cy="4706282"/>
          </a:xfrm>
          <a:prstGeom prst="rect">
            <a:avLst/>
          </a:prstGeom>
          <a:ln>
            <a:noFill/>
          </a:ln>
          <a:effectLst>
            <a:softEdge rad="112500"/>
          </a:effectLst>
        </p:spPr>
      </p:pic>
      <p:pic>
        <p:nvPicPr>
          <p:cNvPr id="2052" name="Picture 4" descr="http://www.modaparausar.com/wp-content/uploads/2010/03/meias_calcas_rendada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9404" y="1038225"/>
            <a:ext cx="2607054" cy="23274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2" descr="data:image/jpg;base64,/9j/4AAQSkZJRgABAQAAAQABAAD/2wCEAAkGBhQSERUUEhQVFRUWFRcYGRcYGBcXGBYcHhYXGB8ZGhwXGyYeGBojGRkaIC8gIycpLCwsFx8xNTAqNSYrLCkBCQoKDgwOGg8PGiwkHCQpLCwpKSkpKSksKSwpKSwpLCwpKSwsKSwpLCwsKSwsLCkpKSwsKSwsKSwsLCkpLCwsLP/AABEIANQA7gMBIgACEQEDEQH/xAAcAAACAgMBAQAAAAAAAAAAAAAABwUGAQQIAwL/xABLEAACAQIEAggDBAcFBAkFAAABAhEAAwQSITEFQQYHEyJRYXGBMpGhQlKxwRQjYnKCovAkM5Ky0UNTo7MVNVRjZHPS4fEIJTR0wv/EABkBAAMBAQEAAAAAAAAAAAAAAAIDBAABBf/EACERAAICAwADAQADAAAAAAAAAAABAgMRITESMkEiE1Fh/9oADAMBAAIRAxEAPwB40UVgmsYJrDXABJOg3PhVa4509w9g5FYXLmwVTInYAttMwI31qlcR4hcxctiCSgzDslHcEaNlg9/K25OpiOdLlYkMjW2XbjfWDhMOIzm633bXePznKPc1p9A+nv8A0k19Ta7LsshUZszMrA6nQQZHKl/xbD9x2O5zxBMAj4rmvwgB0mDudq2OqW+LfEnSMouYYwJH2LgZRv8AdY78hQxs8ngKVaSHVRRRThIUVjNVd4r08w1lmtq3a3QJKWyDGsd5vhXXznyrjeDqTekWKaiOO9K8LgxOIvpb/ZJlz6IoLH2FL7pj0wxdzDM1m7+jAEaoJYCY1dthJ3EUu+k2Dh+3aQXtWmZ1zMCQ0ZjImCQNTz50H8i+Bqt/RxdHetrDY3HDCWUuao5FxgFBKiYCzPwyZMbbVe6RfQHBWW4hhMTZygFrgYLoe9ZuDUctYp5iijLyWTk4+LwZoorBNEABrE1X+kvTvC4KRduA3Ins1IL+RMmFHmYqiJ1mXsYSEmwvgsydf94Rr/CBQSmo9DjBy4M3iXHbNj+8uAHko1c+iiSflVY4l09uSRYswA6Lmuk/aEyEXw8zVZwdtC5JIBZMmpBbvczOp3EVt4pGUqGOyjKACQCFM5vGROmlKdjfBqrX02cB0txP6fh7b3Q1u4zKy5EX7MqRAkaimTSctuBetXo1W5aM6bZwZnfxpx0dbygLI4YUVgmoviXSfD2JD3BmH2FIZ/kNveKY3gV0lJryxOLS2uZ2CgcyYFU3E9N7lwxaXsxI7zd5j5R8IPLnXwbeYZ2Jc/eYk7f5ee20tzUGkSuS4OVT+kpxHpsi/wB0hf8AaaUT2kSRvrHI1t9E+NNirLPcCqy3GQhZjSCN9djVPxST6x7+Eac/L0H3a3uq3iCu2LRCCFuWzImJKEGDz1TlXK7HKWwrIKMdF+oooqknPHF4pbaM7sERAWZmIAUDUkk7CKSvS/rJuY1zbwrvawwVpYdy5dIKR3t0EkacwT7MjrJ4T+kcMxKDcW849UIua+IOWIpA4CycoA0neZAMzpPhs/q1KseENqimywYK9ImQoIEldMhIbTLECSs76aneKsHDWDCTEaEERlVgBmCz3mA7hn9s7ERVawV6WOhIGhB7rEMWaHJgEDmfQVYOHPB84B11cfFC5SCF70KdTp6VKVGOK2nzIsKbbNcyoTp8IFwO3xMdRAAgzBA0rR6N3ux4pg2nQuyE/vhl1nWZ18ojcVMY5Yt3ATELcGkM2WCbqNEy5dO7tqPKBWuJhrfZsFg2rttuRAAGcQRpJHeMaaGN6OD2DJZR0PXhjcT2dt3OoRWaPGAT+VeytIkc6+L9oMpU7EEH0IirCI5/4l1h4ziZdQXw9gyFyyoPkxGtwkcpA8qhcVfay7AAm4lpcjKBlgsFJKgwe7OsbgVu8Ht9ib9hh3sM7odNwpMMB5gfOoy/wrscjmMrXCsEZ7iiJHeUySYI8vE1K3mWyyKwtFv4bjS9u5h769oGBGeAispGqtmIyOog6TuDpFavAbLCyEtr24CMApIDWwXVhbbNpcynMQRWpgcvZu5FzRlRlMFkMgHuMZA+GNZMARVn6N4UNduu5/W2nZACmSFKr9mBr8Sncaabilt4QeDPRXHlbtsXbL2ctxYJggmRppto1OEUlumF9kuWlUGCy3GbfRWn2Mj3n1py4a6GVWGzAH5iadQ9E962j1rT4uX7C72Zh+zfKfBspg/OK3K+TVAg5SweJ7RCzSXZpJOtxm7pzSZOYairVw28VtKbjgNIBaNIMcvGSP8ASoPFYEWMZdtMIZL91Qf4mA+YVfnU1hSCpB20/GeexB51HZ3BbDhZOj8ZjI1JDTOZW3gjwI8KmrtxGy6gnMR7/a+lVrgN8iFjulnEiTBBkHb4W5VOri7ZZMozZ8zAjYECCDrvQozRG8VsRbMDUKY8NASB5U28FiRcto42dFYe6g/nSzx65l018+U1fOibTgrHlbC/4e7+VOp+irlxlP62eOXrLYe2lxrdu6LmYqcpZlyd0sNQMpJgRNU/BHXSB7T7n+vGr31v8NF3C22IkLdg+jKR+IWlnwPFlXNlz3lAZWP2lMQT+0JAPz5Ggu6HRjBbsMSI/wDnyj8ifQ1O4a7I13HMaH8oP4GfGq1Zugb6fh/W49hU7g7oI0YGPf8Ao7esVOkOkfGI3/LSdD4V89WKdjir1kbMmYeOlwmD6doR7Vm8P6mP6/8AmvDopilHFFWRPZup91DD1+GmVPExdizEaNFYFZq8iPi9bDKVYSCCCPEHQ/SuasZg/wBHv3bEQ1t3TaSQpJBI2YEKp+VdL0kOtrhfY8QF0GFvoGnXRlItsYG/dKkjzpVqyhtTwyv2cACY5WwG2kEM0xkOlyJOvLltU9wxOzOQlibaoxJOaVIygSI7sxK6bcxrVfXFdxCsDLaYNDKslTCrPwgGJDbcqm7GI/V3BcGZiwVT8WYFh3tDoFMz4xIkVIywlnJA1Og9lWAoWCdWaWM6+B+zNRXEMKDZNsgd51IbfKexPyBymP3vGpKywLOV1ZHXMwykBspIynblr4RqNa1MbYBWF05SIOXWBqTBORBoOTeImunBudGsSbmEw7nc2bc+uUT9akiKrXVzdnhuH1mFKzrydhzqzVciB9EZ084aLHEsSw07RFuTGhDDvAzoRmVvyqvYlv1Vu4XcsQp7sEK5AyyuggnQk/SdL5178NITD4lQe65tvAnNPeQHykMP4qo9vAWsamgIKnUjuupImD46ePhpUtixIqreYlg4jhLfY/pDrDqiMYk52BUhCB8ff0E+M+spgL13EjO1oWnGhYls0yJAAAPiZJE1B8EwN6zCNdFxAwIFxe9puAwP4jnU3c4yFuMgt3DkiSBIJKgiPH4jy5Un/Bxo9Ikum01oQ10957kgAqSQCoOx0AjkAx+1TS6G3s2AwxJk9igJ8SBlJ+YqgY9HJW5C6IZTcsDBjMNARrtO58at3VniQ/D7cNmCPdQN4gXWg/Iin0PbRPdxFqrBFZoNVEwhutTh/ZcTc7LeRLgI8QMje8oD71BcOxJT+81BA10IB57DY6GmP138MHY2MTH93cNtv3bg5/xqB/FSqwn952cSjLrOoAiRz9PmKmsWyqt6LTwREB/VPoZ7oMwcpkDnpuPQVM8IxCOGD7ifiEMe4R3gJI3Ex46VU0Fy0qu7iLRGWBJZYAgzsSNJ/OrTw+5bvwAOzcsrRAOYDx5EGD8qUhhn9Jy51BkLkbdjlG7AabRoOe80xehF0Ng0jYFwP8ZP50v8XgijOysIKHlBBBkSZ1WNI8vGZuPVlcnBkRGW9cEeEw3502rou31JLppw/tsDfQb5Cw9U74/y0isO2bF22if1Tz6Fgo9u83yro+4JEHauc7uBNjG4m0wgpc7Nf/Lk5foa7cvoNL+GzxU/rEF0sLBIOhgE6gyeUs2vkasnCcDYgZABsQVbUeBBBn3+dRmGfMIgfkfIz+FSHCsCto91Qv7oC7wfDTUD5VLkqNnEtdsEkk3rYEnYXRAbw+MbeenvWtw0D/pXB4hGGVmNtiNmzW3yn+vpUvfbw+n/ALbb1CcOUJjraiI7axdHkTcFtgB66/xUUH+kwJerHOKzWBWa9AgCqJ1x8J7Xh5ugd7DsLnnl+Fo9Ac38NXuvDG4VbltkcAq6srA8wRB+lcezqeGcwG4MizrDd0iBDDUQPE6fFprUvwvLkZVAOWMynvAkgrlJPwnMMojQGKhcbg3w969ZbV7bum8A5dN+Qy666a1LcPHcIYFQsAGNxBAiT+rPqfnUk0WxeSy4PHC2AGYAyIA2t2/tZlCggZQAX0nTUDcxDDWJKkELz7s93LPdA0EtrqWrWwRHdLgFbThiCIyqBLIywO+RsdjqRsRXpcJAYEciTM6AkEDwIPcmNg8c6WEMTquecDGul26Nf3s351bjVR6rx/YjO/b3J9dAdefrVvq6PEQz6yA6dcF/S8BiLIEsUJT95e+v1Ee9I7oexRYESTqmuswVbN5ggaj7INdHxSA6ZcIfD426LJCsrllBHddG7wGm0SR9KVcsobS9nt0j432FtTbUm6TlCkREQdQPUARvJGsVaejmFKWv1jZ3JzM2oEmNhJ2iPb0FVA8SF1LJug280o8d6VlWIVhtLKs6CATU/wAF4gLQKOYUPFtmIIcRsDuQIG+2YDlrK9IqPrpVjThirgA23hWH3DtmHgCukeImrh1ZYXssLctAyEvuB6FUYfjVN6ZXgFsAiVuX1tt6MpifePnV16twf0e8fHE3I9AqAfQU2jom71LZRRRVhIQvTLgv6XgcRY5vaYL+8O8v8wFc18Mx6hjm7pCqSfpHqDFdWmuZelvBv0bimJtA5R2hu29ARluBTOu4GY6D7sUuayhlbwyf4cwdJ5MJ8jINbvD7eS2oVTamVzEt3MpkA7EqQKrXRnEZEYjNqwBVjInxU8l1irbwLEFhmLA/EIAAgmN5AIMaQak4yvqPc4zMH1JDElcwMEQBAk6rmB86t3VfYKYV1PK8R/Inj8vlVOxeEzMdZEqxU7QFII35yD7Veerof2Zz43n+gUU2r2FW+pajSO688AbWJt3VkdukSJnMkCBHNgU+Rp41Rut7hXa4HtAJaxcVxpsD3W+hB9qolwng8MV3BuFdk4ZLj6zKkggiI103BnXyqyYjGG3bd/uoTGv3ZHprp71BcNuaeEjU+E8vXU/MVIPxMBGNtGvZQZjVD4gtsfMCage3svRIcO4nmsE3CA1skXJgAGM3PSMpFamBvlr6XPstdspb5SBcDFteTE6eSio7o2tpsweWuA5irSVAGiwG3AEDXWZqSNycbg7XNr6t7Bl+lEl+tAv1HYKzWBWavIArBrNYNYwjut7hIscRW9l7mJskEci6rkPuVyfKoDhCqNCQ/aK6fNO0J9zu3jG0U0OuvhQucO7XnYuK/wDCxyN/mB/hpM8LzT8XrIn7XIzGkEwu886nsRTU9FpwIJ1kyAhLnmco1bXQISNdtYG9bOIuMASoJ7sEGMx1GhPjABzDfKBGgrWs3B6Tp5qIOkkagT3lbmCfs1v2iBbLH7FxMoOkzaYT8iW1GmU8qQPGJ1ZJHD7Z2zPcPM/7Rhz15c9atdV/oL/+BZ0iQx/nap8VbHhBLrM0puvDhfdtXxIzfq3K6GAc4Pyze1Nmqv1j8O7bh1/SSii6P4DmPzTMPetJZR2LwxS8Ewq4ay1xFa5oGOzMY+7Mac9PA14cMv8AeljKA3WysVdSrwoBy95TELz8fGvLglyLaWTLqXYqBuVylgp1Gx1+VbmFw5L3bijLlKM1tQssmXs2KkeQYwPCN6ies5Lk9HpjsY1xbNotn1GVojvLrbLMxPOJG5HrTS6sjOBDFcs3bvdP2YbJH8tLHhOFzX1e4NHUtbmd+0lcw2zhBIOm+1N3oSB+h245m4fX9a+tNp9sCbvUnaKKKqJTBpK9fPB4xGGxAGj23smNDKnMPozD2p1GqJ10YEPwt7nOxct3B/iCN/K5rjR2PRU8ORXt5fskeh8PY1NcFxuUlWOswG8dJA/GPQ1VuGXCLkgmdDl5NKkGPYz6ipbBYhTnuIcoNskqVMMQp1jnEaxUjjstT0WLC3NwzBoAHnMsdf4So9qZXQi1GDtn7xdvm5/0pNcGvZMjTK3QM06HRMqmY0Gh89jTt6JrGDw/naU/PX86ZUsSFXPRLGtXimBF6zctNtcRk9JBE1t0VQTHLZxsuMPcDKBcy3CdAcp+Gf2mAHtV4t25TKsIeWmgO+oH2dxH4VWesrhvZ8RxVsD4nF1RyOdZP1LVMcPbLbQTMKu++w38TUVscFtcskXxfjzyBaC27imHdphD90iCe8I18POtroZfbEcXw7E/7TNA1AVbbEGfAwD51odLsOTluoJgZLgMAMs6E68iYnlUn1QIp4paAIOW3dJiTBiN4giSfrTK0tMGxtD/ABWawKzVJIFYNZrBrGITprhw/D8WrbHD3fohP5VznwYSBMefPw38oHKn71ncUFjhmIM9507JR4l+7p7SfakNwnDfQAfPTwkyeQGwpNo6osfDW/xuWEEAtCqGGmkgkkFjpG+9e9yRbMHLtoTm0GmUHXQahXM8uVaq2R3XjvaTqYY5mQMx8ba6c5zcxtu4Hh/6VibOGEjMf1ggjKo7zEjadQQTqJEaRUyWdFLeFkbnQ20VwOHDb9kpJ9e9+dTdfKIAAAIA0A8K+qvIArU4tbBsXQdjacH/AAmtuq/074t+j4C++7FCijxZ+4Pxn2rGOfOiOIlwrMQwACRygGY8dAPlVj6O4u5aa9buoO1cnI+pRzOg8gJJifGoro1wnsrpY/EgHrBSWAPiJGvOKm7XEe0uPasd5tmuD4LYIOs828AOfpUU9stgtH3guF5LTC5duMUkz8IEamAOc04Oidsrg7EjKTbDFRyzd6PaaVHAuCK2KTCy7lxnZmYtCAnN5RoBPiwp2W1gQNhpTaU+irpfD6oooqgnMGqj1suBwjFzztqB6m4oH1q3GlV16dIwluzhBqXYXbgGpyqYUe76/wAFY6hUYRiXtRpsWPodvWpfDuLLqCSVPaQNBkVyATO8g678xUPgHKXCxywXRDrGXU/M6jarHxPDRlkbDQnkT+J7o94qZ9Klw+LOCKMFMwMxUCSJLZEX17wPmZroThuE7Kzbt/cRV+SgflSq6veEnE4hHfVLAFxjyZzORfYd72FN+mVr6Jse8BRRXxduhQSTAAkk7ADUn5U0UIvrVg8XbbSzan1735VXVxF03ezRsiwCDlzluZGugj862OLcSOMxuIxMHK9w5PHKoyr9BPvXhwq9cu5giZbgaDm+FBHxMeZ8FG/pU8tsqhpYNLi2JuZTac5srrJAjOCuYKQDoQfxFXjqV4EyY667DS3YCk+DOQY9YDVUMe1u0SJzFCZJ+Iudz66fIU8OrjgBw2DU3BF28Rdfykd1f4Vj3JooAWPRaxWawKzThAUUV83GgSeVYwmeufjfa4lMMmq2RmeOdxh8J8xb1/iqs8KwfIgCREbwSTp8ypgmBImYr7vYs3sQ11gC164z67CbkKPPQKPcVIdjHcXUKch31gRsNScxOg0iN6ksk2yuuOEetu2GCgwVkg6iFzAGZmCwVDA1jO21WnqkwANzE3yO93bQ0jT4z/8AyPaqtxK+VVjA8SOY2PIQu505AtsBTA6qVnCXLn377R6BUXn5g12pfo5a/wAl2oooqolCln1kcQFzEJakZLCm4+v22UgT+6uv8VMsmkHx7H9pbvYgd43MRn15qbgUDwjKB8qVa8IbUss0cFie0xLXMOHLZDKlSA/IamII/KpThTpabKP9oFEbw40aYGVQSQo1M1IY5GRAtnS5AYnTujcyToDA8D9arNwwmcRqFJ7wzH7ahskAmSTGm1TdKeDG6q8Jmv4y+fvJZX0Vcx+ZIpjCqV1S4UpgO9u11yfHZRr8qu1WRWERyeWwoooogTzv3QqlmMBQST4ACSflXM/GuJvjsTexDaZrhKa7WwMiqvnH1NO/rT4j2PDL0GDdy2h/GYP8uakxhcKqqmnw5RHoZ/1NLnLA2uOdn3YwMHtLgUKqfDvEkQCfAECI8albwLIcxOZjoIAiGG3y386xfcdmv/eaCdImDr7V5Y/EDMi80VjHIRl09Yy/WkdKODU6seHi3gEYDW6zuT497KP5VFW6ozo3hezwlhIiLSfPKCfqak6qXCN9MGqT1r8c7HB9iGCviD2fokd8/LT+KrsaTnWoz38d2akZbdsJBE6tDk6bGMo9q5J4R2Cyyp3MB2KAq5LZlBTQ5pI9wYM+1bxunCi6CIa4+ZWOi94hZY/sjWPCK2uEYa4o7+QnbMJLEeen9RUjjbIZCr5QkSZAM7eOgH1qTy+FeCvcA4Qt/G4VXUG47obp5gATr5kDauiKS/VphkPEERCD2KXHYjWTGQEnme9ToqqvhNZ0KKKKMWFRfSfFG3g8Q43WxdI9Qhj61KVDdM7ZbAYoD/s93/IT+VYxz/wi8Q4E6KAZgEjRYPnDCfKBuRU9gTIM6wuQH7MoHYiZJY/ES3qBHOs8NuxmPI6R6kc/SRHhrVgsM+cmRlhEMACVYTI/ahTr8JCxGlRS6XR4e+Lu93w0I9N+WoG5Gsnfamn1c2cvDrP7Wdz/ABXGP4RSk4joIA11Yfsty001kg8+QHOntwfBizh7VsaBLaL8lAptIm5m5RRRVBOafGLuWxeb7tpz8kJpBcE4kuVbb94k91QJJBGaCNpEEU+uO25w18eNm4P5GrmnhxuZkNuZAJB1I0He5a7kR5Um1aHVfS34nF9xVZn7R5GQMFIlYWS3xgQATJBrHHMKqXLSBS2e0MyKAEBClQ5PL4mjnpNbHEOHWrihm1gfEDBHuDt67Vp32uXYFpgyzDOdWLTAVeRjxqWJSxudB8PkwNgHcpmJ8ZJM1P144TDC2ioNlUKPQAD8q9qvRAwooorphcdd2IjDYZfvYkfS2/5kUt8NfAuhdTI1G8Rm109qYXXoAMPhmOy4g+36tv8ASldwK6G743YZj4weXkP9KTYPr4TPD8UGt6lXhC4AJ7uXYNzmIA9DWng0F29ZTXtLtwIYn7TZTMjkG+lfGEdkvQICaLyAiCd98wM/KrP0A4OG4lajVURruusZRC685dgfagh3Ayb1kdaIAABsNq+qwKzVJIYakdxrGTj8W1wgTiGRZgSFAECfeniaQHSW+Bj7yaM/6S65Yk5WJn2jX2FKt4Nq6TNog14cUwAvAKzMFEkqNATpEny1+daGCY2ZQyV1KHcD9gkbQeZ5GpGzi86BgCN9xB08PKo3lMswWTqr4SqXLzqNlVZJkksZOvoBTIqrdXmDy4TPzuuz+w7g+i/WrTV0PUgn7MKKKKMEK18fYz2nU/aRl+akVsVg1jHLmAtlc+3dIBnYfFpI8dV9x4VYMKQVGvwgb+MZRPoGC/vE71EY62LeKxNrmt5wf4bhjbyP0rat34GUHkux5E7DTYyNNwTFRzWy2D0TPCLHb46zbBle2SRJ+EMbhnx7uk+lPcUmuqjBM+OLvr2VljPgWKqI8NMx+lOWn1rCJrH+jNFFFNFnnft5lKnYgj56VzhiP1Vq3DC21slZbYnYg+4nSuk65q6UqBjHVhmVcXdQqRoJuGG18JA96VYs4HVPpsX8SuJRQ/dBWWykshI0UAjQkmR3vHXlVk6IMt/E4ezEZWBYDQDICxgfdlI+lVHjN0gBEAFvMBlAHeaSSVEE5RGugq6dSmEz4i9dOot2VRT4Z2nT2X6mkwjljbJYQ46KKKrJAooorGFr192p4dbb7uKtn5rcX86S3CH7PM8mCMoGnfjWZ8jzp69d9qeE3D927ZP/ABAPzpFI4y2yPvCPPTUfKlzG1k1atwpaCCTqNyJmSNdPi+VNLqhwRYX8QwjNktr5BRmIHuw+VKyziQWADCAkkcxEj8fwp8dX/D+xwFkc3XtW9XOb6Age1LrWxlrwiwxWaKKoJjBpEdNB2XFcQp2d1I9WRWj35U+KQ/W4v/3C8B8TJYK6/ajKI/wz7Uuzgyvp9WW/rxr0xF4gGPQeZ5VE3OJEXBbRS7ABjqFAHqeZ8Kmuiv8AaMbYtwQVuB2U7gKC/oRIiRpUii8lcpYQ4+E4EWbFu2PsIq/Ia/WtusCs1eQBRRRWMFYas1g1jHMvSuBxXGnl29yfmPkfP2rzs4khXY/ESkb6nMSflkPua8+OYgXOI4pyRlbE3WnQiA5ge5A0rXklgJIJfXfWDt89f4jU0ulcdIcvU5g/1eJu8mdEB/cQlvbM5HtTGqo9VOD7Phlk7doXuf4nYj+WKt1PisIlk8sKKKKI4FcxdLeJZOKYxdIOJYAn4V1gsfHf6V05Ncp8ZC3cRisSdUOKumPFTcaT7aUE8YGV9NzCXcuItymZVTRh9pobcnUan02pvdSuDy4F7mn6y+8RtlWFAHlmzUmlxxd7az3MurAwWhQQs8tN66J6C4MW+H4ZQAP1YaB4sS/50FfQ7Xon6KKKcICiiisYoXXZcjhTj712yP8AiBvwWkLgNYUxl0MTrOv/AKfrTj/+oDiWTCYe3ze+WjxyIw/zOtJrJl7IpoV3PkJP1JNLmOr4bnArPa3LSLOe6yow13Z8us8xP411TYtBVCjQKAB6DQfSkD1ZcMD8Uw8aqqtePllQhf5nB9a6BArsOA2PeDNFFFGLMGkL1sX1Xi5diAFs2lEmAGhm+cGn01c7dObf6TxfE3GgojdmBEzlQJ+INBPgytZZ49jmZbqnKYgkR3l8P9DV86rMFnxl+9p+rtC2PV2zfQJ/NS7xV8YfDgDQBlA8gX8+UTTf6osMBgnu/wC9vOZ8QsIPqDSKll5HWvEcF4FZooqolCiiisYK0uM8SXD2Lt5zC2kZz7Ca3DSe66OmmdP0GwSQWHbMvlqLQ8fFvQCuN4OpZYq8P31LMdT3yPEltfbWJ8/KtidZ10tzPmSSI89f9a88MpAUDciPI6z7/wBbbVJX0AF3KZDLC6yQBlM6bzE+k1M3srS0dFdFLGTBYZfDD2h/w1qWqO6PGcLYj/c2v8i1I1USMKKK+WMVjhH9I+KrhsLevsQBbts0+YBj5tA965dEvbs2hK9oCSdOW/4TV/64emv6T/ZrTZbCspcjU3jqdAPsLE+ZjypeYHEZsuWZQRy0U6HfdiPxpU2mOgmjXxGj5UEAQAfvxpn9Z/CuuMBh+ztW0H2UVfkoFcoWnUoXhgwugktOi6KB5nyrrS3sPSuwBsPuiiimCwrBrNUnrA6cHCqbOHg4hkJJiRYWPjYc2P2V5keFcbxtnUs6Fj168cF/HrZTVcMkMf8AvHIaPYBfrVSs2sygc0UA+BPMevnX0cF3mdyScxYzzaZLHx1/rWvLh2JAKKTBJk+e2p8jFIlLPCiK8ejS6lMP/arzHdbCj0zPt/JTipW9TijtcUeeSyPrcpoimw4Jn7GaKK+XaBJowDw4jjVs2nuuYVFLE+QE1zr+mZi95h3rtxmAG7M7EhR56+0Gr/036RNi5tW9LCnf/ekc/wB0chz38KWeIwQsX7S2g0kzB1U5jlYKORC61NOak8Iqrg47Z6caw9wquZlWJYpHd7vItzIp99X9oLw3CwIzWVb/ABd/86SfSDB9rZIG6jMvqBt5gjSnn0L/AOr8Jy/s1n/lrXaeA3k1RRRVBOFFFFYxFdKsa9rB37lv41tsQfDT4vbf2pD4ywjSBBIzGT4Lr8zBn95vCuib1sMpVhIIgg6gg6QaRXWF0OuYC52iS2FuGAedpidFY+Guh57HU6pti3sdVJLRTQImORkcvL8flBr0wlnSNSTIgj8OW0nltPlWReBy82B2OoIMmJ5mSNN5Y195YAhsvxCfDSfDXko9Z50koOjeiTTgcKf/AA9n/lrUtUH0HeeHYQ/+Htf5BU5VaIn0KrfWI1wcOxHYkh8o1G4XMM0Rt3ZqyV8XUBBBAIIgg7EeBrPaMtM5k6QYJGuMyDugKGUTmLTBgcyBA8O7USnDRh7iNdOQsAVO6iZBB8xIG9XzrP6C/obpiLat+jZwSy/FYJgQ2+ZJAg8tQarnSjEZrVqGUZ2gtGkQD3fU1M04tJlaxJZRF23Auu1yCokLlJIDA7+/j611ThDNtP3V/AVyh0jsFHUADKEAkDvElSxnx2+tdV8NP6m3/wCWn+UU6v8AsRZ02qKKKYKCkp0uDW8diBcElmzqfFSvd9Ygj2p11Wem3RFcbZ7sLeQE238/ut+yfpuKXZHyQyuXixCcUYaka5yVIOgEjN+UVBAFWiJDdmUM7DugfX8Kl71spdvWrylWV1DKw1Ur/XuPWtHh1zI2ViCJOp2ET8gSBpypMdaKXsb3UjczPivIWxPiJuEe9NelL1EoQ2LkzC4f69sfem1T4cJZ+wVD9LFY4O/kBJyHQbkSMwH8M1MV8miaysAp42JBeJK75VhliZEyu2h5GfLwrUxmEDEaAwZB855VZOsDoqcKWxVgfqWP6xR/syT8Q/YJ+RPhVUt47MJnn/X0rz5QcWehGSkiKvcXcqzogNtSQWJILRuVEbDzp/8AQ3/q/Cf/AK9r/IK5543cW0GOim4rDnBaCfQH8a6H6HkfoGFj/s9r/lrVVK+k1zJiiiink4UUUVjBWrxHAJfttauqHtupVlOxBrarFYxzR0k6ONgMXcwz94SGtOd3tyxExuwMqfP2qIvXTLjU8/Mb+W9PnrJ6DnHpae0VF6yxjNoHVhqhMaagEcpHnSe4jwu5h3Nu+ht3CDCuCZHIjLOk8xI15VPNYZTB5QzupzpvZv4S3hXcLiLC5Mh0NxBOV1nfuwCBsR50yJrj7iCBXzKMpmZWQA3MggyDPpTH6oOsjG3McmEvu1+06sAW1e3lUnNm3K6QZncU9PKESjhj7oorEV0E8MdgkvW3t3FDI6lWU7EEQRXNHHOFHhuLvYG6Gey3etk6yhBKn21BjmtdPRVM6werpOJdm4fs71oMFeJBB1hucA6j1PjQyWUFCWGc+4mXtgI4coilZOoEssbayI89BT46tOsKxi8Nas3HFvE20VHtuQpYqAuZJ+IGNhqK5+4/wZ8Lea1dKkrpmU5kOvJoH/tWnjMUrBTozD94MPqQaGKwHLZ2UDWaTXULxrG3GvW7/bPh1QFGeSEafgDPqZU7axFOWmCgrBoorGE3179FCAnELIhgVt3o5jdHPoRlP7w8KV+GAdzOkop+e49NBXUvHOEJisPcsXJyXEKmNx4ETzB1pBdMur67wwLcN229r4QxIVj6qfloSKXNDYS+G31a9M7eAxrjENls4hEBfWEZc2Ut5HMQTynwp+2r4ZQykMpEgjUEeII3FchYrELckycvgoDQfeNPQ1sdE+m2MwN1RhrjlSwmzOZH12ycifLWijwGa3k64msivO00qDBEiYO48jXoKIA+MRZDqVYAqwIIOxBEEH2rnjpLwE4HGXMP/s/jtE80YmPUqZU/u10XVY6ZdCLePCEsbdy3IVgARBiQw5iQD5UucfJDK5+LERxe1mw7E6gRPONdPqd6u3VB1mJbtrgca3ZlNLNxzClZ/u2OwI5HYj0qodJ7N7ht9rLth7qMDszGBsUeB3SRVH4ji1Z+5Mad0kGPcDvDz0NDWnEZY1I7NU19Ul+obimKdntulwYdbU5mzZe0zCMubQSs6Dwp0U1E+MBRRRXTGKDWaKxj5aobifRTCYg5r+Gs3G+8yKW+e9FFcZ1GmvV9w8GRg7M+h/1qS4R0cw2Gn9Hw9q1O5RFUn1IEmiisZslaKKK6cCsEUUVjHw1lTuAfUT+NfK4NBsij+EUUUJ09Aor6FFFEcCiiisYwa+LllW0YA+oB/GiiuMxHXejOEYy2Fw5PibNsn6rXthuD2LZm3ZtJ+7bRfwFZorHTcrIoorpwzRFFFYx5tZU7qD6gGvgYK2NkT/CP9KKK4ZHqFFfVFFZGCiiiumP/2Q=="/>
          <p:cNvSpPr>
            <a:spLocks noChangeAspect="1" noChangeArrowheads="1"/>
          </p:cNvSpPr>
          <p:nvPr/>
        </p:nvSpPr>
        <p:spPr bwMode="auto">
          <a:xfrm>
            <a:off x="76200" y="-981075"/>
            <a:ext cx="2266950" cy="2019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Picture 4" descr="http://queroserfeliz.blogs.sapo.pt/arquivo/Smil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1644" y="-36114"/>
            <a:ext cx="966688" cy="8751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5"/>
          <p:cNvSpPr txBox="1"/>
          <p:nvPr/>
        </p:nvSpPr>
        <p:spPr>
          <a:xfrm>
            <a:off x="754743" y="155912"/>
            <a:ext cx="1302657" cy="5940088"/>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1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V</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2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16" name="Picture 2" descr="C:\Users\Lisye\Desktop\triangulo.jpg"/>
          <p:cNvPicPr>
            <a:picLocks noChangeAspect="1" noChangeArrowheads="1"/>
          </p:cNvPicPr>
          <p:nvPr/>
        </p:nvPicPr>
        <p:blipFill rotWithShape="1">
          <a:blip r:embed="rId5" cstate="print"/>
          <a:srcRect l="70282"/>
          <a:stretch/>
        </p:blipFill>
        <p:spPr bwMode="auto">
          <a:xfrm>
            <a:off x="2274635" y="155912"/>
            <a:ext cx="1888017" cy="470628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4" descr="http://queroserfeliz.blogs.sapo.pt/arquivo/Smil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644" y="-42475"/>
            <a:ext cx="966688" cy="8751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polyvore.com/cgi/img-set/BQcDAAAAAwoDanBnAAAABC5vdXQKFk9IQTFGbmxNNEJHM3RxVUg4YXpkc3cAAAACaWQKAXgAAAAEc2l6ZQ.jpg"/>
          <p:cNvPicPr>
            <a:picLocks noChangeAspect="1" noChangeArrowheads="1"/>
          </p:cNvPicPr>
          <p:nvPr/>
        </p:nvPicPr>
        <p:blipFill rotWithShape="1">
          <a:blip r:embed="rId6">
            <a:extLst>
              <a:ext uri="{28A0092B-C50C-407E-A947-70E740481C1C}">
                <a14:useLocalDpi xmlns:a14="http://schemas.microsoft.com/office/drawing/2010/main" val="0"/>
              </a:ext>
            </a:extLst>
          </a:blip>
          <a:srcRect l="77061" t="15267" b="13847"/>
          <a:stretch/>
        </p:blipFill>
        <p:spPr bwMode="auto">
          <a:xfrm>
            <a:off x="2344609" y="367193"/>
            <a:ext cx="1796443" cy="5614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5"/>
          <p:cNvSpPr txBox="1"/>
          <p:nvPr/>
        </p:nvSpPr>
        <p:spPr>
          <a:xfrm>
            <a:off x="754743" y="155912"/>
            <a:ext cx="1302657" cy="5940088"/>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1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V</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2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4098" name="Picture 2" descr="http://www.operacionbikini.es/wp-content/uploads/2013/02/Captura-de-pantalla-2013-02-18-a-las-14.01.44.png"/>
          <p:cNvPicPr>
            <a:picLocks noChangeAspect="1" noChangeArrowheads="1"/>
          </p:cNvPicPr>
          <p:nvPr/>
        </p:nvPicPr>
        <p:blipFill rotWithShape="1">
          <a:blip r:embed="rId7">
            <a:extLst>
              <a:ext uri="{28A0092B-C50C-407E-A947-70E740481C1C}">
                <a14:useLocalDpi xmlns:a14="http://schemas.microsoft.com/office/drawing/2010/main" val="0"/>
              </a:ext>
            </a:extLst>
          </a:blip>
          <a:srcRect l="5066" t="12421" r="77343" b="12547"/>
          <a:stretch/>
        </p:blipFill>
        <p:spPr bwMode="auto">
          <a:xfrm>
            <a:off x="4018312" y="736078"/>
            <a:ext cx="1811945" cy="48768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9" name="Picture 10" descr="http://cyzone2.0.s3.amazonaws.com/Zona-Make_up/post/Post%2099%20-%20tipo%20de%20cuerpo%20pera.jpg"/>
          <p:cNvPicPr>
            <a:picLocks noChangeAspect="1" noChangeArrowheads="1"/>
          </p:cNvPicPr>
          <p:nvPr/>
        </p:nvPicPr>
        <p:blipFill rotWithShape="1">
          <a:blip r:embed="rId8">
            <a:extLst>
              <a:ext uri="{28A0092B-C50C-407E-A947-70E740481C1C}">
                <a14:useLocalDpi xmlns:a14="http://schemas.microsoft.com/office/drawing/2010/main" val="0"/>
              </a:ext>
            </a:extLst>
          </a:blip>
          <a:srcRect l="48507"/>
          <a:stretch/>
        </p:blipFill>
        <p:spPr bwMode="auto">
          <a:xfrm>
            <a:off x="5830257" y="2057400"/>
            <a:ext cx="2984602" cy="3381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18" name="Picture 2" descr="http://www.closetdemadame.com.br/wp-content/uploads/2013/06/moda-verao-2014-10-hor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3655"/>
          <a:stretch/>
        </p:blipFill>
        <p:spPr bwMode="auto">
          <a:xfrm>
            <a:off x="2307949" y="758612"/>
            <a:ext cx="1833423" cy="47346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p:cNvSpPr txBox="1"/>
          <p:nvPr/>
        </p:nvSpPr>
        <p:spPr>
          <a:xfrm>
            <a:off x="754743" y="155912"/>
            <a:ext cx="1302657" cy="5940088"/>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Á</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G</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L</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1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N</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V</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E</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R</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T</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2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13" name="Picture 4" descr="http://www.abrilmoda.com/wp-content/uploads/2011/08/vestidos-para-cuerpo-triangulo-invertido.jpg"/>
          <p:cNvPicPr>
            <a:picLocks noChangeAspect="1" noChangeArrowheads="1"/>
          </p:cNvPicPr>
          <p:nvPr/>
        </p:nvPicPr>
        <p:blipFill rotWithShape="1">
          <a:blip r:embed="rId6">
            <a:extLst>
              <a:ext uri="{28A0092B-C50C-407E-A947-70E740481C1C}">
                <a14:useLocalDpi xmlns:a14="http://schemas.microsoft.com/office/drawing/2010/main" val="0"/>
              </a:ext>
            </a:extLst>
          </a:blip>
          <a:srcRect l="25558" t="7817" r="44787" b="5094"/>
          <a:stretch/>
        </p:blipFill>
        <p:spPr bwMode="auto">
          <a:xfrm>
            <a:off x="4148885" y="656539"/>
            <a:ext cx="2173972" cy="4849599"/>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6321975" y="1344678"/>
            <a:ext cx="2669625" cy="3379722"/>
            <a:chOff x="6394568" y="277878"/>
            <a:chExt cx="2669625" cy="3379722"/>
          </a:xfrm>
        </p:grpSpPr>
        <p:pic>
          <p:nvPicPr>
            <p:cNvPr id="5122" name="Picture 2" descr="http://www.drive.cl/wp-content/uploads/faldas2.jpg"/>
            <p:cNvPicPr>
              <a:picLocks noChangeAspect="1" noChangeArrowheads="1"/>
            </p:cNvPicPr>
            <p:nvPr/>
          </p:nvPicPr>
          <p:blipFill rotWithShape="1">
            <a:blip r:embed="rId7">
              <a:extLst>
                <a:ext uri="{28A0092B-C50C-407E-A947-70E740481C1C}">
                  <a14:useLocalDpi xmlns:a14="http://schemas.microsoft.com/office/drawing/2010/main" val="0"/>
                </a:ext>
              </a:extLst>
            </a:blip>
            <a:srcRect r="25227"/>
            <a:stretch/>
          </p:blipFill>
          <p:spPr bwMode="auto">
            <a:xfrm>
              <a:off x="6394568" y="277878"/>
              <a:ext cx="2669371" cy="16271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4.bp.blogspot.com/_QMgbB2DKxjI/TOKcIHGvqqI/AAAAAAAAAFU/lmkqfDL-fEQ/s400/faldas+stradivariu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568" y="1915669"/>
              <a:ext cx="2669625" cy="174193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3" descr="jeans1"/>
          <p:cNvPicPr>
            <a:picLocks noChangeAspect="1" noChangeArrowheads="1"/>
          </p:cNvPicPr>
          <p:nvPr/>
        </p:nvPicPr>
        <p:blipFill>
          <a:blip r:embed="rId5" cstate="print">
            <a:extLst>
              <a:ext uri="{28A0092B-C50C-407E-A947-70E740481C1C}">
                <a14:useLocalDpi xmlns:a14="http://schemas.microsoft.com/office/drawing/2010/main" val="0"/>
              </a:ext>
            </a:extLst>
          </a:blip>
          <a:srcRect b="26514"/>
          <a:stretch>
            <a:fillRect/>
          </a:stretch>
        </p:blipFill>
        <p:spPr bwMode="auto">
          <a:xfrm>
            <a:off x="2792815" y="855731"/>
            <a:ext cx="47402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449540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514617" y="1199452"/>
            <a:ext cx="5486938" cy="4722001"/>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nSpc>
                <a:spcPts val="3500"/>
              </a:lnSpc>
              <a:spcBef>
                <a:spcPts val="0"/>
              </a:spcBef>
              <a:buClr>
                <a:srgbClr val="4C216D"/>
              </a:buClr>
              <a:buNone/>
            </a:pPr>
            <a:r>
              <a:rPr lang="es-ES" sz="2400" dirty="0" smtClean="0">
                <a:solidFill>
                  <a:srgbClr val="591357"/>
                </a:solidFill>
                <a:latin typeface="Gisha" panose="020B0502040204020203" pitchFamily="34" charset="-79"/>
                <a:cs typeface="Gisha" panose="020B0502040204020203" pitchFamily="34" charset="-79"/>
              </a:rPr>
              <a:t>La </a:t>
            </a:r>
            <a:r>
              <a:rPr lang="es-ES" sz="2400" dirty="0">
                <a:solidFill>
                  <a:srgbClr val="591357"/>
                </a:solidFill>
                <a:latin typeface="Gisha" panose="020B0502040204020203" pitchFamily="34" charset="-79"/>
                <a:cs typeface="Gisha" panose="020B0502040204020203" pitchFamily="34" charset="-79"/>
              </a:rPr>
              <a:t>moda de hoy es sólo lo que la industria y los diseñadores proponen para una temporada o </a:t>
            </a:r>
            <a:r>
              <a:rPr lang="es-ES" sz="2400" dirty="0" smtClean="0">
                <a:solidFill>
                  <a:srgbClr val="591357"/>
                </a:solidFill>
                <a:latin typeface="Gisha" panose="020B0502040204020203" pitchFamily="34" charset="-79"/>
                <a:cs typeface="Gisha" panose="020B0502040204020203" pitchFamily="34" charset="-79"/>
              </a:rPr>
              <a:t>una estación. </a:t>
            </a:r>
            <a:r>
              <a:rPr lang="es-ES" sz="2400" dirty="0">
                <a:solidFill>
                  <a:srgbClr val="591357"/>
                </a:solidFill>
                <a:latin typeface="Gisha" panose="020B0502040204020203" pitchFamily="34" charset="-79"/>
                <a:cs typeface="Gisha" panose="020B0502040204020203" pitchFamily="34" charset="-79"/>
              </a:rPr>
              <a:t>Se trata de un sistema de </a:t>
            </a:r>
            <a:r>
              <a:rPr lang="es-ES" sz="2400" dirty="0" smtClean="0">
                <a:solidFill>
                  <a:srgbClr val="591357"/>
                </a:solidFill>
                <a:latin typeface="Gisha" panose="020B0502040204020203" pitchFamily="34" charset="-79"/>
                <a:cs typeface="Gisha" panose="020B0502040204020203" pitchFamily="34" charset="-79"/>
              </a:rPr>
              <a:t>renovación permanente en las </a:t>
            </a:r>
            <a:r>
              <a:rPr lang="es-ES" sz="2400" u="sng" dirty="0" smtClean="0">
                <a:solidFill>
                  <a:srgbClr val="591357"/>
                </a:solidFill>
                <a:latin typeface="Gisha" panose="020B0502040204020203" pitchFamily="34" charset="-79"/>
                <a:cs typeface="Gisha" panose="020B0502040204020203" pitchFamily="34" charset="-79"/>
              </a:rPr>
              <a:t>formas de vestirse y </a:t>
            </a:r>
            <a:r>
              <a:rPr lang="es-ES" sz="2400" u="sng" dirty="0">
                <a:solidFill>
                  <a:srgbClr val="591357"/>
                </a:solidFill>
                <a:latin typeface="Gisha" panose="020B0502040204020203" pitchFamily="34" charset="-79"/>
                <a:cs typeface="Gisha" panose="020B0502040204020203" pitchFamily="34" charset="-79"/>
              </a:rPr>
              <a:t>comportarse</a:t>
            </a:r>
            <a:r>
              <a:rPr lang="es-ES" sz="2400" dirty="0">
                <a:solidFill>
                  <a:srgbClr val="591357"/>
                </a:solidFill>
                <a:latin typeface="Gisha" panose="020B0502040204020203" pitchFamily="34" charset="-79"/>
                <a:cs typeface="Gisha" panose="020B0502040204020203" pitchFamily="34" charset="-79"/>
              </a:rPr>
              <a:t>. Este es un fenómeno relativamente nuevo en la historia humana. Como prueba de ello, sabemos que es posible vivir mucho tiempo sin ella (la moda</a:t>
            </a:r>
            <a:r>
              <a:rPr lang="pt-BR" sz="2400" dirty="0" smtClean="0">
                <a:solidFill>
                  <a:srgbClr val="591357"/>
                </a:solidFill>
                <a:latin typeface="Gisha" panose="020B0502040204020203" pitchFamily="34" charset="-79"/>
                <a:cs typeface="Gisha" panose="020B0502040204020203" pitchFamily="34" charset="-79"/>
              </a:rPr>
              <a:t>).</a:t>
            </a:r>
          </a:p>
        </p:txBody>
      </p:sp>
      <p:pic>
        <p:nvPicPr>
          <p:cNvPr id="14338" name="Picture 2" descr="http://www.renie.com/fashion-illustrator.jpg"/>
          <p:cNvPicPr>
            <a:picLocks noChangeAspect="1" noChangeArrowheads="1"/>
          </p:cNvPicPr>
          <p:nvPr/>
        </p:nvPicPr>
        <p:blipFill>
          <a:blip r:embed="rId5" cstate="print"/>
          <a:srcRect/>
          <a:stretch>
            <a:fillRect/>
          </a:stretch>
        </p:blipFill>
        <p:spPr bwMode="auto">
          <a:xfrm>
            <a:off x="6263423" y="295538"/>
            <a:ext cx="1871732" cy="5187573"/>
          </a:xfrm>
          <a:prstGeom prst="rect">
            <a:avLst/>
          </a:prstGeom>
          <a:ln>
            <a:noFill/>
          </a:ln>
          <a:effectLst>
            <a:softEdge rad="112500"/>
          </a:effectLst>
        </p:spPr>
      </p:pic>
      <p:sp>
        <p:nvSpPr>
          <p:cNvPr id="12" name="Subtitle 2"/>
          <p:cNvSpPr txBox="1">
            <a:spLocks/>
          </p:cNvSpPr>
          <p:nvPr/>
        </p:nvSpPr>
        <p:spPr>
          <a:xfrm>
            <a:off x="514617" y="295538"/>
            <a:ext cx="6323527" cy="789998"/>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pt-BR" sz="4800" b="1" dirty="0" err="1" smtClean="0">
                <a:solidFill>
                  <a:srgbClr val="3F0D3E"/>
                </a:solidFill>
                <a:latin typeface="Gisha" panose="020B0502040204020203" pitchFamily="34" charset="-79"/>
                <a:cs typeface="Gisha" panose="020B0502040204020203" pitchFamily="34" charset="-79"/>
              </a:rPr>
              <a:t>Definición</a:t>
            </a:r>
            <a:r>
              <a:rPr lang="pt-BR" sz="4800" b="1" dirty="0" smtClean="0">
                <a:solidFill>
                  <a:srgbClr val="3F0D3E"/>
                </a:solidFill>
                <a:latin typeface="Gisha" panose="020B0502040204020203" pitchFamily="34" charset="-79"/>
                <a:cs typeface="Gisha" panose="020B0502040204020203" pitchFamily="34" charset="-79"/>
              </a:rPr>
              <a:t> de moda</a:t>
            </a:r>
            <a:endParaRPr lang="en-US" sz="1200" b="1" dirty="0">
              <a:solidFill>
                <a:srgbClr val="3F0D3E"/>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Picture 8" descr="http://www.guiagratisbrasil.com/guiagratisbrasilfotos/2009/06/problemas-que-o-salto-alto-pode-causar-a-sua-colun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9807" y="1219200"/>
            <a:ext cx="2958966" cy="29589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grpSp>
        <p:nvGrpSpPr>
          <p:cNvPr id="3" name="Grupo 2"/>
          <p:cNvGrpSpPr/>
          <p:nvPr/>
        </p:nvGrpSpPr>
        <p:grpSpPr>
          <a:xfrm>
            <a:off x="2362352" y="907983"/>
            <a:ext cx="3282340" cy="3581400"/>
            <a:chOff x="2362352" y="907983"/>
            <a:chExt cx="3282340" cy="3581400"/>
          </a:xfrm>
        </p:grpSpPr>
        <p:pic>
          <p:nvPicPr>
            <p:cNvPr id="4102" name="Picture 6" descr="http://www.quiropraxia.tv.br/wp-content/uploads/2009/07/salto_alto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352" y="907983"/>
              <a:ext cx="3207224"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743200" y="927324"/>
              <a:ext cx="1371600" cy="369332"/>
            </a:xfrm>
            <a:prstGeom prst="rect">
              <a:avLst/>
            </a:prstGeom>
            <a:solidFill>
              <a:schemeClr val="bg1"/>
            </a:solidFill>
            <a:ln>
              <a:noFill/>
            </a:ln>
          </p:spPr>
          <p:txBody>
            <a:bodyPr wrap="square" rtlCol="0">
              <a:spAutoFit/>
            </a:bodyPr>
            <a:lstStyle/>
            <a:p>
              <a:pPr algn="ctr"/>
              <a:r>
                <a:rPr lang="es-BO" dirty="0" smtClean="0">
                  <a:solidFill>
                    <a:schemeClr val="tx1">
                      <a:lumMod val="75000"/>
                      <a:lumOff val="25000"/>
                    </a:schemeClr>
                  </a:solidFill>
                  <a:latin typeface="Arial Black" panose="020B0A04020102020204" pitchFamily="34" charset="0"/>
                </a:rPr>
                <a:t>PRESIÓN</a:t>
              </a:r>
              <a:endParaRPr lang="es-BO" dirty="0">
                <a:solidFill>
                  <a:schemeClr val="tx1">
                    <a:lumMod val="75000"/>
                    <a:lumOff val="25000"/>
                  </a:schemeClr>
                </a:solidFill>
                <a:latin typeface="Arial Black" panose="020B0A04020102020204" pitchFamily="34" charset="0"/>
              </a:endParaRPr>
            </a:p>
          </p:txBody>
        </p:sp>
        <p:sp>
          <p:nvSpPr>
            <p:cNvPr id="13" name="CuadroTexto 12"/>
            <p:cNvSpPr txBox="1"/>
            <p:nvPr/>
          </p:nvSpPr>
          <p:spPr>
            <a:xfrm>
              <a:off x="2437468" y="1323784"/>
              <a:ext cx="3207224" cy="923330"/>
            </a:xfrm>
            <a:prstGeom prst="rect">
              <a:avLst/>
            </a:prstGeom>
            <a:solidFill>
              <a:schemeClr val="bg1"/>
            </a:solidFill>
            <a:ln>
              <a:noFill/>
            </a:ln>
          </p:spPr>
          <p:txBody>
            <a:bodyPr wrap="square" rtlCol="0">
              <a:spAutoFit/>
            </a:bodyPr>
            <a:lstStyle/>
            <a:p>
              <a:r>
                <a:rPr lang="es-BO" dirty="0" smtClean="0">
                  <a:solidFill>
                    <a:schemeClr val="tx1">
                      <a:lumMod val="75000"/>
                      <a:lumOff val="25000"/>
                    </a:schemeClr>
                  </a:solidFill>
                  <a:latin typeface="Arial" panose="020B0604020202020204" pitchFamily="34" charset="0"/>
                  <a:cs typeface="Arial" panose="020B0604020202020204" pitchFamily="34" charset="0"/>
                </a:rPr>
                <a:t>Cuánto más alto el tacón, mayor presión ejerce sobre tus pies.</a:t>
              </a:r>
              <a:endParaRPr lang="es-BO" dirty="0">
                <a:solidFill>
                  <a:schemeClr val="tx1">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981731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tângulo 1"/>
          <p:cNvSpPr/>
          <p:nvPr/>
        </p:nvSpPr>
        <p:spPr>
          <a:xfrm>
            <a:off x="4363331" y="1048241"/>
            <a:ext cx="4247269" cy="5119350"/>
          </a:xfrm>
          <a:prstGeom prst="rect">
            <a:avLst/>
          </a:prstGeom>
        </p:spPr>
        <p:txBody>
          <a:bodyPr wrap="square">
            <a:spAutoFit/>
          </a:bodyPr>
          <a:lstStyle/>
          <a:p>
            <a:pPr>
              <a:lnSpc>
                <a:spcPts val="2800"/>
              </a:lnSpc>
            </a:pPr>
            <a:r>
              <a:rPr lang="es-ES" sz="2200" dirty="0">
                <a:solidFill>
                  <a:srgbClr val="591357"/>
                </a:solidFill>
                <a:latin typeface="Gisha" panose="020B0502040204020203" pitchFamily="34" charset="-79"/>
                <a:cs typeface="Gisha" panose="020B0502040204020203" pitchFamily="34" charset="-79"/>
              </a:rPr>
              <a:t>L</a:t>
            </a:r>
            <a:r>
              <a:rPr lang="es-ES" sz="2200" dirty="0" smtClean="0">
                <a:solidFill>
                  <a:srgbClr val="591357"/>
                </a:solidFill>
                <a:latin typeface="Gisha" panose="020B0502040204020203" pitchFamily="34" charset="-79"/>
                <a:cs typeface="Gisha" panose="020B0502040204020203" pitchFamily="34" charset="-79"/>
              </a:rPr>
              <a:t>esiones </a:t>
            </a:r>
            <a:r>
              <a:rPr lang="es-ES" sz="2200" dirty="0">
                <a:solidFill>
                  <a:srgbClr val="591357"/>
                </a:solidFill>
                <a:latin typeface="Gisha" panose="020B0502040204020203" pitchFamily="34" charset="-79"/>
                <a:cs typeface="Gisha" panose="020B0502040204020203" pitchFamily="34" charset="-79"/>
              </a:rPr>
              <a:t>óseas, tendinitis, </a:t>
            </a:r>
            <a:r>
              <a:rPr lang="es-ES" sz="2200" dirty="0" smtClean="0">
                <a:solidFill>
                  <a:srgbClr val="591357"/>
                </a:solidFill>
                <a:latin typeface="Gisha" panose="020B0502040204020203" pitchFamily="34" charset="-79"/>
                <a:cs typeface="Gisha" panose="020B0502040204020203" pitchFamily="34" charset="-79"/>
              </a:rPr>
              <a:t>torceduras, esguince, rotura de ligamentos del tobillo, además de las durezas y callos, </a:t>
            </a:r>
            <a:r>
              <a:rPr lang="es-ES" sz="2200" dirty="0">
                <a:solidFill>
                  <a:srgbClr val="591357"/>
                </a:solidFill>
                <a:latin typeface="Gisha" panose="020B0502040204020203" pitchFamily="34" charset="-79"/>
                <a:cs typeface="Gisha" panose="020B0502040204020203" pitchFamily="34" charset="-79"/>
              </a:rPr>
              <a:t>uñas encarnadas</a:t>
            </a:r>
            <a:r>
              <a:rPr lang="es-ES" sz="2200" dirty="0" smtClean="0">
                <a:solidFill>
                  <a:srgbClr val="591357"/>
                </a:solidFill>
                <a:latin typeface="Gisha" panose="020B0502040204020203" pitchFamily="34" charset="-79"/>
                <a:cs typeface="Gisha" panose="020B0502040204020203" pitchFamily="34" charset="-79"/>
              </a:rPr>
              <a:t>, el </a:t>
            </a:r>
            <a:r>
              <a:rPr lang="es-ES" sz="2200" dirty="0">
                <a:solidFill>
                  <a:srgbClr val="591357"/>
                </a:solidFill>
                <a:latin typeface="Gisha" panose="020B0502040204020203" pitchFamily="34" charset="-79"/>
                <a:cs typeface="Gisha" panose="020B0502040204020203" pitchFamily="34" charset="-79"/>
              </a:rPr>
              <a:t>tendón de Aquiles se </a:t>
            </a:r>
            <a:r>
              <a:rPr lang="es-ES" sz="2200" dirty="0" smtClean="0">
                <a:solidFill>
                  <a:srgbClr val="591357"/>
                </a:solidFill>
                <a:latin typeface="Gisha" panose="020B0502040204020203" pitchFamily="34" charset="-79"/>
                <a:cs typeface="Gisha" panose="020B0502040204020203" pitchFamily="34" charset="-79"/>
              </a:rPr>
              <a:t>achica, puede comprometer hasta las </a:t>
            </a:r>
            <a:r>
              <a:rPr lang="es-ES" sz="2200" dirty="0">
                <a:solidFill>
                  <a:srgbClr val="591357"/>
                </a:solidFill>
                <a:latin typeface="Gisha" panose="020B0502040204020203" pitchFamily="34" charset="-79"/>
                <a:cs typeface="Gisha" panose="020B0502040204020203" pitchFamily="34" charset="-79"/>
              </a:rPr>
              <a:t>rodillas</a:t>
            </a:r>
            <a:r>
              <a:rPr lang="es-ES" sz="2200" dirty="0" smtClean="0">
                <a:solidFill>
                  <a:srgbClr val="591357"/>
                </a:solidFill>
                <a:latin typeface="Gisha" panose="020B0502040204020203" pitchFamily="34" charset="-79"/>
                <a:cs typeface="Gisha" panose="020B0502040204020203" pitchFamily="34" charset="-79"/>
              </a:rPr>
              <a:t>, que por causa del tacón, están flexionadas </a:t>
            </a:r>
            <a:r>
              <a:rPr lang="es-ES" sz="2200" dirty="0">
                <a:solidFill>
                  <a:srgbClr val="591357"/>
                </a:solidFill>
                <a:latin typeface="Gisha" panose="020B0502040204020203" pitchFamily="34" charset="-79"/>
                <a:cs typeface="Gisha" panose="020B0502040204020203" pitchFamily="34" charset="-79"/>
              </a:rPr>
              <a:t>todo el tiempo.</a:t>
            </a:r>
          </a:p>
          <a:p>
            <a:pPr>
              <a:lnSpc>
                <a:spcPts val="2800"/>
              </a:lnSpc>
            </a:pPr>
            <a:r>
              <a:rPr lang="es-ES" sz="2200" dirty="0">
                <a:solidFill>
                  <a:srgbClr val="591357"/>
                </a:solidFill>
                <a:latin typeface="Gisha" panose="020B0502040204020203" pitchFamily="34" charset="-79"/>
                <a:cs typeface="Gisha" panose="020B0502040204020203" pitchFamily="34" charset="-79"/>
              </a:rPr>
              <a:t>Un caso habitual es la condromalacia rotuliana, dolor de rodilla </a:t>
            </a:r>
            <a:r>
              <a:rPr lang="es-ES" sz="2200" dirty="0" smtClean="0">
                <a:solidFill>
                  <a:srgbClr val="591357"/>
                </a:solidFill>
                <a:latin typeface="Gisha" panose="020B0502040204020203" pitchFamily="34" charset="-79"/>
                <a:cs typeface="Gisha" panose="020B0502040204020203" pitchFamily="34" charset="-79"/>
              </a:rPr>
              <a:t>debido al desgaste </a:t>
            </a:r>
            <a:r>
              <a:rPr lang="es-ES" sz="2200" dirty="0">
                <a:solidFill>
                  <a:srgbClr val="591357"/>
                </a:solidFill>
                <a:latin typeface="Gisha" panose="020B0502040204020203" pitchFamily="34" charset="-79"/>
                <a:cs typeface="Gisha" panose="020B0502040204020203" pitchFamily="34" charset="-79"/>
              </a:rPr>
              <a:t>articular </a:t>
            </a:r>
            <a:r>
              <a:rPr lang="es-ES" sz="2200" dirty="0" smtClean="0">
                <a:solidFill>
                  <a:srgbClr val="591357"/>
                </a:solidFill>
                <a:latin typeface="Gisha" panose="020B0502040204020203" pitchFamily="34" charset="-79"/>
                <a:cs typeface="Gisha" panose="020B0502040204020203" pitchFamily="34" charset="-79"/>
              </a:rPr>
              <a:t>causado </a:t>
            </a:r>
            <a:r>
              <a:rPr lang="es-ES" sz="2200" dirty="0">
                <a:solidFill>
                  <a:srgbClr val="591357"/>
                </a:solidFill>
                <a:latin typeface="Gisha" panose="020B0502040204020203" pitchFamily="34" charset="-79"/>
                <a:cs typeface="Gisha" panose="020B0502040204020203" pitchFamily="34" charset="-79"/>
              </a:rPr>
              <a:t>por la posición</a:t>
            </a:r>
            <a:r>
              <a:rPr lang="pt-BR" sz="2200" dirty="0" smtClean="0">
                <a:solidFill>
                  <a:srgbClr val="591357"/>
                </a:solidFill>
                <a:latin typeface="Gisha" panose="020B0502040204020203" pitchFamily="34" charset="-79"/>
                <a:cs typeface="Gisha" panose="020B0502040204020203" pitchFamily="34" charset="-79"/>
              </a:rPr>
              <a:t>. </a:t>
            </a:r>
            <a:endParaRPr lang="pt-BR" sz="2200" dirty="0">
              <a:solidFill>
                <a:srgbClr val="591357"/>
              </a:solidFill>
              <a:latin typeface="Gisha" panose="020B0502040204020203" pitchFamily="34" charset="-79"/>
              <a:cs typeface="Gisha" panose="020B0502040204020203" pitchFamily="34" charset="-79"/>
            </a:endParaRPr>
          </a:p>
        </p:txBody>
      </p:sp>
      <p:pic>
        <p:nvPicPr>
          <p:cNvPr id="3076" name="Picture 4" descr="http://perlbal.hi-pi.com/blog-images/494080/gd/1238436401/Salto-alto-O-grande-dilema-del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9804" y="1813028"/>
            <a:ext cx="1867005" cy="31739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
        <p:nvSpPr>
          <p:cNvPr id="13" name="Subtitle 2"/>
          <p:cNvSpPr txBox="1">
            <a:spLocks/>
          </p:cNvSpPr>
          <p:nvPr/>
        </p:nvSpPr>
        <p:spPr>
          <a:xfrm>
            <a:off x="2289804" y="307208"/>
            <a:ext cx="6320796" cy="554690"/>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s-BO" sz="3600" b="1" dirty="0" smtClean="0">
                <a:solidFill>
                  <a:srgbClr val="3F0D3E"/>
                </a:solidFill>
                <a:latin typeface="Gisha" panose="020B0502040204020203" pitchFamily="34" charset="-79"/>
                <a:cs typeface="Gisha" panose="020B0502040204020203" pitchFamily="34" charset="-79"/>
              </a:rPr>
              <a:t>Peligros de los tacones altos</a:t>
            </a:r>
            <a:endParaRPr lang="es-BO" sz="3600" b="1" dirty="0">
              <a:solidFill>
                <a:srgbClr val="3F0D3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1341115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42475"/>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0748"/>
            <a:ext cx="9144000" cy="741693"/>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35089"/>
            <a:ext cx="5943600" cy="5755090"/>
          </a:xfrm>
          <a:prstGeom prst="rect">
            <a:avLst/>
          </a:prstGeom>
          <a:ln>
            <a:noFill/>
          </a:ln>
          <a:effectLst/>
        </p:spPr>
      </p:pic>
      <p:pic>
        <p:nvPicPr>
          <p:cNvPr id="10" name="Imagem 8"/>
          <p:cNvPicPr>
            <a:picLocks noChangeAspect="1"/>
          </p:cNvPicPr>
          <p:nvPr/>
        </p:nvPicPr>
        <p:blipFill rotWithShape="1">
          <a:blip r:embed="rId5">
            <a:extLst>
              <a:ext uri="{28A0092B-C50C-407E-A947-70E740481C1C}">
                <a14:useLocalDpi xmlns:a14="http://schemas.microsoft.com/office/drawing/2010/main" val="0"/>
              </a:ext>
            </a:extLst>
          </a:blip>
          <a:srcRect l="75352" t="73052"/>
          <a:stretch/>
        </p:blipFill>
        <p:spPr bwMode="auto">
          <a:xfrm>
            <a:off x="7199290" y="5233743"/>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945603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6150" name="Picture 6" descr="http://atencionintegraldevarices.com/img/articulos/c90fc119418ed0f699f4b659840b71f4.jpg"/>
          <p:cNvPicPr>
            <a:picLocks noChangeAspect="1" noChangeArrowheads="1"/>
          </p:cNvPicPr>
          <p:nvPr/>
        </p:nvPicPr>
        <p:blipFill rotWithShape="1">
          <a:blip r:embed="rId5">
            <a:extLst>
              <a:ext uri="{28A0092B-C50C-407E-A947-70E740481C1C}">
                <a14:useLocalDpi xmlns:a14="http://schemas.microsoft.com/office/drawing/2010/main" val="0"/>
              </a:ext>
            </a:extLst>
          </a:blip>
          <a:srcRect l="10543" r="12184" b="470"/>
          <a:stretch/>
        </p:blipFill>
        <p:spPr bwMode="auto">
          <a:xfrm>
            <a:off x="2590800" y="235088"/>
            <a:ext cx="5528849" cy="5327511"/>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6352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6148" name="Picture 4" descr="http://atencionintegraldevarices.com/img/articulos/d43ca2a417fb68608454f995b2e400d0.jpg"/>
          <p:cNvPicPr>
            <a:picLocks noChangeAspect="1" noChangeArrowheads="1"/>
          </p:cNvPicPr>
          <p:nvPr/>
        </p:nvPicPr>
        <p:blipFill rotWithShape="1">
          <a:blip r:embed="rId5">
            <a:extLst>
              <a:ext uri="{28A0092B-C50C-407E-A947-70E740481C1C}">
                <a14:useLocalDpi xmlns:a14="http://schemas.microsoft.com/office/drawing/2010/main" val="0"/>
              </a:ext>
            </a:extLst>
          </a:blip>
          <a:srcRect b="5132"/>
          <a:stretch/>
        </p:blipFill>
        <p:spPr bwMode="auto">
          <a:xfrm>
            <a:off x="2209800" y="620251"/>
            <a:ext cx="6583491" cy="4713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9987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8576" y="-42475"/>
            <a:ext cx="9152576" cy="6884916"/>
            <a:chOff x="-8576" y="-12880"/>
            <a:chExt cx="9152576" cy="6884916"/>
          </a:xfrm>
        </p:grpSpPr>
        <p:pic>
          <p:nvPicPr>
            <p:cNvPr id="11"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3"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tângulo 1"/>
          <p:cNvSpPr/>
          <p:nvPr/>
        </p:nvSpPr>
        <p:spPr>
          <a:xfrm>
            <a:off x="4672488" y="1112252"/>
            <a:ext cx="3978658" cy="1938992"/>
          </a:xfrm>
          <a:prstGeom prst="rect">
            <a:avLst/>
          </a:prstGeom>
        </p:spPr>
        <p:txBody>
          <a:bodyPr wrap="square">
            <a:spAutoFit/>
          </a:bodyPr>
          <a:lstStyle/>
          <a:p>
            <a:r>
              <a:rPr lang="es-ES" sz="2400" dirty="0" smtClean="0">
                <a:solidFill>
                  <a:srgbClr val="591357"/>
                </a:solidFill>
                <a:latin typeface="Gisha" panose="020B0502040204020203" pitchFamily="34" charset="-79"/>
                <a:cs typeface="Gisha" panose="020B0502040204020203" pitchFamily="34" charset="-79"/>
              </a:rPr>
              <a:t>La </a:t>
            </a:r>
            <a:r>
              <a:rPr lang="es-ES" sz="2400" dirty="0">
                <a:solidFill>
                  <a:srgbClr val="591357"/>
                </a:solidFill>
                <a:latin typeface="Gisha" panose="020B0502040204020203" pitchFamily="34" charset="-79"/>
                <a:cs typeface="Gisha" panose="020B0502040204020203" pitchFamily="34" charset="-79"/>
              </a:rPr>
              <a:t>punta del zapato debe ser </a:t>
            </a:r>
            <a:r>
              <a:rPr lang="es-ES" sz="2400" dirty="0" smtClean="0">
                <a:solidFill>
                  <a:srgbClr val="591357"/>
                </a:solidFill>
                <a:latin typeface="Gisha" panose="020B0502040204020203" pitchFamily="34" charset="-79"/>
                <a:cs typeface="Gisha" panose="020B0502040204020203" pitchFamily="34" charset="-79"/>
              </a:rPr>
              <a:t>cómoda </a:t>
            </a:r>
            <a:r>
              <a:rPr lang="es-ES" sz="2400" dirty="0">
                <a:solidFill>
                  <a:srgbClr val="591357"/>
                </a:solidFill>
                <a:latin typeface="Gisha" panose="020B0502040204020203" pitchFamily="34" charset="-79"/>
                <a:cs typeface="Gisha" panose="020B0502040204020203" pitchFamily="34" charset="-79"/>
              </a:rPr>
              <a:t>y no apretando la mitad delantera del pie</a:t>
            </a:r>
          </a:p>
          <a:p>
            <a:r>
              <a:rPr lang="es-ES" sz="2400" dirty="0" smtClean="0">
                <a:solidFill>
                  <a:srgbClr val="591357"/>
                </a:solidFill>
                <a:latin typeface="Gisha" panose="020B0502040204020203" pitchFamily="34" charset="-79"/>
                <a:cs typeface="Gisha" panose="020B0502040204020203" pitchFamily="34" charset="-79"/>
              </a:rPr>
              <a:t>Peligro </a:t>
            </a:r>
            <a:r>
              <a:rPr lang="es-ES" sz="2400" dirty="0">
                <a:solidFill>
                  <a:srgbClr val="591357"/>
                </a:solidFill>
                <a:latin typeface="Gisha" panose="020B0502040204020203" pitchFamily="34" charset="-79"/>
                <a:cs typeface="Gisha" panose="020B0502040204020203" pitchFamily="34" charset="-79"/>
              </a:rPr>
              <a:t>de </a:t>
            </a:r>
            <a:r>
              <a:rPr lang="es-ES" sz="2400" dirty="0" smtClean="0">
                <a:solidFill>
                  <a:srgbClr val="591357"/>
                </a:solidFill>
                <a:latin typeface="Gisha" panose="020B0502040204020203" pitchFamily="34" charset="-79"/>
                <a:cs typeface="Gisha" panose="020B0502040204020203" pitchFamily="34" charset="-79"/>
              </a:rPr>
              <a:t>juanetes (sexto dedo).</a:t>
            </a:r>
            <a:endParaRPr lang="pt-BR" sz="2400" dirty="0">
              <a:solidFill>
                <a:srgbClr val="591357"/>
              </a:solidFill>
              <a:latin typeface="Gisha" panose="020B0502040204020203" pitchFamily="34" charset="-79"/>
              <a:cs typeface="Gisha" panose="020B0502040204020203" pitchFamily="34" charset="-79"/>
            </a:endParaRPr>
          </a:p>
        </p:txBody>
      </p:sp>
      <p:pic>
        <p:nvPicPr>
          <p:cNvPr id="11266" name="Picture 2" descr="http://www.anapaulasimoes.com.br/path/artigos/salto-ocasiona-lesoes-corredoras-raixo-x.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987" r="11415"/>
          <a:stretch/>
        </p:blipFill>
        <p:spPr bwMode="auto">
          <a:xfrm>
            <a:off x="2436093" y="977199"/>
            <a:ext cx="1861995" cy="321033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onialopes.com.br/wp-content/uploads/2010/07/joanete130710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390" b="15494"/>
          <a:stretch/>
        </p:blipFill>
        <p:spPr bwMode="auto">
          <a:xfrm>
            <a:off x="4969174" y="3380206"/>
            <a:ext cx="3582328" cy="1982647"/>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2.bp.blogspot.com/_zQonzMC4zgQ/TFnE44T_K-I/AAAAAAAAALo/LV0az4Qu7v4/s1600/bico+fin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0095" y="4381443"/>
            <a:ext cx="1413989" cy="142813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
        <p:nvSpPr>
          <p:cNvPr id="15" name="Subtitle 2"/>
          <p:cNvSpPr txBox="1">
            <a:spLocks/>
          </p:cNvSpPr>
          <p:nvPr/>
        </p:nvSpPr>
        <p:spPr>
          <a:xfrm>
            <a:off x="2289804" y="228600"/>
            <a:ext cx="5921334" cy="554690"/>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s-BO" sz="3600" b="1" dirty="0" smtClean="0">
                <a:solidFill>
                  <a:srgbClr val="3F0D3E"/>
                </a:solidFill>
                <a:latin typeface="Gisha" panose="020B0502040204020203" pitchFamily="34" charset="-79"/>
                <a:cs typeface="Gisha" panose="020B0502040204020203" pitchFamily="34" charset="-79"/>
              </a:rPr>
              <a:t>Zapatos de punta fina</a:t>
            </a:r>
            <a:endParaRPr lang="es-BO" sz="3600" b="1" dirty="0">
              <a:solidFill>
                <a:srgbClr val="3F0D3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243441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tângulo 1"/>
          <p:cNvSpPr/>
          <p:nvPr/>
        </p:nvSpPr>
        <p:spPr>
          <a:xfrm>
            <a:off x="2289804" y="933271"/>
            <a:ext cx="5558796" cy="1200329"/>
          </a:xfrm>
          <a:prstGeom prst="rect">
            <a:avLst/>
          </a:prstGeom>
        </p:spPr>
        <p:txBody>
          <a:bodyPr wrap="square">
            <a:spAutoFit/>
          </a:bodyPr>
          <a:lstStyle/>
          <a:p>
            <a:r>
              <a:rPr lang="es-ES" sz="2400" b="1" dirty="0" smtClean="0">
                <a:solidFill>
                  <a:srgbClr val="591357"/>
                </a:solidFill>
                <a:latin typeface="Gisha" panose="020B0502040204020203" pitchFamily="34" charset="-79"/>
                <a:cs typeface="Gisha" panose="020B0502040204020203" pitchFamily="34" charset="-79"/>
              </a:rPr>
              <a:t>Máximo de </a:t>
            </a:r>
            <a:r>
              <a:rPr lang="es-ES" sz="2400" b="1" dirty="0">
                <a:solidFill>
                  <a:srgbClr val="591357"/>
                </a:solidFill>
                <a:latin typeface="Gisha" panose="020B0502040204020203" pitchFamily="34" charset="-79"/>
                <a:cs typeface="Gisha" panose="020B0502040204020203" pitchFamily="34" charset="-79"/>
              </a:rPr>
              <a:t>cinco centímetros y lo suficientemente ancho para </a:t>
            </a:r>
            <a:r>
              <a:rPr lang="es-ES" sz="2400" b="1" dirty="0" smtClean="0">
                <a:solidFill>
                  <a:srgbClr val="591357"/>
                </a:solidFill>
                <a:latin typeface="Gisha" panose="020B0502040204020203" pitchFamily="34" charset="-79"/>
                <a:cs typeface="Gisha" panose="020B0502040204020203" pitchFamily="34" charset="-79"/>
              </a:rPr>
              <a:t>dar </a:t>
            </a:r>
            <a:r>
              <a:rPr lang="es-ES" sz="2400" b="1" dirty="0">
                <a:solidFill>
                  <a:srgbClr val="591357"/>
                </a:solidFill>
                <a:latin typeface="Gisha" panose="020B0502040204020203" pitchFamily="34" charset="-79"/>
                <a:cs typeface="Gisha" panose="020B0502040204020203" pitchFamily="34" charset="-79"/>
              </a:rPr>
              <a:t>estabilidad al </a:t>
            </a:r>
            <a:r>
              <a:rPr lang="es-ES" sz="2400" b="1" dirty="0" smtClean="0">
                <a:solidFill>
                  <a:srgbClr val="591357"/>
                </a:solidFill>
                <a:latin typeface="Gisha" panose="020B0502040204020203" pitchFamily="34" charset="-79"/>
                <a:cs typeface="Gisha" panose="020B0502040204020203" pitchFamily="34" charset="-79"/>
              </a:rPr>
              <a:t>talón</a:t>
            </a:r>
            <a:endParaRPr lang="pt-BR" sz="2000" dirty="0">
              <a:solidFill>
                <a:srgbClr val="591357"/>
              </a:solidFill>
              <a:latin typeface="Gisha" panose="020B0502040204020203" pitchFamily="34" charset="-79"/>
              <a:cs typeface="Gisha" panose="020B0502040204020203" pitchFamily="34" charset="-79"/>
            </a:endParaRPr>
          </a:p>
        </p:txBody>
      </p:sp>
      <p:pic>
        <p:nvPicPr>
          <p:cNvPr id="12290" name="Picture 2" descr="https://lh5.googleusercontent.com/-y0a_YwvrANQ/TYvtYyMukkI/AAAAAAAAA6g/CxJN8VnxUpI/SAPATOS+E+DICA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6302" y="2133600"/>
            <a:ext cx="6191250"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
        <p:nvSpPr>
          <p:cNvPr id="13" name="Subtitle 2"/>
          <p:cNvSpPr txBox="1">
            <a:spLocks/>
          </p:cNvSpPr>
          <p:nvPr/>
        </p:nvSpPr>
        <p:spPr>
          <a:xfrm>
            <a:off x="2289804" y="307208"/>
            <a:ext cx="5921334" cy="554690"/>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s-BO" sz="3600" b="1" dirty="0" smtClean="0">
                <a:solidFill>
                  <a:srgbClr val="3F0D3E"/>
                </a:solidFill>
                <a:latin typeface="Gisha" panose="020B0502040204020203" pitchFamily="34" charset="-79"/>
                <a:cs typeface="Gisha" panose="020B0502040204020203" pitchFamily="34" charset="-79"/>
              </a:rPr>
              <a:t>Altura del tacón</a:t>
            </a:r>
            <a:endParaRPr lang="es-BO" sz="3600" b="1" dirty="0">
              <a:solidFill>
                <a:srgbClr val="3F0D3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6418020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9462" y="-57396"/>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4" name="Picture 2" descr="http://1.bp.blogspot.com/_UiVvcDO7zzg/TRKImKeXotI/AAAAAAAAP8c/zzfax0r2FzA/s1600/salto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9671" y="1260544"/>
            <a:ext cx="6651171"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7114569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9"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1"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7170" name="Picture 2" descr="http://doctorvid.com/img/cargas/tacones-altos-imagen2-03.jpg"/>
          <p:cNvPicPr>
            <a:picLocks noChangeAspect="1" noChangeArrowheads="1"/>
          </p:cNvPicPr>
          <p:nvPr/>
        </p:nvPicPr>
        <p:blipFill rotWithShape="1">
          <a:blip r:embed="rId5">
            <a:extLst>
              <a:ext uri="{28A0092B-C50C-407E-A947-70E740481C1C}">
                <a14:useLocalDpi xmlns:a14="http://schemas.microsoft.com/office/drawing/2010/main" val="0"/>
              </a:ext>
            </a:extLst>
          </a:blip>
          <a:srcRect l="18000" r="23333"/>
          <a:stretch/>
        </p:blipFill>
        <p:spPr bwMode="auto">
          <a:xfrm>
            <a:off x="3836967" y="1039090"/>
            <a:ext cx="3124200" cy="4828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2438400" y="452197"/>
            <a:ext cx="5921334" cy="554690"/>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s-BO" sz="3600" b="1" dirty="0" smtClean="0">
                <a:solidFill>
                  <a:srgbClr val="3F0D3E"/>
                </a:solidFill>
                <a:latin typeface="Gisha" panose="020B0502040204020203" pitchFamily="34" charset="-79"/>
                <a:cs typeface="Gisha" panose="020B0502040204020203" pitchFamily="34" charset="-79"/>
              </a:rPr>
              <a:t>Dificultad en la circulación</a:t>
            </a:r>
            <a:endParaRPr lang="es-BO" sz="3600" b="1" dirty="0">
              <a:solidFill>
                <a:srgbClr val="3F0D3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68545454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tângulo 1"/>
          <p:cNvSpPr/>
          <p:nvPr/>
        </p:nvSpPr>
        <p:spPr>
          <a:xfrm>
            <a:off x="5181600" y="381000"/>
            <a:ext cx="3581400" cy="5478423"/>
          </a:xfrm>
          <a:prstGeom prst="rect">
            <a:avLst/>
          </a:prstGeom>
        </p:spPr>
        <p:txBody>
          <a:bodyPr wrap="square">
            <a:spAutoFit/>
          </a:bodyPr>
          <a:lstStyle/>
          <a:p>
            <a:pPr>
              <a:lnSpc>
                <a:spcPts val="2800"/>
              </a:lnSpc>
            </a:pPr>
            <a:r>
              <a:rPr lang="es-ES" sz="2200" dirty="0">
                <a:solidFill>
                  <a:srgbClr val="591357"/>
                </a:solidFill>
              </a:rPr>
              <a:t>Al cambiar el centro de gravedad del cuerpo, el </a:t>
            </a:r>
            <a:r>
              <a:rPr lang="es-ES" sz="2200" dirty="0" smtClean="0">
                <a:solidFill>
                  <a:srgbClr val="591357"/>
                </a:solidFill>
              </a:rPr>
              <a:t>tacón </a:t>
            </a:r>
            <a:r>
              <a:rPr lang="es-ES" sz="2200" dirty="0">
                <a:solidFill>
                  <a:srgbClr val="591357"/>
                </a:solidFill>
              </a:rPr>
              <a:t>también aumenta la </a:t>
            </a:r>
            <a:r>
              <a:rPr lang="es-ES" sz="2200" dirty="0" smtClean="0">
                <a:solidFill>
                  <a:srgbClr val="591357"/>
                </a:solidFill>
              </a:rPr>
              <a:t>lordosis (</a:t>
            </a:r>
            <a:r>
              <a:rPr lang="es-ES" sz="2200" dirty="0">
                <a:solidFill>
                  <a:srgbClr val="591357"/>
                </a:solidFill>
              </a:rPr>
              <a:t>curvatura fisiológica de la columna en la región cervical o </a:t>
            </a:r>
            <a:r>
              <a:rPr lang="es-ES" sz="2200" dirty="0" smtClean="0">
                <a:solidFill>
                  <a:srgbClr val="591357"/>
                </a:solidFill>
              </a:rPr>
              <a:t>lumbar).</a:t>
            </a:r>
            <a:endParaRPr lang="es-ES" sz="2200" dirty="0">
              <a:solidFill>
                <a:srgbClr val="591357"/>
              </a:solidFill>
            </a:endParaRPr>
          </a:p>
          <a:p>
            <a:pPr>
              <a:lnSpc>
                <a:spcPts val="2800"/>
              </a:lnSpc>
            </a:pPr>
            <a:r>
              <a:rPr lang="es-ES" sz="2200" dirty="0" smtClean="0">
                <a:solidFill>
                  <a:srgbClr val="591357"/>
                </a:solidFill>
              </a:rPr>
              <a:t>El </a:t>
            </a:r>
            <a:r>
              <a:rPr lang="es-ES" sz="2200" dirty="0">
                <a:solidFill>
                  <a:srgbClr val="591357"/>
                </a:solidFill>
              </a:rPr>
              <a:t>mismo efecto que hace que el talón empine la parte inferior podría llegar a ser problemas convulsivos gatillo en la columna, caso extremo la aparición de hernias de disco</a:t>
            </a:r>
            <a:r>
              <a:rPr lang="pt-BR" sz="2200" dirty="0" smtClean="0">
                <a:solidFill>
                  <a:srgbClr val="591357"/>
                </a:solidFill>
              </a:rPr>
              <a:t>.</a:t>
            </a:r>
            <a:endParaRPr lang="pt-BR" sz="2200" dirty="0"/>
          </a:p>
        </p:txBody>
      </p:sp>
      <p:sp>
        <p:nvSpPr>
          <p:cNvPr id="11" name="TextBox 5"/>
          <p:cNvSpPr txBox="1"/>
          <p:nvPr/>
        </p:nvSpPr>
        <p:spPr>
          <a:xfrm>
            <a:off x="754743" y="235089"/>
            <a:ext cx="1302657" cy="5632311"/>
          </a:xfrm>
          <a:prstGeom prst="rect">
            <a:avLst/>
          </a:prstGeom>
          <a:solidFill>
            <a:srgbClr val="711C54"/>
          </a:solidFill>
          <a:ln>
            <a:solidFill>
              <a:srgbClr val="71186E"/>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C</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U</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I</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A</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D</a:t>
            </a:r>
          </a:p>
          <a:p>
            <a:pPr algn="ctr"/>
            <a:r>
              <a:rPr lang="pt-BR" sz="4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rPr>
              <a:t>O</a:t>
            </a: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a:p>
            <a:pPr algn="ctr"/>
            <a:endParaRPr lang="pt-BR"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Gisha" panose="020B0502040204020203" pitchFamily="34" charset="-79"/>
              <a:cs typeface="Gisha" panose="020B0502040204020203" pitchFamily="34" charset="-79"/>
            </a:endParaRPr>
          </a:p>
        </p:txBody>
      </p:sp>
      <p:pic>
        <p:nvPicPr>
          <p:cNvPr id="9218" name="Picture 2" descr="http://cdn-3.epainassist.com/images/Article-Images/Lordosis-inner-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968" y="777272"/>
            <a:ext cx="2953209" cy="45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56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504958" y="1751809"/>
            <a:ext cx="5486938" cy="3296348"/>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nSpc>
                <a:spcPts val="3500"/>
              </a:lnSpc>
              <a:spcBef>
                <a:spcPts val="0"/>
              </a:spcBef>
              <a:buClr>
                <a:srgbClr val="4C216D"/>
              </a:buClr>
              <a:buNone/>
            </a:pPr>
            <a:r>
              <a:rPr lang="es-ES" sz="2400" dirty="0">
                <a:solidFill>
                  <a:srgbClr val="591357"/>
                </a:solidFill>
                <a:latin typeface="Gisha" panose="020B0502040204020203" pitchFamily="34" charset="-79"/>
                <a:cs typeface="Gisha" panose="020B0502040204020203" pitchFamily="34" charset="-79"/>
              </a:rPr>
              <a:t>La moda se ha convertido en un sistema en el que los cambios han sido aceptados y establecidos como una necesidad permanente de nuevas expresiones, llegando </a:t>
            </a:r>
            <a:r>
              <a:rPr lang="es-ES" sz="2400" dirty="0" smtClean="0">
                <a:solidFill>
                  <a:srgbClr val="591357"/>
                </a:solidFill>
                <a:latin typeface="Gisha" panose="020B0502040204020203" pitchFamily="34" charset="-79"/>
                <a:cs typeface="Gisha" panose="020B0502040204020203" pitchFamily="34" charset="-79"/>
              </a:rPr>
              <a:t>hoy a </a:t>
            </a:r>
            <a:r>
              <a:rPr lang="es-ES" sz="2400" dirty="0">
                <a:solidFill>
                  <a:srgbClr val="591357"/>
                </a:solidFill>
                <a:latin typeface="Gisha" panose="020B0502040204020203" pitchFamily="34" charset="-79"/>
                <a:cs typeface="Gisha" panose="020B0502040204020203" pitchFamily="34" charset="-79"/>
              </a:rPr>
              <a:t>la </a:t>
            </a:r>
            <a:r>
              <a:rPr lang="es-ES" sz="2400" dirty="0" smtClean="0">
                <a:solidFill>
                  <a:srgbClr val="591357"/>
                </a:solidFill>
                <a:latin typeface="Gisha" panose="020B0502040204020203" pitchFamily="34" charset="-79"/>
                <a:cs typeface="Gisha" panose="020B0502040204020203" pitchFamily="34" charset="-79"/>
              </a:rPr>
              <a:t>exageración: </a:t>
            </a:r>
            <a:r>
              <a:rPr lang="es-ES" sz="2400" dirty="0">
                <a:solidFill>
                  <a:srgbClr val="591357"/>
                </a:solidFill>
                <a:latin typeface="Gisha" panose="020B0502040204020203" pitchFamily="34" charset="-79"/>
                <a:cs typeface="Gisha" panose="020B0502040204020203" pitchFamily="34" charset="-79"/>
              </a:rPr>
              <a:t>cambiar sus propuestas por lo menos dos veces al año</a:t>
            </a:r>
            <a:r>
              <a:rPr lang="pt-BR" sz="2400" dirty="0">
                <a:solidFill>
                  <a:srgbClr val="591357"/>
                </a:solidFill>
                <a:latin typeface="Gisha" panose="020B0502040204020203" pitchFamily="34" charset="-79"/>
                <a:cs typeface="Gisha" panose="020B0502040204020203" pitchFamily="34" charset="-79"/>
              </a:rPr>
              <a:t>.</a:t>
            </a:r>
            <a:endParaRPr lang="en-US" sz="2400" dirty="0">
              <a:solidFill>
                <a:srgbClr val="591357"/>
              </a:solidFill>
              <a:latin typeface="Gisha" panose="020B0502040204020203" pitchFamily="34" charset="-79"/>
              <a:cs typeface="Gisha" panose="020B0502040204020203" pitchFamily="34" charset="-79"/>
            </a:endParaRPr>
          </a:p>
        </p:txBody>
      </p:sp>
      <p:pic>
        <p:nvPicPr>
          <p:cNvPr id="14338" name="Picture 2" descr="http://www.renie.com/fashion-illustrator.jpg"/>
          <p:cNvPicPr>
            <a:picLocks noChangeAspect="1" noChangeArrowheads="1"/>
          </p:cNvPicPr>
          <p:nvPr/>
        </p:nvPicPr>
        <p:blipFill>
          <a:blip r:embed="rId5" cstate="print"/>
          <a:srcRect/>
          <a:stretch>
            <a:fillRect/>
          </a:stretch>
        </p:blipFill>
        <p:spPr bwMode="auto">
          <a:xfrm>
            <a:off x="6263423" y="295538"/>
            <a:ext cx="1871732" cy="5187573"/>
          </a:xfrm>
          <a:prstGeom prst="rect">
            <a:avLst/>
          </a:prstGeom>
          <a:ln>
            <a:noFill/>
          </a:ln>
          <a:effectLst>
            <a:softEdge rad="112500"/>
          </a:effectLst>
        </p:spPr>
      </p:pic>
      <p:sp>
        <p:nvSpPr>
          <p:cNvPr id="12" name="Subtitle 2"/>
          <p:cNvSpPr txBox="1">
            <a:spLocks/>
          </p:cNvSpPr>
          <p:nvPr/>
        </p:nvSpPr>
        <p:spPr>
          <a:xfrm>
            <a:off x="514617" y="295538"/>
            <a:ext cx="6323527" cy="789998"/>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pt-BR" sz="4800" b="1" dirty="0" err="1" smtClean="0">
                <a:solidFill>
                  <a:srgbClr val="3F0D3E"/>
                </a:solidFill>
                <a:latin typeface="Gisha" panose="020B0502040204020203" pitchFamily="34" charset="-79"/>
                <a:cs typeface="Gisha" panose="020B0502040204020203" pitchFamily="34" charset="-79"/>
              </a:rPr>
              <a:t>Definición</a:t>
            </a:r>
            <a:r>
              <a:rPr lang="pt-BR" sz="4800" b="1" dirty="0" smtClean="0">
                <a:solidFill>
                  <a:srgbClr val="3F0D3E"/>
                </a:solidFill>
                <a:latin typeface="Gisha" panose="020B0502040204020203" pitchFamily="34" charset="-79"/>
                <a:cs typeface="Gisha" panose="020B0502040204020203" pitchFamily="34" charset="-79"/>
              </a:rPr>
              <a:t> de moda</a:t>
            </a:r>
            <a:endParaRPr lang="en-US" sz="1200" b="1" dirty="0">
              <a:solidFill>
                <a:srgbClr val="3F0D3E"/>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42809616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0" name="Picture 2" descr="http://www.propitchingonline.com/wp-content/uploads/2010/11/question-mark.jpg"/>
          <p:cNvPicPr>
            <a:picLocks noChangeAspect="1" noChangeArrowheads="1"/>
          </p:cNvPicPr>
          <p:nvPr/>
        </p:nvPicPr>
        <p:blipFill rotWithShape="1">
          <a:blip r:embed="rId5" cstate="print"/>
          <a:srcRect l="943" t="14725" b="32802"/>
          <a:stretch/>
        </p:blipFill>
        <p:spPr bwMode="auto">
          <a:xfrm>
            <a:off x="2167412" y="1676400"/>
            <a:ext cx="4800600" cy="3810000"/>
          </a:xfrm>
          <a:prstGeom prst="rect">
            <a:avLst/>
          </a:prstGeom>
          <a:noFill/>
        </p:spPr>
      </p:pic>
      <p:sp>
        <p:nvSpPr>
          <p:cNvPr id="13" name="Subtitle 2"/>
          <p:cNvSpPr txBox="1">
            <a:spLocks/>
          </p:cNvSpPr>
          <p:nvPr/>
        </p:nvSpPr>
        <p:spPr>
          <a:xfrm>
            <a:off x="1024412" y="573115"/>
            <a:ext cx="7086600" cy="940327"/>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ctr"/>
            <a:r>
              <a:rPr lang="es-BO" sz="4800" b="1" dirty="0" smtClean="0">
                <a:solidFill>
                  <a:srgbClr val="3F0D3E"/>
                </a:solidFill>
                <a:latin typeface="Gisha" panose="020B0502040204020203" pitchFamily="34" charset="-79"/>
                <a:cs typeface="Gisha" panose="020B0502040204020203" pitchFamily="34" charset="-79"/>
              </a:rPr>
              <a:t>ADIVINA QUIÉN SOY</a:t>
            </a:r>
            <a:endParaRPr lang="es-BO" sz="4800" b="1" dirty="0">
              <a:solidFill>
                <a:srgbClr val="3F0D3E"/>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76" y="-42475"/>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86" name="Picture 2" descr="http://www.innsurg.com/img/female_physician.jpg"/>
          <p:cNvPicPr>
            <a:picLocks noChangeAspect="1" noChangeArrowheads="1"/>
          </p:cNvPicPr>
          <p:nvPr/>
        </p:nvPicPr>
        <p:blipFill>
          <a:blip r:embed="rId5" cstate="print"/>
          <a:srcRect/>
          <a:stretch>
            <a:fillRect/>
          </a:stretch>
        </p:blipFill>
        <p:spPr bwMode="auto">
          <a:xfrm>
            <a:off x="609600" y="426076"/>
            <a:ext cx="3506610" cy="5410200"/>
          </a:xfrm>
          <a:prstGeom prst="rect">
            <a:avLst/>
          </a:prstGeom>
          <a:ln>
            <a:noFill/>
          </a:ln>
          <a:effectLst>
            <a:softEdge rad="112500"/>
          </a:effectLst>
        </p:spPr>
      </p:pic>
      <p:pic>
        <p:nvPicPr>
          <p:cNvPr id="9" name="Picture 6" descr="1074043"/>
          <p:cNvPicPr>
            <a:picLocks noChangeAspect="1" noChangeArrowheads="1"/>
          </p:cNvPicPr>
          <p:nvPr/>
        </p:nvPicPr>
        <p:blipFill rotWithShape="1">
          <a:blip r:embed="rId6" cstate="print"/>
          <a:srcRect l="27586" t="4079" r="5173" b="6177"/>
          <a:stretch/>
        </p:blipFill>
        <p:spPr bwMode="auto">
          <a:xfrm>
            <a:off x="4142677" y="418026"/>
            <a:ext cx="3206449" cy="542629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76" y="-42475"/>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54" name="Picture 2" descr="http://images.teamsugar.com/files/upl1/1/15259/03_2009/46b8d31a128e078c_Female_Chef.xlarge.jpg"/>
          <p:cNvPicPr>
            <a:picLocks noChangeAspect="1" noChangeArrowheads="1"/>
          </p:cNvPicPr>
          <p:nvPr/>
        </p:nvPicPr>
        <p:blipFill>
          <a:blip r:embed="rId5" cstate="print"/>
          <a:srcRect/>
          <a:stretch>
            <a:fillRect/>
          </a:stretch>
        </p:blipFill>
        <p:spPr bwMode="auto">
          <a:xfrm>
            <a:off x="4540881" y="933636"/>
            <a:ext cx="4191001" cy="4191002"/>
          </a:xfrm>
          <a:prstGeom prst="ellipse">
            <a:avLst/>
          </a:prstGeom>
          <a:ln>
            <a:noFill/>
          </a:ln>
          <a:effectLst>
            <a:softEdge rad="112500"/>
          </a:effectLst>
        </p:spPr>
      </p:pic>
      <p:pic>
        <p:nvPicPr>
          <p:cNvPr id="9" name="Picture 2" descr="http://www.flightattendantcabincrewtraining.com/images/formas.jpg"/>
          <p:cNvPicPr>
            <a:picLocks noChangeAspect="1" noChangeArrowheads="1"/>
          </p:cNvPicPr>
          <p:nvPr/>
        </p:nvPicPr>
        <p:blipFill>
          <a:blip r:embed="rId6" cstate="print"/>
          <a:srcRect/>
          <a:stretch>
            <a:fillRect/>
          </a:stretch>
        </p:blipFill>
        <p:spPr bwMode="auto">
          <a:xfrm>
            <a:off x="991673" y="469036"/>
            <a:ext cx="3276600" cy="5517796"/>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0041" y="-26916"/>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0" name="Picture 2" descr="http://img2.prosperent.com/images/250x250/halloweenmart.com/media/core/00043_THE_UPS_GUY.jpg"/>
          <p:cNvPicPr>
            <a:picLocks noChangeAspect="1" noChangeArrowheads="1"/>
          </p:cNvPicPr>
          <p:nvPr/>
        </p:nvPicPr>
        <p:blipFill rotWithShape="1">
          <a:blip r:embed="rId5" cstate="print"/>
          <a:srcRect l="25001" r="26319"/>
          <a:stretch/>
        </p:blipFill>
        <p:spPr bwMode="auto">
          <a:xfrm>
            <a:off x="332167" y="461911"/>
            <a:ext cx="2514589" cy="5165569"/>
          </a:xfrm>
          <a:prstGeom prst="rect">
            <a:avLst/>
          </a:prstGeom>
          <a:ln>
            <a:noFill/>
          </a:ln>
          <a:effectLst>
            <a:softEdge rad="112500"/>
          </a:effectLst>
        </p:spPr>
      </p:pic>
      <p:pic>
        <p:nvPicPr>
          <p:cNvPr id="9" name="Picture 6" descr="041040b"/>
          <p:cNvPicPr>
            <a:picLocks noChangeAspect="1" noChangeArrowheads="1"/>
          </p:cNvPicPr>
          <p:nvPr/>
        </p:nvPicPr>
        <p:blipFill rotWithShape="1">
          <a:blip r:embed="rId6" cstate="print"/>
          <a:srcRect l="10194" t="11335" r="2029"/>
          <a:stretch/>
        </p:blipFill>
        <p:spPr bwMode="auto">
          <a:xfrm>
            <a:off x="2846756" y="921420"/>
            <a:ext cx="5935975" cy="396239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76" y="-42475"/>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28" name="Picture 4" descr="http://4.bp.blogspot.com/_aRE25RtcVM8/TJpNPcMqmUI/AAAAAAAADZA/mzPO4UPGkzs/s1600/pros2.jpg"/>
          <p:cNvPicPr>
            <a:picLocks noChangeAspect="1" noChangeArrowheads="1"/>
          </p:cNvPicPr>
          <p:nvPr/>
        </p:nvPicPr>
        <p:blipFill rotWithShape="1">
          <a:blip r:embed="rId5" cstate="print"/>
          <a:srcRect t="6410" b="5129"/>
          <a:stretch/>
        </p:blipFill>
        <p:spPr bwMode="auto">
          <a:xfrm>
            <a:off x="2430800" y="196958"/>
            <a:ext cx="4273824" cy="566435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76" y="-42475"/>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o 8"/>
          <p:cNvGrpSpPr/>
          <p:nvPr/>
        </p:nvGrpSpPr>
        <p:grpSpPr>
          <a:xfrm>
            <a:off x="2468189" y="196910"/>
            <a:ext cx="4199046" cy="5664453"/>
            <a:chOff x="2472210" y="578976"/>
            <a:chExt cx="4199046" cy="5664453"/>
          </a:xfrm>
        </p:grpSpPr>
        <p:pic>
          <p:nvPicPr>
            <p:cNvPr id="1026" name="Picture 2" descr="C:\Users\sonia.rigoli\Desktop\PRINCESAS\PRINCESA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90" t="21688" r="7385" b="14469"/>
            <a:stretch/>
          </p:blipFill>
          <p:spPr bwMode="auto">
            <a:xfrm>
              <a:off x="2472211" y="1533083"/>
              <a:ext cx="4199044"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472211" y="578976"/>
              <a:ext cx="4199045" cy="1061829"/>
            </a:xfrm>
            <a:prstGeom prst="rect">
              <a:avLst/>
            </a:prstGeom>
            <a:solidFill>
              <a:schemeClr val="tx1"/>
            </a:solidFill>
          </p:spPr>
          <p:txBody>
            <a:bodyPr wrap="square" rtlCol="0">
              <a:spAutoFit/>
            </a:bodyPr>
            <a:lstStyle/>
            <a:p>
              <a:pPr algn="ctr"/>
              <a:r>
                <a:rPr lang="es-BO" sz="2100" dirty="0" smtClean="0">
                  <a:solidFill>
                    <a:schemeClr val="bg1"/>
                  </a:solidFill>
                  <a:latin typeface="MV Boli" panose="02000500030200090000" pitchFamily="2" charset="0"/>
                  <a:cs typeface="MV Boli" panose="02000500030200090000" pitchFamily="2" charset="0"/>
                </a:rPr>
                <a:t>LAS MUJERES SE PREOCUPAN EN ENCONTRAR UN PRÍNCIPE AZUL</a:t>
              </a:r>
              <a:endParaRPr lang="es-BO" sz="2100" dirty="0">
                <a:solidFill>
                  <a:schemeClr val="bg1"/>
                </a:solidFill>
                <a:latin typeface="MV Boli" panose="02000500030200090000" pitchFamily="2" charset="0"/>
                <a:cs typeface="MV Boli" panose="02000500030200090000" pitchFamily="2" charset="0"/>
              </a:endParaRPr>
            </a:p>
          </p:txBody>
        </p:sp>
        <p:sp>
          <p:nvSpPr>
            <p:cNvPr id="10" name="CuadroTexto 9"/>
            <p:cNvSpPr txBox="1"/>
            <p:nvPr/>
          </p:nvSpPr>
          <p:spPr>
            <a:xfrm>
              <a:off x="2472210" y="5181600"/>
              <a:ext cx="4199045" cy="1061829"/>
            </a:xfrm>
            <a:prstGeom prst="rect">
              <a:avLst/>
            </a:prstGeom>
            <a:solidFill>
              <a:schemeClr val="tx1"/>
            </a:solidFill>
          </p:spPr>
          <p:txBody>
            <a:bodyPr wrap="square" rtlCol="0">
              <a:spAutoFit/>
            </a:bodyPr>
            <a:lstStyle/>
            <a:p>
              <a:pPr algn="ctr"/>
              <a:r>
                <a:rPr lang="es-BO" sz="2100" dirty="0" smtClean="0">
                  <a:solidFill>
                    <a:schemeClr val="bg1"/>
                  </a:solidFill>
                  <a:latin typeface="MV Boli" panose="02000500030200090000" pitchFamily="2" charset="0"/>
                  <a:cs typeface="MV Boli" panose="02000500030200090000" pitchFamily="2" charset="0"/>
                </a:rPr>
                <a:t>PERO NUNCA PIENSAN EN COMPORTARSE COMO PRINCESAS !!!</a:t>
              </a:r>
              <a:endParaRPr lang="es-BO" sz="2100" dirty="0">
                <a:solidFill>
                  <a:schemeClr val="bg1"/>
                </a:solidFill>
                <a:latin typeface="MV Boli" panose="02000500030200090000" pitchFamily="2" charset="0"/>
                <a:cs typeface="MV Boli" panose="02000500030200090000" pitchFamily="2" charset="0"/>
              </a:endParaRPr>
            </a:p>
          </p:txBody>
        </p:sp>
      </p:grpSp>
    </p:spTree>
    <p:extLst>
      <p:ext uri="{BB962C8B-B14F-4D97-AF65-F5344CB8AC3E}">
        <p14:creationId xmlns:p14="http://schemas.microsoft.com/office/powerpoint/2010/main" val="16975701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76" y="-42475"/>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2" descr="C:\Users\sonia.rigoli\Desktop\Kate_Vestido_de_Noiva_Lembra_Grace_Kelly[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312" y="185319"/>
            <a:ext cx="4267400" cy="5845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descr="http://i.dailymail.co.uk/i/pix/2011/02/24/article-1360034-0C1A2589000005DC-318_470x875.jpg"/>
          <p:cNvPicPr>
            <a:picLocks noChangeAspect="1" noChangeArrowheads="1"/>
          </p:cNvPicPr>
          <p:nvPr/>
        </p:nvPicPr>
        <p:blipFill rotWithShape="1">
          <a:blip r:embed="rId6">
            <a:extLst>
              <a:ext uri="{28A0092B-C50C-407E-A947-70E740481C1C}">
                <a14:useLocalDpi xmlns:a14="http://schemas.microsoft.com/office/drawing/2010/main" val="0"/>
              </a:ext>
            </a:extLst>
          </a:blip>
          <a:srcRect b="1777"/>
          <a:stretch/>
        </p:blipFill>
        <p:spPr bwMode="auto">
          <a:xfrm>
            <a:off x="4567712" y="762000"/>
            <a:ext cx="2747488" cy="5028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7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76" y="-42475"/>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upo 9"/>
          <p:cNvGrpSpPr/>
          <p:nvPr/>
        </p:nvGrpSpPr>
        <p:grpSpPr>
          <a:xfrm>
            <a:off x="762000" y="112453"/>
            <a:ext cx="6781800" cy="5754947"/>
            <a:chOff x="762000" y="112453"/>
            <a:chExt cx="7088546" cy="5816861"/>
          </a:xfrm>
        </p:grpSpPr>
        <p:pic>
          <p:nvPicPr>
            <p:cNvPr id="2050" name="Picture 2" descr="C:\Users\sonia.rigoli\Desktop\kmid-0225201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53"/>
            <a:stretch/>
          </p:blipFill>
          <p:spPr bwMode="auto">
            <a:xfrm>
              <a:off x="762000" y="134003"/>
              <a:ext cx="3029407" cy="5795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sonia.rigoli\Desktop\kat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112453"/>
              <a:ext cx="4345346" cy="5793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511138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8576" y="-42475"/>
            <a:ext cx="9152576" cy="6884916"/>
            <a:chOff x="-8576" y="-12880"/>
            <a:chExt cx="9152576" cy="6884916"/>
          </a:xfrm>
        </p:grpSpPr>
        <p:pic>
          <p:nvPicPr>
            <p:cNvPr id="7"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9"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o 2"/>
          <p:cNvGrpSpPr/>
          <p:nvPr/>
        </p:nvGrpSpPr>
        <p:grpSpPr>
          <a:xfrm>
            <a:off x="677329" y="228600"/>
            <a:ext cx="7247471" cy="5406375"/>
            <a:chOff x="413482" y="457200"/>
            <a:chExt cx="7247471" cy="5406375"/>
          </a:xfrm>
        </p:grpSpPr>
        <p:pic>
          <p:nvPicPr>
            <p:cNvPr id="4098" name="Picture 2" descr="C:\Users\sonia.rigoli\Desktop\images[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5638800" y="464219"/>
              <a:ext cx="2022153" cy="5399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sonia.rigoli\Desktop\kate-middleton-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482" y="457200"/>
              <a:ext cx="2699678" cy="5399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C:\Users\sonia.rigoli\Desktop\5kate-middleton[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2005"/>
            <a:stretch/>
          </p:blipFill>
          <p:spPr bwMode="auto">
            <a:xfrm>
              <a:off x="3048000" y="457200"/>
              <a:ext cx="2634565" cy="5399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922666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76" y="-42475"/>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upo 10"/>
          <p:cNvGrpSpPr/>
          <p:nvPr/>
        </p:nvGrpSpPr>
        <p:grpSpPr>
          <a:xfrm>
            <a:off x="654496" y="303110"/>
            <a:ext cx="6736904" cy="5797637"/>
            <a:chOff x="310170" y="303110"/>
            <a:chExt cx="6736904" cy="5797637"/>
          </a:xfrm>
        </p:grpSpPr>
        <p:pic>
          <p:nvPicPr>
            <p:cNvPr id="9" name="Picture 3" descr="C:\Users\sonia.rigoli\Desktop\kate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630" r="10933"/>
            <a:stretch/>
          </p:blipFill>
          <p:spPr bwMode="auto">
            <a:xfrm>
              <a:off x="4572000" y="305181"/>
              <a:ext cx="2475074" cy="5789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descr="C:\Users\sonia.rigoli\Desktop\kate_middleton_wedding_look-estilo-visual-moda-roupas-vestuario-como-vest-lindas-elegancia-futura-princesa[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976"/>
            <a:stretch/>
          </p:blipFill>
          <p:spPr bwMode="auto">
            <a:xfrm>
              <a:off x="2438400" y="303110"/>
              <a:ext cx="2129312" cy="5791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C:\Users\sonia.rigoli\Desktop\kate_middleton_wedding_look-estilo-visual-moda-roupas-vestuario-como-vest-lindas-elegancia-futura-princesa[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779"/>
            <a:stretch/>
          </p:blipFill>
          <p:spPr bwMode="auto">
            <a:xfrm>
              <a:off x="310170" y="309548"/>
              <a:ext cx="2137888" cy="5791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64568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353234" y="228600"/>
            <a:ext cx="4689579" cy="587214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spcBef>
                <a:spcPct val="50000"/>
              </a:spcBef>
              <a:buNone/>
            </a:pPr>
            <a:r>
              <a:rPr lang="pt-BR" sz="2400" b="1" dirty="0" smtClean="0">
                <a:solidFill>
                  <a:srgbClr val="3F0D3E"/>
                </a:solidFill>
                <a:latin typeface="Gisha" panose="020B0502040204020203" pitchFamily="34" charset="-79"/>
                <a:cs typeface="Gisha" panose="020B0502040204020203" pitchFamily="34" charset="-79"/>
              </a:rPr>
              <a:t>ESTILO:</a:t>
            </a:r>
          </a:p>
          <a:p>
            <a:pPr>
              <a:lnSpc>
                <a:spcPts val="3000"/>
              </a:lnSpc>
              <a:buFont typeface="Wingdings" panose="05000000000000000000" pitchFamily="2" charset="2"/>
              <a:buChar char="v"/>
            </a:pPr>
            <a:r>
              <a:rPr lang="es-ES" sz="2000" dirty="0" smtClean="0">
                <a:solidFill>
                  <a:srgbClr val="591357"/>
                </a:solidFill>
                <a:latin typeface="Gisha" panose="020B0502040204020203" pitchFamily="34" charset="-79"/>
                <a:cs typeface="Gisha" panose="020B0502040204020203" pitchFamily="34" charset="-79"/>
              </a:rPr>
              <a:t>Es </a:t>
            </a:r>
            <a:r>
              <a:rPr lang="es-ES" sz="2000" dirty="0">
                <a:solidFill>
                  <a:srgbClr val="591357"/>
                </a:solidFill>
                <a:latin typeface="Gisha" panose="020B0502040204020203" pitchFamily="34" charset="-79"/>
                <a:cs typeface="Gisha" panose="020B0502040204020203" pitchFamily="34" charset="-79"/>
              </a:rPr>
              <a:t>lo que te hace </a:t>
            </a:r>
            <a:r>
              <a:rPr lang="es-ES" sz="2000" dirty="0" smtClean="0">
                <a:solidFill>
                  <a:srgbClr val="591357"/>
                </a:solidFill>
                <a:latin typeface="Gisha" panose="020B0502040204020203" pitchFamily="34" charset="-79"/>
                <a:cs typeface="Gisha" panose="020B0502040204020203" pitchFamily="34" charset="-79"/>
              </a:rPr>
              <a:t>única, </a:t>
            </a:r>
            <a:r>
              <a:rPr lang="es-ES" sz="2000" dirty="0">
                <a:solidFill>
                  <a:srgbClr val="591357"/>
                </a:solidFill>
                <a:latin typeface="Gisha" panose="020B0502040204020203" pitchFamily="34" charset="-79"/>
                <a:cs typeface="Gisha" panose="020B0502040204020203" pitchFamily="34" charset="-79"/>
              </a:rPr>
              <a:t>singular. Es mucho más que una forma de vestir: </a:t>
            </a:r>
            <a:r>
              <a:rPr lang="es-ES" sz="2000" dirty="0" smtClean="0">
                <a:solidFill>
                  <a:srgbClr val="591357"/>
                </a:solidFill>
                <a:latin typeface="Gisha" panose="020B0502040204020203" pitchFamily="34" charset="-79"/>
                <a:cs typeface="Gisha" panose="020B0502040204020203" pitchFamily="34" charset="-79"/>
              </a:rPr>
              <a:t>es una </a:t>
            </a:r>
            <a:r>
              <a:rPr lang="es-ES" sz="2000" dirty="0">
                <a:solidFill>
                  <a:srgbClr val="591357"/>
                </a:solidFill>
                <a:latin typeface="Gisha" panose="020B0502040204020203" pitchFamily="34" charset="-79"/>
                <a:cs typeface="Gisha" panose="020B0502040204020203" pitchFamily="34" charset="-79"/>
              </a:rPr>
              <a:t>forma de ser, de </a:t>
            </a:r>
            <a:r>
              <a:rPr lang="es-ES" sz="2000" dirty="0" smtClean="0">
                <a:solidFill>
                  <a:srgbClr val="591357"/>
                </a:solidFill>
                <a:latin typeface="Gisha" panose="020B0502040204020203" pitchFamily="34" charset="-79"/>
                <a:cs typeface="Gisha" panose="020B0502040204020203" pitchFamily="34" charset="-79"/>
              </a:rPr>
              <a:t>vivir y </a:t>
            </a:r>
            <a:r>
              <a:rPr lang="es-ES" sz="2000" dirty="0">
                <a:solidFill>
                  <a:srgbClr val="591357"/>
                </a:solidFill>
                <a:latin typeface="Gisha" panose="020B0502040204020203" pitchFamily="34" charset="-79"/>
                <a:cs typeface="Gisha" panose="020B0502040204020203" pitchFamily="34" charset="-79"/>
              </a:rPr>
              <a:t>de </a:t>
            </a:r>
            <a:r>
              <a:rPr lang="es-ES" sz="2000" dirty="0" smtClean="0">
                <a:solidFill>
                  <a:srgbClr val="591357"/>
                </a:solidFill>
                <a:latin typeface="Gisha" panose="020B0502040204020203" pitchFamily="34" charset="-79"/>
                <a:cs typeface="Gisha" panose="020B0502040204020203" pitchFamily="34" charset="-79"/>
              </a:rPr>
              <a:t>actuar</a:t>
            </a:r>
            <a:r>
              <a:rPr lang="pt-BR" sz="2000" dirty="0" smtClean="0">
                <a:solidFill>
                  <a:srgbClr val="591357"/>
                </a:solidFill>
                <a:latin typeface="Gisha" panose="020B0502040204020203" pitchFamily="34" charset="-79"/>
                <a:cs typeface="Gisha" panose="020B0502040204020203" pitchFamily="34" charset="-79"/>
              </a:rPr>
              <a:t>.</a:t>
            </a:r>
          </a:p>
          <a:p>
            <a:pPr>
              <a:lnSpc>
                <a:spcPts val="3000"/>
              </a:lnSpc>
              <a:buFont typeface="Wingdings" panose="05000000000000000000" pitchFamily="2" charset="2"/>
              <a:buChar char="v"/>
            </a:pPr>
            <a:r>
              <a:rPr lang="es-ES" sz="2000" dirty="0" smtClean="0">
                <a:solidFill>
                  <a:srgbClr val="591357"/>
                </a:solidFill>
                <a:latin typeface="Gisha" panose="020B0502040204020203" pitchFamily="34" charset="-79"/>
                <a:cs typeface="Gisha" panose="020B0502040204020203" pitchFamily="34" charset="-79"/>
              </a:rPr>
              <a:t>Son tus </a:t>
            </a:r>
            <a:r>
              <a:rPr lang="es-ES" sz="2000" dirty="0">
                <a:solidFill>
                  <a:srgbClr val="591357"/>
                </a:solidFill>
                <a:latin typeface="Gisha" panose="020B0502040204020203" pitchFamily="34" charset="-79"/>
                <a:cs typeface="Gisha" panose="020B0502040204020203" pitchFamily="34" charset="-79"/>
              </a:rPr>
              <a:t>elecciones particulares, preferencias, deseos e incluso </a:t>
            </a:r>
            <a:r>
              <a:rPr lang="es-ES" sz="2000" dirty="0" smtClean="0">
                <a:solidFill>
                  <a:srgbClr val="591357"/>
                </a:solidFill>
                <a:latin typeface="Gisha" panose="020B0502040204020203" pitchFamily="34" charset="-79"/>
                <a:cs typeface="Gisha" panose="020B0502040204020203" pitchFamily="34" charset="-79"/>
              </a:rPr>
              <a:t>tus </a:t>
            </a:r>
            <a:r>
              <a:rPr lang="es-ES" sz="2000" dirty="0">
                <a:solidFill>
                  <a:srgbClr val="591357"/>
                </a:solidFill>
                <a:latin typeface="Gisha" panose="020B0502040204020203" pitchFamily="34" charset="-79"/>
                <a:cs typeface="Gisha" panose="020B0502040204020203" pitchFamily="34" charset="-79"/>
              </a:rPr>
              <a:t>estados de ánimo. </a:t>
            </a:r>
            <a:r>
              <a:rPr lang="es-ES" sz="2000" dirty="0" smtClean="0">
                <a:solidFill>
                  <a:srgbClr val="591357"/>
                </a:solidFill>
                <a:latin typeface="Gisha" panose="020B0502040204020203" pitchFamily="34" charset="-79"/>
                <a:cs typeface="Gisha" panose="020B0502040204020203" pitchFamily="34" charset="-79"/>
              </a:rPr>
              <a:t>El estilo </a:t>
            </a:r>
            <a:r>
              <a:rPr lang="es-ES" sz="2000" dirty="0">
                <a:solidFill>
                  <a:srgbClr val="591357"/>
                </a:solidFill>
                <a:latin typeface="Gisha" panose="020B0502040204020203" pitchFamily="34" charset="-79"/>
                <a:cs typeface="Gisha" panose="020B0502040204020203" pitchFamily="34" charset="-79"/>
              </a:rPr>
              <a:t>son </a:t>
            </a:r>
            <a:r>
              <a:rPr lang="es-ES" sz="2000" dirty="0" smtClean="0">
                <a:solidFill>
                  <a:srgbClr val="591357"/>
                </a:solidFill>
                <a:latin typeface="Gisha" panose="020B0502040204020203" pitchFamily="34" charset="-79"/>
                <a:cs typeface="Gisha" panose="020B0502040204020203" pitchFamily="34" charset="-79"/>
              </a:rPr>
              <a:t>los MODOS y no las modas y modismos</a:t>
            </a:r>
            <a:r>
              <a:rPr lang="pt-BR" sz="2000" dirty="0" smtClean="0">
                <a:solidFill>
                  <a:srgbClr val="591357"/>
                </a:solidFill>
                <a:latin typeface="Gisha" panose="020B0502040204020203" pitchFamily="34" charset="-79"/>
                <a:cs typeface="Gisha" panose="020B0502040204020203" pitchFamily="34" charset="-79"/>
              </a:rPr>
              <a:t>. </a:t>
            </a:r>
          </a:p>
          <a:p>
            <a:pPr>
              <a:lnSpc>
                <a:spcPts val="3000"/>
              </a:lnSpc>
              <a:buFont typeface="Wingdings" panose="05000000000000000000" pitchFamily="2" charset="2"/>
              <a:buChar char="v"/>
            </a:pPr>
            <a:r>
              <a:rPr lang="es-ES" sz="2000" dirty="0">
                <a:solidFill>
                  <a:srgbClr val="591357"/>
                </a:solidFill>
                <a:latin typeface="Gisha" panose="020B0502040204020203" pitchFamily="34" charset="-79"/>
                <a:cs typeface="Gisha" panose="020B0502040204020203" pitchFamily="34" charset="-79"/>
              </a:rPr>
              <a:t>La moda es una propuesta de la industria</a:t>
            </a:r>
            <a:r>
              <a:rPr lang="pt-BR" sz="2000" dirty="0" smtClean="0">
                <a:solidFill>
                  <a:srgbClr val="591357"/>
                </a:solidFill>
                <a:latin typeface="Gisha" panose="020B0502040204020203" pitchFamily="34" charset="-79"/>
                <a:cs typeface="Gisha" panose="020B0502040204020203" pitchFamily="34" charset="-79"/>
              </a:rPr>
              <a:t>.</a:t>
            </a:r>
          </a:p>
          <a:p>
            <a:pPr>
              <a:lnSpc>
                <a:spcPts val="3000"/>
              </a:lnSpc>
              <a:buFont typeface="Wingdings" panose="05000000000000000000" pitchFamily="2" charset="2"/>
              <a:buChar char="v"/>
            </a:pPr>
            <a:r>
              <a:rPr lang="es-ES" sz="2000" dirty="0">
                <a:solidFill>
                  <a:srgbClr val="591357"/>
                </a:solidFill>
                <a:latin typeface="Gisha" panose="020B0502040204020203" pitchFamily="34" charset="-79"/>
                <a:cs typeface="Gisha" panose="020B0502040204020203" pitchFamily="34" charset="-79"/>
              </a:rPr>
              <a:t>El estilo es una elección personal</a:t>
            </a:r>
            <a:r>
              <a:rPr lang="pt-BR" sz="2000" dirty="0" smtClean="0">
                <a:solidFill>
                  <a:srgbClr val="591357"/>
                </a:solidFill>
                <a:latin typeface="Gisha" panose="020B0502040204020203" pitchFamily="34" charset="-79"/>
                <a:cs typeface="Gisha" panose="020B0502040204020203" pitchFamily="34" charset="-79"/>
              </a:rPr>
              <a:t>.</a:t>
            </a:r>
          </a:p>
          <a:p>
            <a:pPr>
              <a:lnSpc>
                <a:spcPts val="3000"/>
              </a:lnSpc>
              <a:buFont typeface="Wingdings" panose="05000000000000000000" pitchFamily="2" charset="2"/>
              <a:buChar char="v"/>
            </a:pPr>
            <a:r>
              <a:rPr lang="pt-BR" sz="2000" dirty="0" smtClean="0">
                <a:solidFill>
                  <a:srgbClr val="591357"/>
                </a:solidFill>
                <a:latin typeface="Gisha" panose="020B0502040204020203" pitchFamily="34" charset="-79"/>
                <a:cs typeface="Gisha" panose="020B0502040204020203" pitchFamily="34" charset="-79"/>
              </a:rPr>
              <a:t>La moda </a:t>
            </a:r>
            <a:r>
              <a:rPr lang="pt-BR" sz="2000" dirty="0" err="1" smtClean="0">
                <a:solidFill>
                  <a:srgbClr val="591357"/>
                </a:solidFill>
                <a:latin typeface="Gisha" panose="020B0502040204020203" pitchFamily="34" charset="-79"/>
                <a:cs typeface="Gisha" panose="020B0502040204020203" pitchFamily="34" charset="-79"/>
              </a:rPr>
              <a:t>pasa</a:t>
            </a:r>
            <a:r>
              <a:rPr lang="pt-BR" sz="2000" dirty="0" smtClean="0">
                <a:solidFill>
                  <a:srgbClr val="591357"/>
                </a:solidFill>
                <a:latin typeface="Gisha" panose="020B0502040204020203" pitchFamily="34" charset="-79"/>
                <a:cs typeface="Gisha" panose="020B0502040204020203" pitchFamily="34" charset="-79"/>
              </a:rPr>
              <a:t>, </a:t>
            </a:r>
            <a:r>
              <a:rPr lang="pt-BR" sz="2000" dirty="0" err="1" smtClean="0">
                <a:solidFill>
                  <a:srgbClr val="591357"/>
                </a:solidFill>
                <a:latin typeface="Gisha" panose="020B0502040204020203" pitchFamily="34" charset="-79"/>
                <a:cs typeface="Gisha" panose="020B0502040204020203" pitchFamily="34" charset="-79"/>
              </a:rPr>
              <a:t>el</a:t>
            </a:r>
            <a:r>
              <a:rPr lang="pt-BR" sz="2000" dirty="0" smtClean="0">
                <a:solidFill>
                  <a:srgbClr val="591357"/>
                </a:solidFill>
                <a:latin typeface="Gisha" panose="020B0502040204020203" pitchFamily="34" charset="-79"/>
                <a:cs typeface="Gisha" panose="020B0502040204020203" pitchFamily="34" charset="-79"/>
              </a:rPr>
              <a:t> estilo permanece</a:t>
            </a:r>
            <a:r>
              <a:rPr lang="pt-BR" sz="2000" dirty="0">
                <a:solidFill>
                  <a:srgbClr val="591357"/>
                </a:solidFill>
                <a:latin typeface="Gisha" panose="020B0502040204020203" pitchFamily="34" charset="-79"/>
                <a:cs typeface="Gisha" panose="020B0502040204020203" pitchFamily="34" charset="-79"/>
              </a:rPr>
              <a:t>.</a:t>
            </a:r>
            <a:endParaRPr lang="pt-BR" sz="2000" dirty="0" smtClean="0">
              <a:solidFill>
                <a:srgbClr val="591357"/>
              </a:solidFill>
              <a:latin typeface="Gisha" panose="020B0502040204020203" pitchFamily="34" charset="-79"/>
              <a:cs typeface="Gisha" panose="020B0502040204020203" pitchFamily="34" charset="-79"/>
            </a:endParaRPr>
          </a:p>
          <a:p>
            <a:pPr>
              <a:lnSpc>
                <a:spcPts val="3000"/>
              </a:lnSpc>
              <a:buFont typeface="Wingdings" panose="05000000000000000000" pitchFamily="2" charset="2"/>
              <a:buChar char="v"/>
            </a:pPr>
            <a:r>
              <a:rPr lang="es-ES" sz="2000" dirty="0" smtClean="0">
                <a:solidFill>
                  <a:srgbClr val="591357"/>
                </a:solidFill>
                <a:latin typeface="Gisha" panose="020B0502040204020203" pitchFamily="34" charset="-79"/>
                <a:cs typeface="Gisha" panose="020B0502040204020203" pitchFamily="34" charset="-79"/>
              </a:rPr>
              <a:t>El estilo </a:t>
            </a:r>
            <a:r>
              <a:rPr lang="es-ES" sz="2000" dirty="0">
                <a:solidFill>
                  <a:srgbClr val="591357"/>
                </a:solidFill>
                <a:latin typeface="Gisha" panose="020B0502040204020203" pitchFamily="34" charset="-79"/>
                <a:cs typeface="Gisha" panose="020B0502040204020203" pitchFamily="34" charset="-79"/>
              </a:rPr>
              <a:t>está por encima de la moda</a:t>
            </a:r>
            <a:r>
              <a:rPr lang="pt-BR" sz="2000" dirty="0" smtClean="0">
                <a:solidFill>
                  <a:srgbClr val="591357"/>
                </a:solidFill>
                <a:latin typeface="Gisha" panose="020B0502040204020203" pitchFamily="34" charset="-79"/>
                <a:cs typeface="Gisha" panose="020B0502040204020203" pitchFamily="34" charset="-79"/>
              </a:rPr>
              <a:t>.</a:t>
            </a:r>
            <a:endParaRPr lang="en-US" sz="2400" dirty="0">
              <a:solidFill>
                <a:srgbClr val="591357"/>
              </a:solidFill>
              <a:latin typeface="Gisha" panose="020B0502040204020203" pitchFamily="34" charset="-79"/>
              <a:cs typeface="Gisha" panose="020B0502040204020203" pitchFamily="34" charset="-79"/>
            </a:endParaRPr>
          </a:p>
        </p:txBody>
      </p:sp>
      <p:pic>
        <p:nvPicPr>
          <p:cNvPr id="15364" name="Picture 4" descr="http://trgapartments.com/yahoo_site_admin/assets/images/Smiling_Girl.122132149.jpg"/>
          <p:cNvPicPr>
            <a:picLocks noChangeAspect="1" noChangeArrowheads="1"/>
          </p:cNvPicPr>
          <p:nvPr/>
        </p:nvPicPr>
        <p:blipFill>
          <a:blip r:embed="rId5" cstate="print"/>
          <a:srcRect/>
          <a:stretch>
            <a:fillRect/>
          </a:stretch>
        </p:blipFill>
        <p:spPr bwMode="auto">
          <a:xfrm>
            <a:off x="5267325" y="349162"/>
            <a:ext cx="3571875" cy="3048001"/>
          </a:xfrm>
          <a:prstGeom prst="rect">
            <a:avLst/>
          </a:prstGeom>
          <a:ln>
            <a:noFill/>
          </a:ln>
          <a:effectLst>
            <a:softEdge rad="112500"/>
          </a:effectLst>
        </p:spPr>
      </p:pic>
      <p:sp>
        <p:nvSpPr>
          <p:cNvPr id="12" name="Content Placeholder 2"/>
          <p:cNvSpPr txBox="1">
            <a:spLocks/>
          </p:cNvSpPr>
          <p:nvPr/>
        </p:nvSpPr>
        <p:spPr>
          <a:xfrm>
            <a:off x="5384344" y="3429360"/>
            <a:ext cx="3337836" cy="2314444"/>
          </a:xfrm>
          <a:prstGeom prst="rect">
            <a:avLst/>
          </a:prstGeom>
          <a:noFill/>
          <a:ln w="40000" cap="flat" cmpd="sng" algn="ctr">
            <a:noFill/>
            <a:prstDash val="solid"/>
          </a:ln>
        </p:spPr>
        <p:style>
          <a:lnRef idx="2">
            <a:schemeClr val="accent2"/>
          </a:lnRef>
          <a:fillRef idx="1">
            <a:schemeClr val="lt1"/>
          </a:fillRef>
          <a:effectRef idx="0">
            <a:schemeClr val="accent2"/>
          </a:effectRef>
          <a:fontRef idx="minor">
            <a:schemeClr val="dk1"/>
          </a:fontRef>
        </p:style>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dk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dk1"/>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dk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dk1"/>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dk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dk1"/>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dk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dk1"/>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dk1"/>
                </a:solidFill>
                <a:latin typeface="+mn-lt"/>
                <a:ea typeface="+mn-ea"/>
                <a:cs typeface="+mn-cs"/>
              </a:defRPr>
            </a:lvl9pPr>
            <a:extLst/>
          </a:lstStyle>
          <a:p>
            <a:pPr marL="0" indent="0" algn="ctr">
              <a:lnSpc>
                <a:spcPts val="3000"/>
              </a:lnSpc>
              <a:spcBef>
                <a:spcPts val="0"/>
              </a:spcBef>
              <a:buClr>
                <a:srgbClr val="4C216D"/>
              </a:buClr>
              <a:buFont typeface="Wingdings 2"/>
              <a:buNone/>
            </a:pPr>
            <a:r>
              <a:rPr lang="es-ES" sz="2000" dirty="0" smtClean="0">
                <a:solidFill>
                  <a:srgbClr val="591357"/>
                </a:solidFill>
                <a:latin typeface="Gisha" panose="020B0502040204020203" pitchFamily="34" charset="-79"/>
                <a:cs typeface="Gisha" panose="020B0502040204020203" pitchFamily="34" charset="-79"/>
              </a:rPr>
              <a:t>La moda es algo que se “compra”, en cambio el estilo se aprende, se experimenta y se vive (a menos que haya nacido así)</a:t>
            </a:r>
            <a:endParaRPr lang="en-US" sz="2000" dirty="0">
              <a:solidFill>
                <a:srgbClr val="591357"/>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576" y="-42475"/>
            <a:ext cx="9152576" cy="6884916"/>
            <a:chOff x="-8576" y="-12880"/>
            <a:chExt cx="9152576" cy="6884916"/>
          </a:xfrm>
        </p:grpSpPr>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8"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4" name="Picture 2" descr="C:\Users\sonia.rigoli\Desktop\kat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63360"/>
            <a:ext cx="6045198" cy="55315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7255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576" y="-42475"/>
            <a:ext cx="9152576" cy="6884916"/>
            <a:chOff x="-8576" y="-12880"/>
            <a:chExt cx="9152576" cy="6884916"/>
          </a:xfrm>
        </p:grpSpPr>
        <p:pic>
          <p:nvPicPr>
            <p:cNvPr id="10"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2"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Placeholder 4"/>
          <p:cNvSpPr>
            <a:spLocks noGrp="1"/>
          </p:cNvSpPr>
          <p:nvPr>
            <p:ph type="body" sz="half" idx="2"/>
          </p:nvPr>
        </p:nvSpPr>
        <p:spPr>
          <a:xfrm>
            <a:off x="5399468" y="3108960"/>
            <a:ext cx="3429000" cy="2301240"/>
          </a:xfrm>
        </p:spPr>
        <p:txBody>
          <a:bodyPr>
            <a:noAutofit/>
          </a:bodyPr>
          <a:lstStyle/>
          <a:p>
            <a:pPr>
              <a:spcAft>
                <a:spcPts val="1200"/>
              </a:spcAft>
            </a:pPr>
            <a:r>
              <a:rPr lang="es-ES" sz="2000" dirty="0" smtClean="0">
                <a:solidFill>
                  <a:srgbClr val="591357"/>
                </a:solidFill>
                <a:latin typeface="Gisha" panose="020B0502040204020203" pitchFamily="34" charset="-79"/>
                <a:cs typeface="Gisha" panose="020B0502040204020203" pitchFamily="34" charset="-79"/>
              </a:rPr>
              <a:t>“Ustedes </a:t>
            </a:r>
            <a:r>
              <a:rPr lang="es-ES" sz="2000" dirty="0">
                <a:solidFill>
                  <a:srgbClr val="591357"/>
                </a:solidFill>
                <a:latin typeface="Gisha" panose="020B0502040204020203" pitchFamily="34" charset="-79"/>
                <a:cs typeface="Gisha" panose="020B0502040204020203" pitchFamily="34" charset="-79"/>
              </a:rPr>
              <a:t>son la sal de la tierra. Pero si la sal se vuelve insípida, ¿cómo recobrará su sabor? Ya no sirve para nada, sino para que la gente la deseche y la </a:t>
            </a:r>
            <a:r>
              <a:rPr lang="es-ES" sz="2000" dirty="0" smtClean="0">
                <a:solidFill>
                  <a:srgbClr val="591357"/>
                </a:solidFill>
                <a:latin typeface="Gisha" panose="020B0502040204020203" pitchFamily="34" charset="-79"/>
                <a:cs typeface="Gisha" panose="020B0502040204020203" pitchFamily="34" charset="-79"/>
              </a:rPr>
              <a:t>pisotee”</a:t>
            </a:r>
          </a:p>
          <a:p>
            <a:r>
              <a:rPr lang="pt-BR" sz="2000" b="1" dirty="0" smtClean="0">
                <a:solidFill>
                  <a:srgbClr val="591357"/>
                </a:solidFill>
                <a:latin typeface="Gisha" panose="020B0502040204020203" pitchFamily="34" charset="-79"/>
                <a:cs typeface="Gisha" panose="020B0502040204020203" pitchFamily="34" charset="-79"/>
              </a:rPr>
              <a:t>Mat. 5:13 </a:t>
            </a:r>
            <a:endParaRPr lang="en-US" sz="2000" b="1" dirty="0">
              <a:solidFill>
                <a:srgbClr val="591357"/>
              </a:solidFill>
              <a:latin typeface="Gisha" panose="020B0502040204020203" pitchFamily="34" charset="-79"/>
              <a:cs typeface="Gisha" panose="020B0502040204020203" pitchFamily="34" charset="-79"/>
            </a:endParaRPr>
          </a:p>
        </p:txBody>
      </p:sp>
      <p:pic>
        <p:nvPicPr>
          <p:cNvPr id="54274" name="Picture 2" descr="http://1.bp.blogspot.com/_-ZYqllQWP9Y/TB96cV_-B3I/AAAAAAAAAAU/Wd8avqyLZqI/s1600/flores%5B1%5D.jpg"/>
          <p:cNvPicPr>
            <a:picLocks noGrp="1" noChangeAspect="1" noChangeArrowheads="1"/>
          </p:cNvPicPr>
          <p:nvPr>
            <p:ph type="pic" idx="1"/>
          </p:nvPr>
        </p:nvPicPr>
        <p:blipFill>
          <a:blip r:embed="rId5" cstate="print"/>
          <a:srcRect l="10406" r="10406"/>
          <a:stretch>
            <a:fillRect/>
          </a:stretch>
        </p:blipFill>
        <p:spPr bwMode="auto">
          <a:xfrm>
            <a:off x="854085" y="1027503"/>
            <a:ext cx="4206240" cy="4206240"/>
          </a:xfrm>
          <a:prstGeom prst="rect">
            <a:avLst/>
          </a:prstGeom>
          <a:noFill/>
        </p:spPr>
      </p:pic>
      <p:sp>
        <p:nvSpPr>
          <p:cNvPr id="8" name="Rectangle 7"/>
          <p:cNvSpPr/>
          <p:nvPr/>
        </p:nvSpPr>
        <p:spPr>
          <a:xfrm>
            <a:off x="5399468" y="736498"/>
            <a:ext cx="2971800" cy="1785104"/>
          </a:xfrm>
          <a:prstGeom prst="rect">
            <a:avLst/>
          </a:prstGeom>
        </p:spPr>
        <p:txBody>
          <a:bodyPr wrap="square">
            <a:spAutoFit/>
          </a:bodyPr>
          <a:lstStyle/>
          <a:p>
            <a:pPr>
              <a:spcAft>
                <a:spcPts val="1200"/>
              </a:spcAft>
            </a:pPr>
            <a:r>
              <a:rPr lang="es-ES" sz="2000" dirty="0" smtClean="0">
                <a:solidFill>
                  <a:srgbClr val="591357"/>
                </a:solidFill>
                <a:latin typeface="Gisha" panose="020B0502040204020203" pitchFamily="34" charset="-79"/>
                <a:cs typeface="Gisha" panose="020B0502040204020203" pitchFamily="34" charset="-79"/>
              </a:rPr>
              <a:t>“Ustedes </a:t>
            </a:r>
            <a:r>
              <a:rPr lang="es-ES" sz="2000" dirty="0">
                <a:solidFill>
                  <a:srgbClr val="591357"/>
                </a:solidFill>
                <a:latin typeface="Gisha" panose="020B0502040204020203" pitchFamily="34" charset="-79"/>
                <a:cs typeface="Gisha" panose="020B0502040204020203" pitchFamily="34" charset="-79"/>
              </a:rPr>
              <a:t>son la luz del mundo. Una ciudad en lo alto de una colina no puede </a:t>
            </a:r>
            <a:r>
              <a:rPr lang="es-ES" sz="2000" dirty="0" smtClean="0">
                <a:solidFill>
                  <a:srgbClr val="591357"/>
                </a:solidFill>
                <a:latin typeface="Gisha" panose="020B0502040204020203" pitchFamily="34" charset="-79"/>
                <a:cs typeface="Gisha" panose="020B0502040204020203" pitchFamily="34" charset="-79"/>
              </a:rPr>
              <a:t>esconderse”</a:t>
            </a:r>
            <a:r>
              <a:rPr lang="pt-BR" sz="2000" dirty="0" smtClean="0">
                <a:solidFill>
                  <a:srgbClr val="591357"/>
                </a:solidFill>
                <a:latin typeface="Gisha" panose="020B0502040204020203" pitchFamily="34" charset="-79"/>
                <a:cs typeface="Gisha" panose="020B0502040204020203" pitchFamily="34" charset="-79"/>
              </a:rPr>
              <a:t> </a:t>
            </a:r>
          </a:p>
          <a:p>
            <a:r>
              <a:rPr lang="pt-BR" sz="2000" b="1" dirty="0" smtClean="0">
                <a:solidFill>
                  <a:srgbClr val="591357"/>
                </a:solidFill>
                <a:latin typeface="Gisha" panose="020B0502040204020203" pitchFamily="34" charset="-79"/>
                <a:cs typeface="Gisha" panose="020B0502040204020203" pitchFamily="34" charset="-79"/>
              </a:rPr>
              <a:t>Mat. 5:14</a:t>
            </a:r>
            <a:endParaRPr lang="en-US" sz="2000" b="1" dirty="0">
              <a:solidFill>
                <a:srgbClr val="591357"/>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8" name="Picture 6" descr="http://designblurb.com/wp-content/uploads/2009/02/character-designs-63.jpg"/>
          <p:cNvPicPr>
            <a:picLocks noChangeAspect="1" noChangeArrowheads="1"/>
          </p:cNvPicPr>
          <p:nvPr/>
        </p:nvPicPr>
        <p:blipFill rotWithShape="1">
          <a:blip r:embed="rId5" cstate="print"/>
          <a:srcRect l="36199"/>
          <a:stretch/>
        </p:blipFill>
        <p:spPr bwMode="auto">
          <a:xfrm>
            <a:off x="0" y="-38100"/>
            <a:ext cx="2514600" cy="6138848"/>
          </a:xfrm>
          <a:prstGeom prst="rect">
            <a:avLst/>
          </a:prstGeom>
          <a:ln>
            <a:noFill/>
          </a:ln>
          <a:effectLst>
            <a:softEdge rad="112500"/>
          </a:effectLst>
        </p:spPr>
      </p:pic>
      <p:sp>
        <p:nvSpPr>
          <p:cNvPr id="11" name="Content Placeholder 2"/>
          <p:cNvSpPr txBox="1">
            <a:spLocks/>
          </p:cNvSpPr>
          <p:nvPr/>
        </p:nvSpPr>
        <p:spPr>
          <a:xfrm>
            <a:off x="2819400" y="153062"/>
            <a:ext cx="5486400" cy="5901622"/>
          </a:xfrm>
          <a:prstGeom prst="rect">
            <a:avLst/>
          </a:prstGeom>
          <a:noFill/>
          <a:ln w="400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dk1"/>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dk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dk1"/>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dk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dk1"/>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dk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dk1"/>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dk1"/>
                </a:solidFill>
                <a:latin typeface="+mn-lt"/>
                <a:ea typeface="+mn-ea"/>
                <a:cs typeface="+mn-cs"/>
              </a:defRPr>
            </a:lvl9pPr>
            <a:extLst/>
          </a:lstStyle>
          <a:p>
            <a:pPr algn="ctr">
              <a:lnSpc>
                <a:spcPts val="3500"/>
              </a:lnSpc>
              <a:spcBef>
                <a:spcPts val="0"/>
              </a:spcBef>
              <a:buClr>
                <a:srgbClr val="4C216D"/>
              </a:buClr>
            </a:pPr>
            <a:r>
              <a:rPr lang="es-ES" sz="2800" b="1" dirty="0" smtClean="0">
                <a:solidFill>
                  <a:srgbClr val="3F0D3E"/>
                </a:solidFill>
                <a:latin typeface="Gisha" panose="020B0502040204020203" pitchFamily="34" charset="-79"/>
                <a:cs typeface="Gisha" panose="020B0502040204020203" pitchFamily="34" charset="-79"/>
              </a:rPr>
              <a:t>Tener Estilo:</a:t>
            </a:r>
          </a:p>
          <a:p>
            <a:pPr algn="ctr">
              <a:lnSpc>
                <a:spcPts val="3500"/>
              </a:lnSpc>
              <a:spcBef>
                <a:spcPts val="0"/>
              </a:spcBef>
              <a:buClr>
                <a:srgbClr val="4C216D"/>
              </a:buClr>
            </a:pPr>
            <a:r>
              <a:rPr lang="es-ES" sz="2400" dirty="0" smtClean="0">
                <a:solidFill>
                  <a:srgbClr val="591357"/>
                </a:solidFill>
                <a:latin typeface="Gisha" panose="020B0502040204020203" pitchFamily="34" charset="-79"/>
                <a:cs typeface="Gisha" panose="020B0502040204020203" pitchFamily="34" charset="-79"/>
              </a:rPr>
              <a:t>No se resume en el mero hecho de la elección, pues en ese caso cualquiera tendría estilo: “Al fin y al cabo, todos eligen…”</a:t>
            </a:r>
          </a:p>
          <a:p>
            <a:pPr algn="ctr">
              <a:lnSpc>
                <a:spcPts val="3500"/>
              </a:lnSpc>
              <a:spcBef>
                <a:spcPts val="0"/>
              </a:spcBef>
              <a:buClr>
                <a:srgbClr val="4C216D"/>
              </a:buClr>
            </a:pPr>
            <a:r>
              <a:rPr lang="es-ES" sz="2400" dirty="0" smtClean="0">
                <a:solidFill>
                  <a:srgbClr val="591357"/>
                </a:solidFill>
                <a:latin typeface="Gisha" panose="020B0502040204020203" pitchFamily="34" charset="-79"/>
                <a:cs typeface="Gisha" panose="020B0502040204020203" pitchFamily="34" charset="-79"/>
              </a:rPr>
              <a:t>Quien tiene estilo, hace elecciones de manera consiente, coherente y sistemática, con el objetivo de ser visto como lo había planeado.</a:t>
            </a:r>
          </a:p>
          <a:p>
            <a:pPr algn="ctr">
              <a:lnSpc>
                <a:spcPts val="3500"/>
              </a:lnSpc>
              <a:spcBef>
                <a:spcPts val="0"/>
              </a:spcBef>
              <a:buClr>
                <a:srgbClr val="4C216D"/>
              </a:buClr>
            </a:pPr>
            <a:r>
              <a:rPr lang="es-ES" sz="2400" dirty="0" smtClean="0">
                <a:solidFill>
                  <a:srgbClr val="591357"/>
                </a:solidFill>
                <a:latin typeface="Gisha" panose="020B0502040204020203" pitchFamily="34" charset="-79"/>
                <a:cs typeface="Gisha" panose="020B0502040204020203" pitchFamily="34" charset="-79"/>
              </a:rPr>
              <a:t>Quien tiene estilo, hace una declaración de sí misma con toda claridad y señala para otros la manera en que quiere ser tratada.</a:t>
            </a:r>
            <a:endParaRPr lang="en-US" sz="2400" dirty="0">
              <a:solidFill>
                <a:srgbClr val="591357"/>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8" name="Picture 12" descr="http://www.magnetreps.com/wp/wp-content/uploads/2007/03/1197_m.jpg"/>
          <p:cNvPicPr>
            <a:picLocks noChangeAspect="1" noChangeArrowheads="1"/>
          </p:cNvPicPr>
          <p:nvPr/>
        </p:nvPicPr>
        <p:blipFill>
          <a:blip r:embed="rId5" cstate="print"/>
          <a:srcRect/>
          <a:stretch>
            <a:fillRect/>
          </a:stretch>
        </p:blipFill>
        <p:spPr bwMode="auto">
          <a:xfrm>
            <a:off x="4953000" y="571506"/>
            <a:ext cx="3997452" cy="4648200"/>
          </a:xfrm>
          <a:prstGeom prst="rect">
            <a:avLst/>
          </a:prstGeom>
          <a:ln>
            <a:noFill/>
          </a:ln>
          <a:effectLst>
            <a:softEdge rad="112500"/>
          </a:effectLst>
        </p:spPr>
      </p:pic>
      <p:sp>
        <p:nvSpPr>
          <p:cNvPr id="11" name="Content Placeholder 2"/>
          <p:cNvSpPr txBox="1">
            <a:spLocks/>
          </p:cNvSpPr>
          <p:nvPr/>
        </p:nvSpPr>
        <p:spPr>
          <a:xfrm>
            <a:off x="596260" y="552637"/>
            <a:ext cx="3971452" cy="4953000"/>
          </a:xfrm>
          <a:prstGeom prst="rect">
            <a:avLst/>
          </a:prstGeom>
          <a:noFill/>
          <a:ln w="400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dk1"/>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dk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dk1"/>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dk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dk1"/>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dk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dk1"/>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dk1"/>
                </a:solidFill>
                <a:latin typeface="+mn-lt"/>
                <a:ea typeface="+mn-ea"/>
                <a:cs typeface="+mn-cs"/>
              </a:defRPr>
            </a:lvl9pPr>
            <a:extLst/>
          </a:lstStyle>
          <a:p>
            <a:pPr algn="ctr">
              <a:lnSpc>
                <a:spcPts val="3500"/>
              </a:lnSpc>
              <a:spcBef>
                <a:spcPts val="0"/>
              </a:spcBef>
              <a:buClr>
                <a:srgbClr val="4C216D"/>
              </a:buClr>
            </a:pPr>
            <a:r>
              <a:rPr lang="es-ES" sz="2400" dirty="0" smtClean="0">
                <a:solidFill>
                  <a:srgbClr val="591357"/>
                </a:solidFill>
                <a:latin typeface="Gisha" panose="020B0502040204020203" pitchFamily="34" charset="-79"/>
                <a:cs typeface="Gisha" panose="020B0502040204020203" pitchFamily="34" charset="-79"/>
              </a:rPr>
              <a:t>Quien se viste bien, con gusto y originalidad, revela una buena dosis de autoestima. En otras palabras, si me trato bien, los demás harán lo mismo. Trátate bien que el mundo responderá de la misma manera. Trátate con elegancia, que el mundo te tratará con elegancia.</a:t>
            </a:r>
            <a:endParaRPr lang="en-US" sz="2400" dirty="0">
              <a:solidFill>
                <a:srgbClr val="591357"/>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576" y="-42475"/>
            <a:ext cx="9152576" cy="6884916"/>
            <a:chOff x="-8576" y="-12880"/>
            <a:chExt cx="9152576" cy="6884916"/>
          </a:xfrm>
        </p:grpSpPr>
        <p:pic>
          <p:nvPicPr>
            <p:cNvPr id="8" name="Imagem 5"/>
            <p:cNvPicPr>
              <a:picLocks noChangeAspect="1"/>
            </p:cNvPicPr>
            <p:nvPr/>
          </p:nvPicPr>
          <p:blipFill rotWithShape="1">
            <a:blip r:embed="rId2">
              <a:extLst>
                <a:ext uri="{28A0092B-C50C-407E-A947-70E740481C1C}">
                  <a14:useLocalDpi xmlns:a14="http://schemas.microsoft.com/office/drawing/2010/main" val="0"/>
                </a:ext>
              </a:extLst>
            </a:blip>
            <a:srcRect l="9872" t="13775" r="17888" b="13714"/>
            <a:stretch/>
          </p:blipFill>
          <p:spPr bwMode="auto">
            <a:xfrm>
              <a:off x="-8576" y="-12880"/>
              <a:ext cx="9152576" cy="68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0343"/>
              <a:ext cx="9144000" cy="741693"/>
            </a:xfrm>
            <a:prstGeom prst="rect">
              <a:avLst/>
            </a:prstGeom>
          </p:spPr>
        </p:pic>
        <p:pic>
          <p:nvPicPr>
            <p:cNvPr id="10" name="Imagem 8"/>
            <p:cNvPicPr>
              <a:picLocks noChangeAspect="1"/>
            </p:cNvPicPr>
            <p:nvPr/>
          </p:nvPicPr>
          <p:blipFill rotWithShape="1">
            <a:blip r:embed="rId4">
              <a:extLst>
                <a:ext uri="{28A0092B-C50C-407E-A947-70E740481C1C}">
                  <a14:useLocalDpi xmlns:a14="http://schemas.microsoft.com/office/drawing/2010/main" val="0"/>
                </a:ext>
              </a:extLst>
            </a:blip>
            <a:srcRect l="75352" t="73052"/>
            <a:stretch/>
          </p:blipFill>
          <p:spPr bwMode="auto">
            <a:xfrm>
              <a:off x="7199290" y="5263338"/>
              <a:ext cx="1944709" cy="159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2" name="Picture 2" descr="http://www.allfreelogo.com/images/vector-thumb/pretty-model-at-home-prev1189243725co5XeI.jpg"/>
          <p:cNvPicPr>
            <a:picLocks noChangeAspect="1" noChangeArrowheads="1"/>
          </p:cNvPicPr>
          <p:nvPr/>
        </p:nvPicPr>
        <p:blipFill>
          <a:blip r:embed="rId5" cstate="print"/>
          <a:srcRect/>
          <a:stretch>
            <a:fillRect/>
          </a:stretch>
        </p:blipFill>
        <p:spPr bwMode="auto">
          <a:xfrm>
            <a:off x="5317797" y="980941"/>
            <a:ext cx="3335852" cy="4423630"/>
          </a:xfrm>
          <a:prstGeom prst="rect">
            <a:avLst/>
          </a:prstGeom>
          <a:ln>
            <a:noFill/>
          </a:ln>
          <a:effectLst>
            <a:softEdge rad="112500"/>
          </a:effectLst>
        </p:spPr>
      </p:pic>
      <p:sp>
        <p:nvSpPr>
          <p:cNvPr id="11" name="Content Placeholder 2"/>
          <p:cNvSpPr txBox="1">
            <a:spLocks/>
          </p:cNvSpPr>
          <p:nvPr/>
        </p:nvSpPr>
        <p:spPr>
          <a:xfrm>
            <a:off x="501195" y="1013138"/>
            <a:ext cx="4326251" cy="5076635"/>
          </a:xfrm>
          <a:prstGeom prst="rect">
            <a:avLst/>
          </a:prstGeom>
          <a:noFill/>
          <a:ln w="40000" cap="flat" cmpd="sng" algn="ctr">
            <a:noFill/>
            <a:prstDash val="solid"/>
          </a:ln>
        </p:spPr>
        <p:style>
          <a:lnRef idx="2">
            <a:schemeClr val="accent2"/>
          </a:lnRef>
          <a:fillRef idx="1">
            <a:schemeClr val="lt1"/>
          </a:fillRef>
          <a:effectRef idx="0">
            <a:schemeClr val="accent2"/>
          </a:effectRef>
          <a:fontRef idx="minor">
            <a:schemeClr val="dk1"/>
          </a:fontRef>
        </p:style>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dk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dk1"/>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dk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dk1"/>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dk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dk1"/>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dk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dk1"/>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dk1"/>
                </a:solidFill>
                <a:latin typeface="+mn-lt"/>
                <a:ea typeface="+mn-ea"/>
                <a:cs typeface="+mn-cs"/>
              </a:defRPr>
            </a:lvl9pPr>
            <a:extLst/>
          </a:lstStyle>
          <a:p>
            <a:pPr marL="0" indent="0">
              <a:lnSpc>
                <a:spcPts val="3000"/>
              </a:lnSpc>
              <a:spcBef>
                <a:spcPts val="0"/>
              </a:spcBef>
              <a:buClr>
                <a:srgbClr val="4C216D"/>
              </a:buClr>
              <a:buFont typeface="Wingdings 2"/>
              <a:buNone/>
            </a:pPr>
            <a:r>
              <a:rPr lang="es-BO" sz="2000" dirty="0" smtClean="0">
                <a:solidFill>
                  <a:srgbClr val="591357"/>
                </a:solidFill>
                <a:latin typeface="Gisha" panose="020B0502040204020203" pitchFamily="34" charset="-79"/>
                <a:cs typeface="Gisha" panose="020B0502040204020203" pitchFamily="34" charset="-79"/>
              </a:rPr>
              <a:t>Tenemos una noción vaga de lo que somos y de cómo es verdaderamente nuestra apariencia. Si embargo, sin tal conocimiento es imposible tener estilo propio.</a:t>
            </a:r>
          </a:p>
          <a:p>
            <a:pPr marL="0" indent="0">
              <a:lnSpc>
                <a:spcPts val="3000"/>
              </a:lnSpc>
              <a:spcBef>
                <a:spcPts val="0"/>
              </a:spcBef>
              <a:buClr>
                <a:srgbClr val="4C216D"/>
              </a:buClr>
              <a:buFont typeface="Wingdings 2"/>
              <a:buNone/>
            </a:pPr>
            <a:r>
              <a:rPr lang="es-BO" sz="2000" dirty="0" smtClean="0">
                <a:solidFill>
                  <a:srgbClr val="591357"/>
                </a:solidFill>
                <a:latin typeface="Gisha" panose="020B0502040204020203" pitchFamily="34" charset="-79"/>
                <a:cs typeface="Gisha" panose="020B0502040204020203" pitchFamily="34" charset="-79"/>
              </a:rPr>
              <a:t>Tratemos de ver al espejo como nuestro primer aliado en la búsqueda de nuestro estilo personal.</a:t>
            </a:r>
          </a:p>
          <a:p>
            <a:pPr marL="0" indent="0">
              <a:lnSpc>
                <a:spcPts val="3000"/>
              </a:lnSpc>
              <a:spcBef>
                <a:spcPts val="0"/>
              </a:spcBef>
              <a:buClr>
                <a:srgbClr val="4C216D"/>
              </a:buClr>
              <a:buFont typeface="Wingdings 2"/>
              <a:buNone/>
            </a:pPr>
            <a:r>
              <a:rPr lang="es-BO" sz="2000" dirty="0" smtClean="0">
                <a:solidFill>
                  <a:srgbClr val="591357"/>
                </a:solidFill>
                <a:latin typeface="Gisha" panose="020B0502040204020203" pitchFamily="34" charset="-79"/>
                <a:cs typeface="Gisha" panose="020B0502040204020203" pitchFamily="34" charset="-79"/>
              </a:rPr>
              <a:t>Debemos enfrentar la realidad: mírate de todos los ángulos para tener una visión correcta y precisa de tus proporciones.</a:t>
            </a:r>
            <a:endParaRPr lang="es-BO" sz="2000" dirty="0">
              <a:solidFill>
                <a:srgbClr val="591357"/>
              </a:solidFill>
              <a:latin typeface="Gisha" panose="020B0502040204020203" pitchFamily="34" charset="-79"/>
              <a:cs typeface="Gisha" panose="020B0502040204020203" pitchFamily="34" charset="-79"/>
            </a:endParaRPr>
          </a:p>
        </p:txBody>
      </p:sp>
      <p:sp>
        <p:nvSpPr>
          <p:cNvPr id="12" name="Subtitle 2"/>
          <p:cNvSpPr txBox="1">
            <a:spLocks/>
          </p:cNvSpPr>
          <p:nvPr/>
        </p:nvSpPr>
        <p:spPr>
          <a:xfrm>
            <a:off x="501733" y="327578"/>
            <a:ext cx="6584867" cy="415707"/>
          </a:xfrm>
          <a:prstGeom prst="rect">
            <a:avLst/>
          </a:prstGeom>
        </p:spPr>
        <p:txBody>
          <a:bodyPr vert="horz" lIns="45720" tIns="0" rIns="45720" bIns="0">
            <a:no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l"/>
            <a:r>
              <a:rPr lang="es-BO" sz="3600" b="1" dirty="0" smtClean="0">
                <a:solidFill>
                  <a:srgbClr val="3F0D3E"/>
                </a:solidFill>
                <a:latin typeface="Gisha" panose="020B0502040204020203" pitchFamily="34" charset="-79"/>
                <a:cs typeface="Gisha" panose="020B0502040204020203" pitchFamily="34" charset="-79"/>
              </a:rPr>
              <a:t>En busca de tu propio estilo</a:t>
            </a:r>
            <a:endParaRPr lang="es-BO" sz="3600" b="1" dirty="0">
              <a:solidFill>
                <a:srgbClr val="3F0D3E"/>
              </a:solidFill>
              <a:latin typeface="Gisha" panose="020B0502040204020203" pitchFamily="34" charset="-79"/>
              <a:cs typeface="Gisha" panose="020B0502040204020203" pitchFamily="34" charset="-79"/>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1466</TotalTime>
  <Words>1829</Words>
  <Application>Microsoft Macintosh PowerPoint</Application>
  <PresentationFormat>Presentación en pantalla (4:3)</PresentationFormat>
  <Paragraphs>534</Paragraphs>
  <Slides>61</Slides>
  <Notes>1</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Opulent</vt:lpstr>
      <vt:lpstr>Encuentro de Princesas</vt:lpstr>
      <vt:lpstr>Tú en la pasarela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Moda</dc:title>
  <dc:creator>Carlinha</dc:creator>
  <cp:lastModifiedBy>Milder Cordoba de Palacio</cp:lastModifiedBy>
  <cp:revision>179</cp:revision>
  <dcterms:created xsi:type="dcterms:W3CDTF">2011-01-05T16:06:14Z</dcterms:created>
  <dcterms:modified xsi:type="dcterms:W3CDTF">2016-01-29T13:34:40Z</dcterms:modified>
</cp:coreProperties>
</file>