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6" r:id="rId2"/>
    <p:sldId id="325" r:id="rId3"/>
    <p:sldId id="267" r:id="rId4"/>
    <p:sldId id="294" r:id="rId5"/>
    <p:sldId id="352" r:id="rId6"/>
    <p:sldId id="353" r:id="rId7"/>
    <p:sldId id="259" r:id="rId8"/>
    <p:sldId id="260" r:id="rId9"/>
    <p:sldId id="341" r:id="rId10"/>
    <p:sldId id="342" r:id="rId11"/>
    <p:sldId id="347" r:id="rId12"/>
    <p:sldId id="262" r:id="rId13"/>
    <p:sldId id="263" r:id="rId14"/>
    <p:sldId id="264" r:id="rId15"/>
    <p:sldId id="348" r:id="rId16"/>
    <p:sldId id="349" r:id="rId17"/>
    <p:sldId id="350" r:id="rId18"/>
    <p:sldId id="335" r:id="rId19"/>
    <p:sldId id="336" r:id="rId20"/>
    <p:sldId id="337" r:id="rId21"/>
    <p:sldId id="338" r:id="rId22"/>
    <p:sldId id="339" r:id="rId23"/>
    <p:sldId id="345" r:id="rId24"/>
    <p:sldId id="351" r:id="rId25"/>
    <p:sldId id="280" r:id="rId26"/>
    <p:sldId id="284" r:id="rId27"/>
    <p:sldId id="332" r:id="rId28"/>
    <p:sldId id="283" r:id="rId29"/>
    <p:sldId id="281" r:id="rId30"/>
    <p:sldId id="311" r:id="rId31"/>
    <p:sldId id="313" r:id="rId32"/>
    <p:sldId id="344" r:id="rId33"/>
    <p:sldId id="290" r:id="rId34"/>
    <p:sldId id="324" r:id="rId35"/>
    <p:sldId id="333" r:id="rId36"/>
    <p:sldId id="276" r:id="rId37"/>
    <p:sldId id="277" r:id="rId38"/>
    <p:sldId id="278" r:id="rId3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1357"/>
    <a:srgbClr val="71186E"/>
    <a:srgbClr val="3F0D3E"/>
    <a:srgbClr val="724F71"/>
    <a:srgbClr val="4C216D"/>
    <a:srgbClr val="B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2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20E68-BCB8-41BF-B8A7-7FF0B407A208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B5EA9-CB82-4A39-A402-AF3DC605B9A3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E569D-3BD0-4181-B290-64648E919B18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D626-A510-4A89-AA49-7262D2C62373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5B9E9-8B08-4DA2-8335-F59CCDFA0154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D4FD-BCC4-4EB9-A5FF-CD3469C84A72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557DB-0108-4E49-BB44-4D2F8D546D9A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75C6F-7D99-4FF8-8D64-AFA667EB4F32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C255-D156-45BB-830B-60E9F5E55C57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52CB2-9CB0-4073-940E-94116DA16C60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91762-6B5F-4437-9009-DE9FA886D3E5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BB9A526-7A66-4C03-8FCE-CF8F254F1114}" type="slidenum">
              <a:rPr lang="pt-BR"/>
              <a:pPr>
                <a:defRPr/>
              </a:pPr>
              <a:t>‹Nr.›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15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7.png"/><Relationship Id="rId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hyperlink" Target="http://www.google.com.br/url?sa=i&amp;rct=j&amp;q=&amp;source=images&amp;cd=&amp;cad=rja&amp;docid=7rK_r1Ii_Tr_BM&amp;tbnid=l2KGX8rf6agzSM:&amp;ved=0CAUQjRw&amp;url=http://www.msrecord.com.br/noticia/ver/82271/multidao-faz-%E2%80%9Cvarredura%E2%80%9D-em-shopping-durante-black-friday-em-ponta-pora&amp;ei=z1DAUarRNYTL0QGYrYCADw&amp;bvm=bv.47883778,d.ZGU&amp;psig=AFQjCNFmSGKTzcLenElRSeCeuOWI_YWb6A&amp;ust=1371644071677099" TargetMode="External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7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8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29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39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2" t="73052"/>
          <a:stretch/>
        </p:blipFill>
        <p:spPr bwMode="auto">
          <a:xfrm>
            <a:off x="3812146" y="2485882"/>
            <a:ext cx="5331853" cy="43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58" y="1340768"/>
            <a:ext cx="5980952" cy="10412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 rot="21439148">
            <a:off x="3368397" y="1475217"/>
            <a:ext cx="5763868" cy="636694"/>
          </a:xfrm>
        </p:spPr>
        <p:txBody>
          <a:bodyPr/>
          <a:lstStyle/>
          <a:p>
            <a:pPr algn="ctr"/>
            <a:r>
              <a:rPr lang="es-ES" sz="3600" b="1" dirty="0" smtClean="0">
                <a:ln w="22225">
                  <a:solidFill>
                    <a:srgbClr val="4C216D"/>
                  </a:solidFill>
                  <a:prstDash val="solid"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Encuentro de Princesas</a:t>
            </a:r>
            <a:endParaRPr lang="es-ES" sz="3600" b="1" dirty="0">
              <a:ln w="22225">
                <a:solidFill>
                  <a:srgbClr val="4C216D"/>
                </a:solidFill>
                <a:prstDash val="solid"/>
              </a:ln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gray">
          <a:xfrm>
            <a:off x="1302006" y="2107380"/>
            <a:ext cx="3590913" cy="26432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endParaRPr lang="es-ES" sz="8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3F0D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anose="04040403040A02020202" pitchFamily="82" charset="0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gray">
          <a:xfrm>
            <a:off x="-36512" y="2125562"/>
            <a:ext cx="4387194" cy="3895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s-ES" sz="8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Chicos    vs.              Chicas</a:t>
            </a:r>
          </a:p>
        </p:txBody>
      </p:sp>
      <p:pic>
        <p:nvPicPr>
          <p:cNvPr id="3" name="Imagen 2" descr="LogoOfici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" y="44624"/>
            <a:ext cx="1202922" cy="160389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91680" y="11663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Asociación Venezolana Sur Occidental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670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8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6" name="Picture 2" descr="C:\Users\Win7_64_EnterPrise\Pictures\sexualidade\274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1048" y="478400"/>
            <a:ext cx="7133328" cy="489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tângulo 1"/>
          <p:cNvSpPr/>
          <p:nvPr/>
        </p:nvSpPr>
        <p:spPr>
          <a:xfrm>
            <a:off x="643276" y="2260610"/>
            <a:ext cx="784887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9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Cuando crecemos…</a:t>
            </a:r>
            <a:endParaRPr lang="es-ES" sz="9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3F0D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41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13775" r="17888" b="13714"/>
          <a:stretch/>
        </p:blipFill>
        <p:spPr bwMode="auto">
          <a:xfrm>
            <a:off x="-8576" y="-12880"/>
            <a:ext cx="9152576" cy="688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diario1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28758" y="260648"/>
            <a:ext cx="7877907" cy="590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9" fill="hold"/>
                                        <p:tgtEl>
                                          <p:spTgt spid="8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3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9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13775" r="17888" b="13714"/>
          <a:stretch/>
        </p:blipFill>
        <p:spPr bwMode="auto">
          <a:xfrm>
            <a:off x="-8576" y="-12880"/>
            <a:ext cx="9152576" cy="688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1" name="Diario2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56032" y="179664"/>
            <a:ext cx="7884368" cy="591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5" fill="hold"/>
                                        <p:tgtEl>
                                          <p:spTgt spid="9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2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13775" r="17888" b="13714"/>
          <a:stretch/>
        </p:blipFill>
        <p:spPr bwMode="auto">
          <a:xfrm>
            <a:off x="-8576" y="-12880"/>
            <a:ext cx="9152576" cy="688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Diario3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17428" y="260648"/>
            <a:ext cx="7700568" cy="577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" fill="hold"/>
                                        <p:tgtEl>
                                          <p:spTgt spid="10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24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2" descr="C:\Users\Win7_64_EnterPrise\Pictures\sexualidade\monica_cebola_turma_da_monica_mauricio_de_souza_eles_cresceram_lancamento_nova_hq_fotoblogmaisacao200p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500" r="98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88394" y="589065"/>
            <a:ext cx="5810895" cy="554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7405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tângulo 1"/>
          <p:cNvSpPr/>
          <p:nvPr/>
        </p:nvSpPr>
        <p:spPr>
          <a:xfrm>
            <a:off x="643276" y="2260610"/>
            <a:ext cx="784887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9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¿Quién ha cambiado?</a:t>
            </a:r>
            <a:endParaRPr lang="es-ES" sz="9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3F0D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13775" r="17888" b="13714"/>
          <a:stretch/>
        </p:blipFill>
        <p:spPr bwMode="auto">
          <a:xfrm>
            <a:off x="-8576" y="-12880"/>
            <a:ext cx="9152576" cy="688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54821"/>
            <a:ext cx="8536150" cy="1098837"/>
          </a:xfrm>
        </p:spPr>
        <p:txBody>
          <a:bodyPr/>
          <a:lstStyle/>
          <a:p>
            <a:pPr algn="ctr"/>
            <a:r>
              <a:rPr lang="es-BO" sz="4000" b="1" dirty="0" smtClean="0">
                <a:solidFill>
                  <a:srgbClr val="3F0D3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Diferencias entre chicas y chicos</a:t>
            </a:r>
            <a:endParaRPr lang="es-BO" sz="4000" b="1" dirty="0">
              <a:solidFill>
                <a:srgbClr val="3F0D3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694" y="1052736"/>
            <a:ext cx="7327649" cy="5359301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BO" sz="4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Ella:</a:t>
            </a:r>
          </a:p>
          <a:p>
            <a:pPr>
              <a:spcAft>
                <a:spcPts val="1800"/>
              </a:spcAft>
            </a:pPr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Necesita expresiones de afecto y aprobación</a:t>
            </a:r>
          </a:p>
          <a:p>
            <a:pPr>
              <a:spcAft>
                <a:spcPts val="1800"/>
              </a:spcAft>
            </a:pPr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Quiere ser recordada, adorada,                      apreciada, alabada y escuchada</a:t>
            </a:r>
          </a:p>
          <a:p>
            <a:pPr>
              <a:spcAft>
                <a:spcPts val="1800"/>
              </a:spcAft>
            </a:pPr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Sus sentimientos se deben                                 tomar en serio</a:t>
            </a:r>
          </a:p>
          <a:p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Le gustan los dulces, amigos,                          sorpresas y regalos</a:t>
            </a:r>
          </a:p>
          <a:p>
            <a:pPr marL="0" indent="0">
              <a:lnSpc>
                <a:spcPct val="150000"/>
              </a:lnSpc>
              <a:buNone/>
            </a:pPr>
            <a:endParaRPr lang="es-BO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0343"/>
            <a:ext cx="9144000" cy="741693"/>
          </a:xfrm>
          <a:prstGeom prst="rect">
            <a:avLst/>
          </a:prstGeom>
        </p:spPr>
      </p:pic>
      <p:pic>
        <p:nvPicPr>
          <p:cNvPr id="6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2" t="73052"/>
          <a:stretch/>
        </p:blipFill>
        <p:spPr bwMode="auto">
          <a:xfrm>
            <a:off x="7199290" y="5263338"/>
            <a:ext cx="1944709" cy="159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1.bp.blogspot.com/_ll4GFUW9HvM/S-DXZmRERUI/AAAAAAAABB4/WU8fvGVENNM/s1600/men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5928" y="2708920"/>
            <a:ext cx="33337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822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10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2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108" name="Picture 4" descr="http://perlbal.hi-pi.com/blog-images/565873/mn/1268692856.jpg"/>
          <p:cNvPicPr>
            <a:picLocks noChangeAspect="1" noChangeArrowheads="1"/>
          </p:cNvPicPr>
          <p:nvPr/>
        </p:nvPicPr>
        <p:blipFill rotWithShape="1">
          <a:blip r:embed="rId5" cstate="print"/>
          <a:srcRect l="10187" t="-2608" r="19427" b="6152"/>
          <a:stretch/>
        </p:blipFill>
        <p:spPr bwMode="auto">
          <a:xfrm>
            <a:off x="-8577" y="3553569"/>
            <a:ext cx="1944216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88450" y="140201"/>
            <a:ext cx="6539934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4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Ella</a:t>
            </a:r>
            <a:r>
              <a:rPr lang="es-ES" sz="4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:</a:t>
            </a:r>
          </a:p>
          <a:p>
            <a:endParaRPr lang="pt-BR" sz="2800" b="1" dirty="0"/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Necesidad de sentirse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femenina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Necesita ser protegida, cuidada,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reconocida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Debe ser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aceptada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Búsqueda de seguridad en el hombre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Resuelve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sus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problemas basada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 la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emoción.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19460" name="Picture 8" descr="http://www.escrevaseulivro.com.br/escreva/images/stories/emma_wats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0900" y="718462"/>
            <a:ext cx="2133557" cy="2762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8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0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716016" y="694208"/>
            <a:ext cx="3744416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 resumen…</a:t>
            </a:r>
          </a:p>
          <a:p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Las chicas enfrentan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las relaciones.</a:t>
            </a: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Son sensibles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 los sentimientos</a:t>
            </a: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Ella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es como un pastel con crema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batida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- se derrite fácilmente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0483" name="Picture 2" descr="http://2.bp.blogspot.com/-UqPtMHj9N1I/TdFfveWdEEI/AAAAAAAAAD8/s_aMJTT-uOM/s1600/meninos-adolescentes-e-meninas-que-sentam-se-junto-com-notas-largethumb5830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298" y="960554"/>
            <a:ext cx="3607182" cy="419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52" name="WordArt 6"/>
          <p:cNvSpPr>
            <a:spLocks noChangeArrowheads="1" noChangeShapeType="1" noTextEdit="1"/>
          </p:cNvSpPr>
          <p:nvPr/>
        </p:nvSpPr>
        <p:spPr bwMode="auto">
          <a:xfrm>
            <a:off x="2771775" y="5589588"/>
            <a:ext cx="4038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Prince x Princess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14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6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3" name="Picture 2" descr="C:\Users\Win7_64_EnterPrise\Pictures\sexualidade\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6882" y="1430413"/>
            <a:ext cx="5651904" cy="404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539552" y="143500"/>
            <a:ext cx="86044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6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CHICOS vs. CHICAS</a:t>
            </a:r>
            <a:endParaRPr lang="es-ES" sz="6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3F0D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anose="04040403040A02020202" pitchFamily="8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9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1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75813" y="1246854"/>
            <a:ext cx="6349093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BO" sz="40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El:</a:t>
            </a: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Necesita sentirse competente, valeroso y confiado</a:t>
            </a: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Necesita ser animado                        sin críticas ni sermones</a:t>
            </a: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Está dispuesto a llamar                           la atención</a:t>
            </a:r>
            <a:endParaRPr lang="es-BO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1507" name="Picture 10" descr="PX1020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1309" y="2864632"/>
            <a:ext cx="3762225" cy="245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8" name="CaixaDeTexto 6"/>
          <p:cNvSpPr txBox="1">
            <a:spLocks noChangeArrowheads="1"/>
          </p:cNvSpPr>
          <p:nvPr/>
        </p:nvSpPr>
        <p:spPr bwMode="auto">
          <a:xfrm>
            <a:off x="571650" y="362247"/>
            <a:ext cx="79921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BO" sz="4000" b="1" dirty="0" smtClean="0">
                <a:solidFill>
                  <a:srgbClr val="3F0D3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Diferencias entre chicas y chicos</a:t>
            </a:r>
            <a:endParaRPr lang="es-BO" sz="4000" b="1" dirty="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-26916"/>
            <a:ext cx="9152576" cy="6884916"/>
            <a:chOff x="-8576" y="-12880"/>
            <a:chExt cx="9152576" cy="6884916"/>
          </a:xfrm>
        </p:grpSpPr>
        <p:pic>
          <p:nvPicPr>
            <p:cNvPr id="8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0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 descr="http://1.bp.blogspot.com/-x1XsLvrdGbM/TcfFhpamysI/AAAAAAAAAA8/qH3EahAEm4w/s1600/adolescente-muscula%25C3%25A7%25C3%25A3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594" y="1246826"/>
            <a:ext cx="3330575" cy="352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923928" y="41289"/>
            <a:ext cx="4824536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s-ES" sz="4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El:</a:t>
            </a: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Quiere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estar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al mando</a:t>
            </a: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Le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encanta competir,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medir fuerzas, exponerse al peligro</a:t>
            </a: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No acepta competir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con una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mujer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Resuelve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sus problemas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racionalmente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spcBef>
                <a:spcPts val="24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Le gusta los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amigos y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los aplausos</a:t>
            </a:r>
            <a:r>
              <a:rPr lang="pt-BR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                                   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-26916"/>
            <a:ext cx="9152576" cy="6884916"/>
            <a:chOff x="-8576" y="-12880"/>
            <a:chExt cx="9152576" cy="6884916"/>
          </a:xfrm>
        </p:grpSpPr>
        <p:pic>
          <p:nvPicPr>
            <p:cNvPr id="8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0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31872" y="464474"/>
            <a:ext cx="7488832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 resumen…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/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Los chicos están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más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resueltos en hacer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las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cosas, para luchar, competir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, enfrentar los desafíos.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Son como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un ladrillo, con una fina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capa de crema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batida encima.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pt-BR" sz="2800" b="1" dirty="0"/>
          </a:p>
        </p:txBody>
      </p:sp>
      <p:pic>
        <p:nvPicPr>
          <p:cNvPr id="23555" name="Imagem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9065" y="3350096"/>
            <a:ext cx="1828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Imagem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3350096"/>
            <a:ext cx="1849438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-26916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9" name="Picture 4" descr="http://www.msrecord.com.br/upload/noticia/1348243954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503915"/>
            <a:ext cx="3584221" cy="477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37758" y="958435"/>
            <a:ext cx="3812136" cy="47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Las chicas que se enorgullecen de tener mucho chicos detrás de ellas, deben recordar que los </a:t>
            </a:r>
            <a:r>
              <a:rPr lang="es-ES" sz="2600" b="1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precios bajos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siempre atraen a muchos </a:t>
            </a:r>
            <a:r>
              <a:rPr lang="es-ES" sz="2600" b="1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clientes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pt-BR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tângulo 1"/>
          <p:cNvSpPr/>
          <p:nvPr/>
        </p:nvSpPr>
        <p:spPr>
          <a:xfrm>
            <a:off x="467544" y="44624"/>
            <a:ext cx="784887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9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¿Cómo relacionarse con el sexo opuesto?</a:t>
            </a:r>
            <a:endParaRPr lang="es-ES" sz="9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3F0D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3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2" t="13775" r="17888" b="13714"/>
          <a:stretch/>
        </p:blipFill>
        <p:spPr bwMode="auto">
          <a:xfrm>
            <a:off x="-8576" y="-12880"/>
            <a:ext cx="9152576" cy="688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m busc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83269" y="188640"/>
            <a:ext cx="7968885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4" name="Rectangle 5"/>
          <p:cNvSpPr>
            <a:spLocks noChangeArrowheads="1"/>
          </p:cNvSpPr>
          <p:nvPr/>
        </p:nvSpPr>
        <p:spPr bwMode="auto">
          <a:xfrm>
            <a:off x="741038" y="698174"/>
            <a:ext cx="5688632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Aft>
                <a:spcPts val="1800"/>
              </a:spcAft>
            </a:pPr>
            <a:r>
              <a:rPr lang="es-ES" sz="3600" b="1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Pasión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: Un fenómeno bioquímico</a:t>
            </a:r>
          </a:p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Corteza cerebral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Las pupilas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se dilatan</a:t>
            </a:r>
          </a:p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Los músculos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faciales se contraen</a:t>
            </a:r>
          </a:p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Ojos en los labios</a:t>
            </a:r>
          </a:p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Postura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sincronizada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Se acelera el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corazón</a:t>
            </a:r>
          </a:p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Las manos sudan</a:t>
            </a:r>
          </a:p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respiración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se acelera</a:t>
            </a:r>
          </a:p>
          <a:p>
            <a:pPr marL="457200" indent="-4572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Los ojos brillan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8675" name="Picture 6" descr="coracao-1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2" y="1340768"/>
            <a:ext cx="3786188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8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0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698" name="Picture 6" descr="coracao-1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6934" y="968291"/>
            <a:ext cx="3786187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931308" y="563016"/>
            <a:ext cx="4144747" cy="4593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  <a:spcAft>
                <a:spcPts val="1800"/>
              </a:spcAft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pasión romántica causa reacciones químicas. El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cuerpo produce anfetaminas naturales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:</a:t>
            </a:r>
          </a:p>
          <a:p>
            <a:pPr marL="263525" indent="-263525" algn="ctr">
              <a:lnSpc>
                <a:spcPts val="3500"/>
              </a:lnSpc>
              <a:buFont typeface="Arial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dopamina</a:t>
            </a:r>
          </a:p>
          <a:p>
            <a:pPr marL="263525" indent="-263525" algn="ctr">
              <a:lnSpc>
                <a:spcPts val="3500"/>
              </a:lnSpc>
              <a:buFont typeface="Arial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norepinefrina</a:t>
            </a:r>
          </a:p>
          <a:p>
            <a:pPr marL="263525" indent="-263525" algn="ctr">
              <a:lnSpc>
                <a:spcPts val="3500"/>
              </a:lnSpc>
              <a:spcAft>
                <a:spcPts val="1800"/>
              </a:spcAft>
              <a:buFont typeface="Arial" pitchFamily="34" charset="0"/>
              <a:buChar char="•"/>
            </a:pPr>
            <a:r>
              <a:rPr lang="es-ES" sz="2600" dirty="0" err="1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Feniletilamina</a:t>
            </a:r>
            <a:endParaRPr lang="es-ES" sz="2600" dirty="0" smtClean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ctr">
              <a:lnSpc>
                <a:spcPts val="3500"/>
              </a:lnSpc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Causan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euforia y puede ser adictivo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(adictos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al amor)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9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1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3" name="Picture 6" descr="amor-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921227"/>
            <a:ext cx="5798888" cy="469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Rectangle 5"/>
          <p:cNvSpPr>
            <a:spLocks noChangeArrowheads="1"/>
          </p:cNvSpPr>
          <p:nvPr/>
        </p:nvSpPr>
        <p:spPr bwMode="auto">
          <a:xfrm>
            <a:off x="971600" y="921227"/>
            <a:ext cx="76328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rgbClr val="3F0D3E"/>
                </a:solidFill>
                <a:latin typeface="Juice ITC" panose="04040403040A02020202" pitchFamily="82" charset="0"/>
              </a:rPr>
              <a:t>Amor </a:t>
            </a:r>
            <a:r>
              <a:rPr lang="pt-BR" sz="4800" b="1" dirty="0" smtClean="0">
                <a:solidFill>
                  <a:srgbClr val="3F0D3E"/>
                </a:solidFill>
                <a:latin typeface="Juice ITC" panose="04040403040A02020202" pitchFamily="82" charset="0"/>
              </a:rPr>
              <a:t>       </a:t>
            </a:r>
            <a:r>
              <a:rPr lang="pt-BR" sz="4800" b="1" dirty="0" err="1" smtClean="0">
                <a:solidFill>
                  <a:srgbClr val="3F0D3E"/>
                </a:solidFill>
                <a:latin typeface="Juice ITC" panose="04040403040A02020202" pitchFamily="82" charset="0"/>
              </a:rPr>
              <a:t>x</a:t>
            </a:r>
            <a:r>
              <a:rPr lang="pt-BR" sz="4800" b="1" dirty="0" smtClean="0">
                <a:solidFill>
                  <a:srgbClr val="3F0D3E"/>
                </a:solidFill>
                <a:latin typeface="Juice ITC" panose="04040403040A02020202" pitchFamily="82" charset="0"/>
              </a:rPr>
              <a:t>         </a:t>
            </a:r>
            <a:r>
              <a:rPr lang="pt-BR" sz="4800" b="1" dirty="0" err="1" smtClean="0">
                <a:solidFill>
                  <a:srgbClr val="3F0D3E"/>
                </a:solidFill>
                <a:latin typeface="Juice ITC" panose="04040403040A02020202" pitchFamily="82" charset="0"/>
              </a:rPr>
              <a:t>Pasión</a:t>
            </a:r>
            <a:endParaRPr lang="pt-BR" sz="4800" b="1" dirty="0">
              <a:solidFill>
                <a:srgbClr val="3F0D3E"/>
              </a:solidFill>
              <a:latin typeface="Juice ITC" panose="04040403040A02020202" pitchFamily="82" charset="0"/>
            </a:endParaRP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467544" y="2183083"/>
            <a:ext cx="36004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Distribuye calor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Es incondicional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Da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libertad</a:t>
            </a:r>
          </a:p>
          <a:p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Valoriza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el diálogo</a:t>
            </a:r>
          </a:p>
          <a:p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Tranquilo y constante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rayo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 sol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429642" y="2338311"/>
            <a:ext cx="353929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Exige atención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Depende de la belleza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Es celoso</a:t>
            </a:r>
            <a:endParaRPr lang="es-ES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r>
              <a:rPr lang="pt-BR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Caricias</a:t>
            </a:r>
          </a:p>
          <a:p>
            <a:r>
              <a:rPr lang="pt-BR" sz="2600" dirty="0" err="1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</a:t>
            </a:r>
            <a:r>
              <a:rPr lang="pt-BR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pt-BR" sz="2600" dirty="0" err="1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</a:t>
            </a:r>
            <a:r>
              <a:rPr lang="pt-BR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onda </a:t>
            </a:r>
            <a:r>
              <a:rPr lang="pt-BR" sz="2600" dirty="0" err="1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relámpago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30724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8576" y="-27384"/>
            <a:ext cx="9152576" cy="6884916"/>
            <a:chOff x="-8576" y="-12880"/>
            <a:chExt cx="9152576" cy="6884916"/>
          </a:xfrm>
        </p:grpSpPr>
        <p:pic>
          <p:nvPicPr>
            <p:cNvPr id="8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0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6" name="Picture 34" descr="PX1210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8106" y="3084698"/>
            <a:ext cx="4475820" cy="297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8" name="Text Box 38"/>
          <p:cNvSpPr txBox="1">
            <a:spLocks noChangeArrowheads="1"/>
          </p:cNvSpPr>
          <p:nvPr/>
        </p:nvSpPr>
        <p:spPr bwMode="auto">
          <a:xfrm>
            <a:off x="323528" y="1215469"/>
            <a:ext cx="8424936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s-BO" sz="2800" b="1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Un agarrón:</a:t>
            </a:r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Pasión sin compromiso, irresponsable, negligente consigo mismo y con los demás.</a:t>
            </a:r>
          </a:p>
          <a:p>
            <a:pPr algn="ctr">
              <a:lnSpc>
                <a:spcPts val="3500"/>
              </a:lnSpc>
            </a:pPr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Es un ladrón emocional</a:t>
            </a:r>
          </a:p>
          <a:p>
            <a:pPr algn="ctr">
              <a:lnSpc>
                <a:spcPts val="3500"/>
              </a:lnSpc>
            </a:pPr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Derrame de emociones - excitación sexual</a:t>
            </a:r>
            <a:endParaRPr lang="es-BO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23528" y="116632"/>
            <a:ext cx="8536150" cy="10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BO" sz="6000" b="1" kern="0" dirty="0" smtClean="0">
                <a:solidFill>
                  <a:srgbClr val="3F0D3E"/>
                </a:solidFill>
                <a:latin typeface="Juice ITC" panose="04040403040A02020202" pitchFamily="82" charset="0"/>
                <a:cs typeface="Gisha" panose="020B0502040204020203" pitchFamily="34" charset="-79"/>
              </a:rPr>
              <a:t>Amor a primera vista</a:t>
            </a:r>
            <a:endParaRPr lang="es-BO" sz="6000" b="1" kern="0" dirty="0">
              <a:solidFill>
                <a:srgbClr val="3F0D3E"/>
              </a:solidFill>
              <a:latin typeface="Juice ITC" panose="04040403040A02020202" pitchFamily="82" charset="0"/>
              <a:cs typeface="Gisha" panose="020B0502040204020203" pitchFamily="34" charset="-79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tângulo 1"/>
          <p:cNvSpPr/>
          <p:nvPr/>
        </p:nvSpPr>
        <p:spPr>
          <a:xfrm>
            <a:off x="643276" y="548680"/>
            <a:ext cx="784887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s-ES" sz="9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F0D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uice ITC" panose="04040403040A02020202" pitchFamily="82" charset="0"/>
              </a:rPr>
              <a:t>Cuando somos niños…</a:t>
            </a:r>
            <a:endParaRPr lang="es-ES" sz="9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3F0D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anose="04040403040A02020202" pitchFamily="8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/>
          <p:cNvGrpSpPr/>
          <p:nvPr/>
        </p:nvGrpSpPr>
        <p:grpSpPr>
          <a:xfrm>
            <a:off x="29367" y="-17395"/>
            <a:ext cx="9152576" cy="6884916"/>
            <a:chOff x="-8576" y="-12880"/>
            <a:chExt cx="9152576" cy="6884916"/>
          </a:xfrm>
        </p:grpSpPr>
        <p:pic>
          <p:nvPicPr>
            <p:cNvPr id="9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1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1" name="Picture 6" descr="http://t2.gstatic.com/images?q=tbn:ANd9GcQd3aFTY2qI-hLJ5zxPsg7pXMWWlQ0AJbvgZ9Hl2F7lO_yt0dKwA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7674" y="1609459"/>
            <a:ext cx="5680075" cy="376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2" name="CaixaDeTexto 1"/>
          <p:cNvSpPr txBox="1">
            <a:spLocks noChangeArrowheads="1"/>
          </p:cNvSpPr>
          <p:nvPr/>
        </p:nvSpPr>
        <p:spPr bwMode="auto">
          <a:xfrm>
            <a:off x="4011155" y="5263338"/>
            <a:ext cx="12250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4000" b="1" dirty="0" smtClean="0">
                <a:latin typeface="Juice ITC" panose="04040403040A02020202" pitchFamily="82" charset="0"/>
              </a:rPr>
              <a:t>Jaguar</a:t>
            </a:r>
            <a:endParaRPr lang="pt-BR" sz="4000" b="1" dirty="0">
              <a:latin typeface="Juice ITC" panose="04040403040A02020202" pitchFamily="82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323528" y="116632"/>
            <a:ext cx="8536150" cy="10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BO" sz="6000" b="1" kern="0" dirty="0" smtClean="0">
                <a:solidFill>
                  <a:srgbClr val="3F0D3E"/>
                </a:solidFill>
                <a:latin typeface="Juice ITC" panose="04040403040A02020202" pitchFamily="82" charset="0"/>
                <a:cs typeface="Gisha" panose="020B0502040204020203" pitchFamily="34" charset="-79"/>
              </a:rPr>
              <a:t>Amor a primera vista</a:t>
            </a:r>
            <a:endParaRPr lang="es-BO" sz="6000" b="1" kern="0" dirty="0">
              <a:solidFill>
                <a:srgbClr val="3F0D3E"/>
              </a:solidFill>
              <a:latin typeface="Juice ITC" panose="04040403040A02020202" pitchFamily="82" charset="0"/>
              <a:cs typeface="Gisha" panose="020B0502040204020203" pitchFamily="34" charset="-79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10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2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796" name="Picture 6" descr="http://2.bp.blogspot.com/-wfQAqQrww6s/TZovaU_8AWI/AAAAAAAAB44/vZsd6_NnHRA/s1600/Camaro%2B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344981"/>
            <a:ext cx="6811160" cy="3839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116632"/>
            <a:ext cx="8536150" cy="10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BO" sz="6000" b="1" kern="0" dirty="0" smtClean="0">
                <a:solidFill>
                  <a:srgbClr val="3F0D3E"/>
                </a:solidFill>
                <a:latin typeface="Juice ITC" panose="04040403040A02020202" pitchFamily="82" charset="0"/>
                <a:cs typeface="Gisha" panose="020B0502040204020203" pitchFamily="34" charset="-79"/>
              </a:rPr>
              <a:t>Amor a primera vista</a:t>
            </a:r>
            <a:endParaRPr lang="es-BO" sz="6000" b="1" kern="0" dirty="0">
              <a:solidFill>
                <a:srgbClr val="3F0D3E"/>
              </a:solidFill>
              <a:latin typeface="Juice ITC" panose="04040403040A02020202" pitchFamily="82" charset="0"/>
              <a:cs typeface="Gisha" panose="020B0502040204020203" pitchFamily="34" charset="-79"/>
            </a:endParaRPr>
          </a:p>
        </p:txBody>
      </p:sp>
      <p:sp>
        <p:nvSpPr>
          <p:cNvPr id="13" name="CaixaDeTexto 1"/>
          <p:cNvSpPr txBox="1">
            <a:spLocks noChangeArrowheads="1"/>
          </p:cNvSpPr>
          <p:nvPr/>
        </p:nvSpPr>
        <p:spPr bwMode="auto">
          <a:xfrm>
            <a:off x="4011155" y="5263338"/>
            <a:ext cx="12740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BO" sz="4000" b="1" dirty="0" err="1" smtClean="0">
                <a:latin typeface="Juice ITC" panose="04040403040A02020202" pitchFamily="82" charset="0"/>
              </a:rPr>
              <a:t>Camaro</a:t>
            </a:r>
            <a:endParaRPr lang="es-BO" sz="4000" b="1" dirty="0">
              <a:latin typeface="Juice ITC" panose="04040403040A02020202" pitchFamily="8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0"/>
            <a:ext cx="9237863" cy="6884916"/>
            <a:chOff x="-93863" y="-12880"/>
            <a:chExt cx="9237863" cy="6884916"/>
          </a:xfrm>
        </p:grpSpPr>
        <p:pic>
          <p:nvPicPr>
            <p:cNvPr id="8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93863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0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43" name="Picture 5" descr="C:\Users\sonia.rigoli\Desktop\PRINCESAS\NAMORADO tem  vaga, MAS falta.jpg"/>
          <p:cNvPicPr>
            <a:picLocks noChangeAspect="1" noChangeArrowheads="1"/>
          </p:cNvPicPr>
          <p:nvPr/>
        </p:nvPicPr>
        <p:blipFill rotWithShape="1">
          <a:blip r:embed="rId5" cstate="print"/>
          <a:srcRect l="20541" t="60884" r="11905" b="4152"/>
          <a:stretch/>
        </p:blipFill>
        <p:spPr bwMode="auto">
          <a:xfrm rot="21076271">
            <a:off x="5394712" y="2367948"/>
            <a:ext cx="3310269" cy="2190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23528" y="116632"/>
            <a:ext cx="8536150" cy="10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BO" sz="6000" b="1" kern="0" dirty="0" smtClean="0">
                <a:solidFill>
                  <a:srgbClr val="3F0D3E"/>
                </a:solidFill>
                <a:latin typeface="Juice ITC" panose="04040403040A02020202" pitchFamily="82" charset="0"/>
                <a:cs typeface="Gisha" panose="020B0502040204020203" pitchFamily="34" charset="-79"/>
              </a:rPr>
              <a:t>Amor a primera vista</a:t>
            </a:r>
            <a:endParaRPr lang="es-BO" sz="6000" b="1" kern="0" dirty="0">
              <a:solidFill>
                <a:srgbClr val="3F0D3E"/>
              </a:solidFill>
              <a:latin typeface="Juice ITC" panose="04040403040A02020202" pitchFamily="82" charset="0"/>
              <a:cs typeface="Gisha" panose="020B0502040204020203" pitchFamily="34" charset="-79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46091" y="1545799"/>
            <a:ext cx="4931050" cy="373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BO" sz="4000" b="1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Las Citas, son igual a los empleos:</a:t>
            </a:r>
          </a:p>
          <a:p>
            <a:pPr algn="ctr">
              <a:lnSpc>
                <a:spcPct val="150000"/>
              </a:lnSpc>
            </a:pPr>
            <a:r>
              <a:rPr lang="es-BO" sz="2600" b="1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Hay Vacantes….</a:t>
            </a:r>
          </a:p>
          <a:p>
            <a:pPr algn="ctr">
              <a:lnSpc>
                <a:spcPct val="150000"/>
              </a:lnSpc>
            </a:pPr>
            <a:r>
              <a:rPr lang="es-BO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Lo que falta son las personas calificadas para ocupar el cargo!</a:t>
            </a:r>
            <a:endParaRPr lang="es-BO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8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0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6" name="Rectangle 5"/>
          <p:cNvSpPr>
            <a:spLocks noChangeArrowheads="1"/>
          </p:cNvSpPr>
          <p:nvPr/>
        </p:nvSpPr>
        <p:spPr bwMode="auto">
          <a:xfrm>
            <a:off x="2124075" y="2708275"/>
            <a:ext cx="457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/>
              <a:t>O Plano de Deus </a:t>
            </a:r>
          </a:p>
          <a:p>
            <a:endParaRPr lang="pt-BR" b="1"/>
          </a:p>
          <a:p>
            <a:r>
              <a:rPr lang="pt-BR" b="1"/>
              <a:t>“Por isso, deixa o homem pai e mãe e se une à sua mulher,</a:t>
            </a:r>
          </a:p>
          <a:p>
            <a:r>
              <a:rPr lang="pt-BR" b="1"/>
              <a:t>tornando-se os dois uma só carne.” Gênesis 2:24</a:t>
            </a:r>
          </a:p>
        </p:txBody>
      </p:sp>
      <p:pic>
        <p:nvPicPr>
          <p:cNvPr id="36868" name="Picture 7" descr="1325102"/>
          <p:cNvPicPr>
            <a:picLocks noChangeAspect="1" noChangeArrowheads="1"/>
          </p:cNvPicPr>
          <p:nvPr/>
        </p:nvPicPr>
        <p:blipFill rotWithShape="1">
          <a:blip r:embed="rId5" cstate="print"/>
          <a:srcRect t="7686" b="13027"/>
          <a:stretch/>
        </p:blipFill>
        <p:spPr bwMode="auto">
          <a:xfrm>
            <a:off x="1763713" y="2636912"/>
            <a:ext cx="5411787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805310" y="-2429"/>
            <a:ext cx="532859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BO" sz="4800" b="1" kern="0" dirty="0" smtClean="0">
                <a:solidFill>
                  <a:srgbClr val="3F0D3E"/>
                </a:solidFill>
                <a:latin typeface="Juice ITC" panose="04040403040A02020202" pitchFamily="82" charset="0"/>
                <a:cs typeface="Gisha" panose="020B0502040204020203" pitchFamily="34" charset="-79"/>
              </a:rPr>
              <a:t>Amor a primera vista</a:t>
            </a:r>
          </a:p>
          <a:p>
            <a:r>
              <a:rPr lang="es-BO" sz="4800" b="1" kern="0" dirty="0" smtClean="0">
                <a:solidFill>
                  <a:srgbClr val="3F0D3E"/>
                </a:solidFill>
                <a:latin typeface="Juice ITC" panose="04040403040A02020202" pitchFamily="82" charset="0"/>
                <a:cs typeface="Gisha" panose="020B0502040204020203" pitchFamily="34" charset="-79"/>
              </a:rPr>
              <a:t>o  </a:t>
            </a:r>
          </a:p>
          <a:p>
            <a:r>
              <a:rPr lang="es-BO" sz="4800" b="1" kern="0" dirty="0" smtClean="0">
                <a:solidFill>
                  <a:srgbClr val="3F0D3E"/>
                </a:solidFill>
                <a:latin typeface="Juice ITC" panose="04040403040A02020202" pitchFamily="82" charset="0"/>
                <a:cs typeface="Gisha" panose="020B0502040204020203" pitchFamily="34" charset="-79"/>
              </a:rPr>
              <a:t>Amor a perder la vista</a:t>
            </a:r>
            <a:endParaRPr lang="es-BO" sz="4800" b="1" kern="0" dirty="0">
              <a:solidFill>
                <a:srgbClr val="3F0D3E"/>
              </a:solidFill>
              <a:latin typeface="Juice ITC" panose="04040403040A02020202" pitchFamily="82" charset="0"/>
              <a:cs typeface="Gisha" panose="020B0502040204020203" pitchFamily="34" charset="-79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890" name="Text Box 9"/>
          <p:cNvSpPr txBox="1">
            <a:spLocks noChangeArrowheads="1"/>
          </p:cNvSpPr>
          <p:nvPr/>
        </p:nvSpPr>
        <p:spPr bwMode="auto">
          <a:xfrm>
            <a:off x="478456" y="395440"/>
            <a:ext cx="5261498" cy="573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s-ES" sz="3200" b="1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Enamoramiento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Indica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que está dejando la niñez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y avanzando hacia </a:t>
            </a: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edad adulta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Ayuda en el desarrollo de la personalidad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Aprende a expresar afecto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Aprende a comunicar sus ideas y pensamientos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Aprende intimidad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Aprende a conocer sus </a:t>
            </a: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límites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36" y="1201242"/>
            <a:ext cx="3819525" cy="2847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8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0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4"/>
          <a:stretch/>
        </p:blipFill>
        <p:spPr>
          <a:xfrm>
            <a:off x="755576" y="2340523"/>
            <a:ext cx="3275360" cy="3751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84364" y="606677"/>
            <a:ext cx="526149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s-ES" sz="3200" b="1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Enamoramiento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relación es más larga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El cuerpo comienza a producir endorfina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591357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Sensación de seguridad, calma y tranquilidad</a:t>
            </a:r>
            <a:endParaRPr lang="pt-BR" sz="2600" dirty="0">
              <a:solidFill>
                <a:srgbClr val="591357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8" name="Rectangle 6"/>
          <p:cNvSpPr>
            <a:spLocks noChangeArrowheads="1"/>
          </p:cNvSpPr>
          <p:nvPr/>
        </p:nvSpPr>
        <p:spPr bwMode="auto">
          <a:xfrm>
            <a:off x="571972" y="559802"/>
            <a:ext cx="79914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 dirty="0" smtClean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Hazte amiga de </a:t>
            </a:r>
            <a:r>
              <a:rPr lang="es-ES" sz="3200" b="1" dirty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su </a:t>
            </a:r>
            <a:r>
              <a:rPr lang="es-ES" sz="3200" b="1" dirty="0" smtClean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familia y de </a:t>
            </a:r>
            <a:r>
              <a:rPr lang="es-ES" sz="3200" b="1" dirty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sus amigos</a:t>
            </a:r>
            <a:endParaRPr lang="pt-BR" sz="3200" b="1" dirty="0">
              <a:solidFill>
                <a:srgbClr val="71186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endParaRPr lang="pt-BR" sz="2400" b="1" dirty="0">
              <a:solidFill>
                <a:srgbClr val="002060"/>
              </a:solidFill>
            </a:endParaRPr>
          </a:p>
        </p:txBody>
      </p:sp>
      <p:pic>
        <p:nvPicPr>
          <p:cNvPr id="39939" name="Picture 7" descr="FOTOS ILUSTRATIVAS DOS FILMES: SÍMBOLO IMAGENS E DIVULGAÇÃ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9729" y="2006352"/>
            <a:ext cx="5795963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62" name="Rectangle 6"/>
          <p:cNvSpPr>
            <a:spLocks noChangeArrowheads="1"/>
          </p:cNvSpPr>
          <p:nvPr/>
        </p:nvSpPr>
        <p:spPr bwMode="auto">
          <a:xfrm>
            <a:off x="319401" y="298901"/>
            <a:ext cx="8496622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600" dirty="0" smtClean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Participa de </a:t>
            </a:r>
            <a:r>
              <a:rPr lang="es-ES" sz="2600" dirty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todos los programas de </a:t>
            </a:r>
            <a:r>
              <a:rPr lang="es-ES" sz="2600" dirty="0" smtClean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la </a:t>
            </a:r>
            <a:r>
              <a:rPr lang="es-ES" sz="2600" dirty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iglesia</a:t>
            </a:r>
          </a:p>
          <a:p>
            <a:pPr algn="ctr">
              <a:lnSpc>
                <a:spcPct val="150000"/>
              </a:lnSpc>
            </a:pPr>
            <a:r>
              <a:rPr lang="es-ES" sz="2600" dirty="0" smtClean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Participa de </a:t>
            </a:r>
            <a:r>
              <a:rPr lang="es-ES" sz="2600" dirty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todos los </a:t>
            </a:r>
            <a:r>
              <a:rPr lang="es-ES" sz="2600" dirty="0" smtClean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programas </a:t>
            </a:r>
            <a:r>
              <a:rPr lang="es-ES" sz="2600" dirty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de las iglesias vecinas</a:t>
            </a:r>
          </a:p>
          <a:p>
            <a:pPr algn="ctr">
              <a:lnSpc>
                <a:spcPct val="150000"/>
              </a:lnSpc>
            </a:pPr>
            <a:r>
              <a:rPr lang="es-ES" sz="2600" dirty="0" smtClean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Participa de </a:t>
            </a:r>
            <a:r>
              <a:rPr lang="es-ES" sz="2600" dirty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todas las reuniones de la </a:t>
            </a:r>
            <a:r>
              <a:rPr lang="es-ES" sz="2600" dirty="0" smtClean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Misión</a:t>
            </a:r>
            <a:endParaRPr lang="pt-BR" sz="2600" dirty="0">
              <a:solidFill>
                <a:srgbClr val="71186E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0" b="6205"/>
          <a:stretch/>
        </p:blipFill>
        <p:spPr>
          <a:xfrm>
            <a:off x="1968150" y="2654159"/>
            <a:ext cx="5199124" cy="3008357"/>
          </a:xfrm>
          <a:prstGeom prst="rect">
            <a:avLst/>
          </a:prstGeom>
          <a:ln w="228600" cap="sq" cmpd="thickThin">
            <a:solidFill>
              <a:srgbClr val="59135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7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upo 11"/>
          <p:cNvGrpSpPr/>
          <p:nvPr/>
        </p:nvGrpSpPr>
        <p:grpSpPr>
          <a:xfrm>
            <a:off x="2219045" y="188640"/>
            <a:ext cx="4939746" cy="4829175"/>
            <a:chOff x="2219045" y="260648"/>
            <a:chExt cx="4939746" cy="482917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" r="2955" b="7317"/>
            <a:stretch/>
          </p:blipFill>
          <p:spPr>
            <a:xfrm>
              <a:off x="2219045" y="260648"/>
              <a:ext cx="4939746" cy="4829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CuadroTexto 10"/>
            <p:cNvSpPr txBox="1"/>
            <p:nvPr/>
          </p:nvSpPr>
          <p:spPr>
            <a:xfrm>
              <a:off x="2267744" y="1590505"/>
              <a:ext cx="4824536" cy="126188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BO" sz="3400" dirty="0" smtClean="0">
                  <a:solidFill>
                    <a:schemeClr val="bg1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No me olvido de orar</a:t>
              </a:r>
            </a:p>
            <a:p>
              <a:pPr algn="ctr"/>
              <a:r>
                <a:rPr lang="es-BO" sz="4200" b="1" dirty="0" smtClean="0">
                  <a:solidFill>
                    <a:schemeClr val="bg1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Todos los días por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2267744" y="3739679"/>
              <a:ext cx="48245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BO" sz="4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NOSOTROS DOS</a:t>
              </a:r>
              <a:endParaRPr lang="es-BO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71974" y="5092744"/>
            <a:ext cx="79914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dirty="0" smtClean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Dios tiene un plan para tu vida</a:t>
            </a:r>
          </a:p>
          <a:p>
            <a:pPr algn="ctr"/>
            <a:r>
              <a:rPr lang="es-ES" sz="3200" dirty="0" smtClean="0">
                <a:solidFill>
                  <a:srgbClr val="71186E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Ora!</a:t>
            </a:r>
            <a:endParaRPr lang="pt-BR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6" name="Grupo 5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8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10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5" cstate="print"/>
          <a:srcRect l="21684" t="1465" r="11650" b="40889"/>
          <a:stretch>
            <a:fillRect/>
          </a:stretch>
        </p:blipFill>
        <p:spPr bwMode="auto">
          <a:xfrm>
            <a:off x="1010432" y="435136"/>
            <a:ext cx="7161212" cy="486060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7" name="Creche1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40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7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1" name="Creche2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537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" fill="hold"/>
                                        <p:tgtEl>
                                          <p:spTgt spid="4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3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5" name="Creche3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1" fill="hold"/>
                                        <p:tgtEl>
                                          <p:spTgt spid="5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9" name="Creche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36513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8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1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4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8576" y="-12880"/>
            <a:ext cx="9152576" cy="6884916"/>
            <a:chOff x="-8576" y="-12880"/>
            <a:chExt cx="9152576" cy="6884916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2" t="13775" r="17888" b="13714"/>
            <a:stretch/>
          </p:blipFill>
          <p:spPr bwMode="auto">
            <a:xfrm>
              <a:off x="-8576" y="-12880"/>
              <a:ext cx="9152576" cy="6884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30343"/>
              <a:ext cx="9144000" cy="741693"/>
            </a:xfrm>
            <a:prstGeom prst="rect">
              <a:avLst/>
            </a:prstGeom>
          </p:spPr>
        </p:pic>
        <p:pic>
          <p:nvPicPr>
            <p:cNvPr id="8" name="Imagem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2" t="73052"/>
            <a:stretch/>
          </p:blipFill>
          <p:spPr bwMode="auto">
            <a:xfrm>
              <a:off x="7199290" y="5263338"/>
              <a:ext cx="1944709" cy="1594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2" name="Picture 2" descr="C:\Users\Win7_64_EnterPrise\Pictures\sexualidade\kidz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60648"/>
            <a:ext cx="7348683" cy="502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577</Words>
  <Application>Microsoft Macintosh PowerPoint</Application>
  <PresentationFormat>Presentación en pantalla (4:3)</PresentationFormat>
  <Paragraphs>108</Paragraphs>
  <Slides>38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39" baseType="lpstr">
      <vt:lpstr>Design padrão</vt:lpstr>
      <vt:lpstr>Encuentro de Princesas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Diferencias entre chicas y chicos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USB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sonia.santos</dc:creator>
  <cp:lastModifiedBy>Milder Cordoba de Palacio</cp:lastModifiedBy>
  <cp:revision>93</cp:revision>
  <dcterms:created xsi:type="dcterms:W3CDTF">2008-05-27T15:09:29Z</dcterms:created>
  <dcterms:modified xsi:type="dcterms:W3CDTF">2016-01-29T13:31:46Z</dcterms:modified>
</cp:coreProperties>
</file>