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88" r:id="rId2"/>
    <p:sldId id="256" r:id="rId3"/>
    <p:sldId id="257" r:id="rId4"/>
    <p:sldId id="258" r:id="rId5"/>
    <p:sldId id="259" r:id="rId6"/>
    <p:sldId id="262" r:id="rId7"/>
    <p:sldId id="265" r:id="rId8"/>
    <p:sldId id="264" r:id="rId9"/>
    <p:sldId id="263" r:id="rId10"/>
    <p:sldId id="261" r:id="rId11"/>
    <p:sldId id="267" r:id="rId12"/>
    <p:sldId id="278" r:id="rId13"/>
    <p:sldId id="277" r:id="rId14"/>
    <p:sldId id="276" r:id="rId15"/>
    <p:sldId id="275" r:id="rId16"/>
    <p:sldId id="274" r:id="rId17"/>
    <p:sldId id="273" r:id="rId18"/>
    <p:sldId id="271" r:id="rId19"/>
    <p:sldId id="285" r:id="rId20"/>
    <p:sldId id="272" r:id="rId21"/>
    <p:sldId id="270" r:id="rId22"/>
    <p:sldId id="269" r:id="rId23"/>
    <p:sldId id="268" r:id="rId24"/>
    <p:sldId id="266" r:id="rId25"/>
    <p:sldId id="283" r:id="rId26"/>
    <p:sldId id="282" r:id="rId27"/>
    <p:sldId id="281" r:id="rId28"/>
    <p:sldId id="280" r:id="rId29"/>
    <p:sldId id="279" r:id="rId30"/>
    <p:sldId id="284" r:id="rId31"/>
    <p:sldId id="287"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9F36"/>
    <a:srgbClr val="430043"/>
    <a:srgbClr val="12B016"/>
    <a:srgbClr val="6501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860" autoAdjust="0"/>
  </p:normalViewPr>
  <p:slideViewPr>
    <p:cSldViewPr>
      <p:cViewPr>
        <p:scale>
          <a:sx n="45" d="100"/>
          <a:sy n="45" d="100"/>
        </p:scale>
        <p:origin x="-3080" y="-504"/>
      </p:cViewPr>
      <p:guideLst>
        <p:guide orient="horz" pos="2160"/>
        <p:guide pos="2880"/>
      </p:guideLst>
    </p:cSldViewPr>
  </p:slideViewPr>
  <p:notesTextViewPr>
    <p:cViewPr>
      <p:scale>
        <a:sx n="100" d="100"/>
        <a:sy n="100" d="100"/>
      </p:scale>
      <p:origin x="0" y="0"/>
    </p:cViewPr>
  </p:notesTextViewPr>
  <p:notesViewPr>
    <p:cSldViewPr>
      <p:cViewPr>
        <p:scale>
          <a:sx n="72" d="100"/>
          <a:sy n="72" d="100"/>
        </p:scale>
        <p:origin x="-1808" y="4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A261C8-9861-4B3F-B1D0-89338F6DE35D}" type="datetimeFigureOut">
              <a:rPr lang="en-US" smtClean="0"/>
              <a:pPr/>
              <a:t>29/4/16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3DDE9D-6BAC-4A03-A7A0-4E263CF08DC3}" type="slidenum">
              <a:rPr lang="en-US" smtClean="0"/>
              <a:pPr/>
              <a:t>‹Nr.›</a:t>
            </a:fld>
            <a:endParaRPr lang="en-US"/>
          </a:p>
        </p:txBody>
      </p:sp>
    </p:spTree>
    <p:extLst>
      <p:ext uri="{BB962C8B-B14F-4D97-AF65-F5344CB8AC3E}">
        <p14:creationId xmlns:p14="http://schemas.microsoft.com/office/powerpoint/2010/main" val="1584969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9600"/>
            <a:ext cx="5486400" cy="4114800"/>
          </a:xfrm>
        </p:spPr>
        <p:txBody>
          <a:bodyPr/>
          <a:lstStyle/>
          <a:p>
            <a:endParaRPr lang="en-US"/>
          </a:p>
        </p:txBody>
      </p:sp>
      <p:sp>
        <p:nvSpPr>
          <p:cNvPr id="4" name="Slide Number Placeholder 3"/>
          <p:cNvSpPr>
            <a:spLocks noGrp="1"/>
          </p:cNvSpPr>
          <p:nvPr>
            <p:ph type="sldNum" sz="quarter" idx="10"/>
          </p:nvPr>
        </p:nvSpPr>
        <p:spPr/>
        <p:txBody>
          <a:bodyPr/>
          <a:lstStyle/>
          <a:p>
            <a:fld id="{29243260-2EF1-46FB-8725-205602AFE98F}" type="slidenum">
              <a:rPr lang="en-US" smtClean="0"/>
              <a:pPr/>
              <a:t>1</a:t>
            </a:fld>
            <a:endParaRPr lang="en-US"/>
          </a:p>
        </p:txBody>
      </p:sp>
    </p:spTree>
    <p:extLst>
      <p:ext uri="{BB962C8B-B14F-4D97-AF65-F5344CB8AC3E}">
        <p14:creationId xmlns:p14="http://schemas.microsoft.com/office/powerpoint/2010/main" val="103291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04800"/>
            <a:ext cx="2743200" cy="2057400"/>
          </a:xfrm>
        </p:spPr>
      </p:sp>
      <p:sp>
        <p:nvSpPr>
          <p:cNvPr id="3" name="Notes Placeholder 2"/>
          <p:cNvSpPr>
            <a:spLocks noGrp="1"/>
          </p:cNvSpPr>
          <p:nvPr>
            <p:ph type="body" idx="1"/>
          </p:nvPr>
        </p:nvSpPr>
        <p:spPr>
          <a:xfrm>
            <a:off x="457200" y="2438400"/>
            <a:ext cx="6019800" cy="5943600"/>
          </a:xfrm>
        </p:spPr>
        <p:txBody>
          <a:bodyPr>
            <a:noAutofit/>
          </a:bodyPr>
          <a:lstStyle/>
          <a:p>
            <a:pPr marL="0" lvl="0" indent="0">
              <a:lnSpc>
                <a:spcPct val="120000"/>
              </a:lnSpc>
              <a:buFont typeface="Wingdings" charset="2"/>
              <a:buNone/>
            </a:pPr>
            <a:r>
              <a:rPr lang="es-ES_tradnl" sz="1200" b="1" kern="1200" dirty="0" smtClean="0">
                <a:solidFill>
                  <a:schemeClr val="tx1"/>
                </a:solidFill>
                <a:effectLst/>
                <a:latin typeface="+mn-lt"/>
                <a:ea typeface="+mn-ea"/>
                <a:cs typeface="+mn-cs"/>
              </a:rPr>
              <a:t>Comidas Regulares</a:t>
            </a:r>
          </a:p>
          <a:p>
            <a:pPr marL="171450" lvl="0" indent="-171450">
              <a:lnSpc>
                <a:spcPct val="120000"/>
              </a:lnSpc>
              <a:buFont typeface="Wingdings" charset="2"/>
              <a:buChar char="ü"/>
            </a:pPr>
            <a:endParaRPr lang="en-US" kern="1200" dirty="0" smtClean="0">
              <a:solidFill>
                <a:schemeClr val="tx1"/>
              </a:solidFill>
              <a:latin typeface="+mn-lt"/>
              <a:ea typeface="+mn-ea"/>
              <a:cs typeface="+mn-cs"/>
            </a:endParaRPr>
          </a:p>
          <a:p>
            <a:pPr marL="0" marR="0" indent="0" algn="l" defTabSz="914400" rtl="0" eaLnBrk="1" fontAlgn="auto" latinLnBrk="0" hangingPunct="1">
              <a:lnSpc>
                <a:spcPct val="120000"/>
              </a:lnSpc>
              <a:spcBef>
                <a:spcPts val="0"/>
              </a:spcBef>
              <a:spcAft>
                <a:spcPts val="0"/>
              </a:spcAft>
              <a:buClrTx/>
              <a:buSzTx/>
              <a:buFontTx/>
              <a:buNone/>
              <a:tabLst/>
              <a:defRPr/>
            </a:pPr>
            <a:r>
              <a:rPr lang="es-ES_tradnl" sz="1200" dirty="0" smtClean="0"/>
              <a:t>El desayuno es vital para comenzar bien tu día. </a:t>
            </a:r>
            <a:r>
              <a:rPr lang="es-ES_tradnl" sz="1200" b="1" dirty="0" smtClean="0"/>
              <a:t>El desayunar proporciona un sentido de satisfacción que hace menos probable procurar el café o el azúcar para elevar tu estado de ánimo o tus niveles de energía. El comer suficientes granos integrales y fruta fresca te da  energía de liberación lenta que dará  combustible a tu mente y tu cuerpo para las tareas cotidianas</a:t>
            </a:r>
            <a:r>
              <a:rPr lang="es-ES_tradnl" sz="1200" dirty="0" smtClean="0"/>
              <a:t>.</a:t>
            </a:r>
            <a:endParaRPr lang="en-US" sz="1200" dirty="0" smtClean="0"/>
          </a:p>
          <a:p>
            <a:pPr marL="0" marR="0" indent="0" algn="l" defTabSz="914400" rtl="0" eaLnBrk="1" fontAlgn="auto" latinLnBrk="0" hangingPunct="1">
              <a:lnSpc>
                <a:spcPct val="120000"/>
              </a:lnSpc>
              <a:spcBef>
                <a:spcPts val="0"/>
              </a:spcBef>
              <a:spcAft>
                <a:spcPts val="0"/>
              </a:spcAft>
              <a:buClrTx/>
              <a:buSzTx/>
              <a:buFontTx/>
              <a:buNone/>
              <a:tabLst/>
              <a:defRPr/>
            </a:pPr>
            <a:r>
              <a:rPr lang="en-US" b="1" kern="1200" dirty="0" smtClean="0">
                <a:solidFill>
                  <a:schemeClr val="tx1"/>
                </a:solidFill>
                <a:latin typeface="+mn-lt"/>
                <a:ea typeface="+mn-ea"/>
                <a:cs typeface="+mn-cs"/>
              </a:rPr>
              <a:t> </a:t>
            </a:r>
            <a:r>
              <a:rPr lang="en-US" kern="1200" dirty="0" smtClean="0">
                <a:solidFill>
                  <a:schemeClr val="tx1"/>
                </a:solidFill>
                <a:latin typeface="+mn-lt"/>
                <a:ea typeface="+mn-ea"/>
                <a:cs typeface="+mn-cs"/>
              </a:rPr>
              <a:t> </a:t>
            </a:r>
          </a:p>
          <a:p>
            <a:r>
              <a:rPr lang="es-ES_tradnl" sz="1200" kern="1200" dirty="0" smtClean="0">
                <a:solidFill>
                  <a:schemeClr val="tx1"/>
                </a:solidFill>
                <a:effectLst/>
                <a:latin typeface="+mn-lt"/>
                <a:ea typeface="+mn-ea"/>
                <a:cs typeface="+mn-cs"/>
              </a:rPr>
              <a:t>Si no desayunas, tu cuerpo funcionará con energía nerviosa. Cuando esto sucede, se produce una hormona de estrés, cortisol, la cual aumenta los niveles de azúcar en la sangre. Los niveles altos de hormona de estrés, combinados con una mala nutrición, te harán más nervioso y más susceptible a la depresión y a los cambios en tu estado de ánimo.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Por lo tanto, debes ser preactivo, en vez de reactivo. Toma un desayuno abundante, alto en fibra. Esto te ayudará a manejar  mejor el estrés para que sea menos probable que corras hacia una máquina expendedora cuando surjan los problemas.  Un buen desayuno también reducirá tu antojo de azúcar, cafeína y bocadillos.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No te prives del placer de un saludable y bien planificado almuerzo. Disfruta de la comida a horas regulares. El pasar mucho tiempo sin comer hará que bajen tus niveles de azúcar en la sangre y estado de ánimo. Si vas a cenar, cena liviano. Una de las razones por las que las personas pasan por alto el desayuno,  es porque se  cargan de alimentos pesados en la noche. Entonces no duermen bien, se despiertan  sintiéndose  aturdidos y no descansados y no tienen apetito. Así que entrena tu apetito para disfrutar de alimentos en el momento en que tu cuerpo los necesita más: en las horas más tempranas y al medio día.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El incluir una gran variedad de frutas frescas, hojas verdes y otros vegetales, granos integrales, legumbres, nueces y  semillas, va a proveer un rica variedad de nutrientes vitales. Estos nutrientes trabajan juntos para mejorar el estado de ánimo, reducir los antojos, proveer energía y mejorar la función mental.  Con muchos alimentos de plantas altos en fibra al tiempo de comer, tendrás menos deseos de tomar bocadillos. Trata  de  evitar la trampa del hambre o la trampa de comer constantemente, lo cual  puede provocar mal humor.</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lnSpc>
                <a:spcPct val="120000"/>
              </a:lnSpc>
            </a:pPr>
            <a:endParaRPr lang="en-US" dirty="0"/>
          </a:p>
        </p:txBody>
      </p:sp>
      <p:sp>
        <p:nvSpPr>
          <p:cNvPr id="4" name="Slide Number Placeholder 3"/>
          <p:cNvSpPr>
            <a:spLocks noGrp="1"/>
          </p:cNvSpPr>
          <p:nvPr>
            <p:ph type="sldNum" sz="quarter" idx="10"/>
          </p:nvPr>
        </p:nvSpPr>
        <p:spPr/>
        <p:txBody>
          <a:bodyPr/>
          <a:lstStyle/>
          <a:p>
            <a:fld id="{0A3DDE9D-6BAC-4A03-A7A0-4E263CF08DC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971800"/>
            <a:ext cx="5486400" cy="5486400"/>
          </a:xfrm>
        </p:spPr>
        <p:txBody>
          <a:bodyPr>
            <a:normAutofit/>
          </a:bodyPr>
          <a:lstStyle/>
          <a:p>
            <a:pPr marL="0" indent="0">
              <a:lnSpc>
                <a:spcPct val="110000"/>
              </a:lnSpc>
              <a:buFont typeface="Wingdings" charset="2"/>
              <a:buNone/>
            </a:pPr>
            <a:r>
              <a:rPr lang="es-ES_tradnl" sz="1200" b="1" kern="1200" dirty="0" smtClean="0">
                <a:solidFill>
                  <a:schemeClr val="tx1"/>
                </a:solidFill>
                <a:effectLst/>
                <a:latin typeface="+mn-lt"/>
                <a:ea typeface="+mn-ea"/>
                <a:cs typeface="+mn-cs"/>
              </a:rPr>
              <a:t>Corta la Cafeína</a:t>
            </a:r>
            <a:endParaRPr lang="en-US" kern="1200" dirty="0" smtClean="0">
              <a:solidFill>
                <a:schemeClr val="tx1"/>
              </a:solidFill>
            </a:endParaRPr>
          </a:p>
          <a:p>
            <a:r>
              <a:rPr lang="es-ES_tradnl" sz="1200" kern="1200" dirty="0" smtClean="0">
                <a:solidFill>
                  <a:schemeClr val="tx1"/>
                </a:solidFill>
                <a:effectLst/>
                <a:latin typeface="+mn-lt"/>
                <a:ea typeface="+mn-ea"/>
                <a:cs typeface="+mn-cs"/>
              </a:rPr>
              <a:t>¿Necesitas superar el hábito de la cafeína? </a:t>
            </a:r>
            <a:r>
              <a:rPr lang="es-ES_tradnl" sz="1200" b="1" kern="1200" dirty="0" smtClean="0">
                <a:solidFill>
                  <a:schemeClr val="tx1"/>
                </a:solidFill>
                <a:effectLst/>
                <a:latin typeface="+mn-lt"/>
                <a:ea typeface="+mn-ea"/>
                <a:cs typeface="+mn-cs"/>
              </a:rPr>
              <a:t>La cafeína ha sido  denominada “pegamento de malos hábitos” porque  refuerza otros hábitos tales como el alcohol, consumo de azúcar y el fumar. Es también altamente adictiva en sí misma.</a:t>
            </a:r>
            <a:r>
              <a:rPr lang="en-US" kern="1200" dirty="0" smtClean="0">
                <a:solidFill>
                  <a:schemeClr val="tx1"/>
                </a:solidFill>
              </a:rPr>
              <a:t> </a:t>
            </a:r>
            <a:r>
              <a:rPr lang="es-ES_tradnl" sz="1200" kern="1200" dirty="0" smtClean="0">
                <a:solidFill>
                  <a:schemeClr val="tx1"/>
                </a:solidFill>
                <a:effectLst/>
                <a:latin typeface="+mn-lt"/>
                <a:ea typeface="+mn-ea"/>
                <a:cs typeface="+mn-cs"/>
              </a:rPr>
              <a:t>Cuando estás superando la cafeína asegúrate de tener suficiente descanso. El levantarse cansado en las mañanas  hace de la cafeína una gran tentación. Acuéstate temprano, especialmente durante la primera semana en que estás tratando de romper el hábito. Cuando te levantes, toma varios vasos de agua. El seguir las pautas de alimentación saludable, ejercicio y descanso, es vital para superar el hábito de la cafeína.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Al utilizar las herramientas de este estilo de vida, comenzarás a sentir verdadera fuerza mental y corporal en vez de estimulación nerviosa. Toma tiempo recobrar la pérdida de fuerza y sanar un sistema nervioso que ha trabajado en exceso; pero la buena nutrición y un buen estilo de vida comienzan a reparar  inmediatamente el cuerpo y la mente. Los beneficios de la perseverancia son inestimables, al ser restaurados la fuerza, el vigor y la vitalidad natural.</a:t>
            </a:r>
            <a:endParaRPr lang="en-US" sz="1200" kern="1200" dirty="0" smtClean="0">
              <a:solidFill>
                <a:schemeClr val="tx1"/>
              </a:solidFill>
              <a:effectLst/>
              <a:latin typeface="+mn-lt"/>
              <a:ea typeface="+mn-ea"/>
              <a:cs typeface="+mn-cs"/>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0A3DDE9D-6BAC-4A03-A7A0-4E263CF08DC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971800"/>
            <a:ext cx="5486400" cy="5486400"/>
          </a:xfrm>
        </p:spPr>
        <p:txBody>
          <a:bodyPr>
            <a:normAutofit/>
          </a:bodyPr>
          <a:lstStyle/>
          <a:p>
            <a:pPr marL="0" lvl="0" indent="0">
              <a:lnSpc>
                <a:spcPct val="110000"/>
              </a:lnSpc>
              <a:buFont typeface="Wingdings" charset="2"/>
              <a:buNone/>
            </a:pPr>
            <a:r>
              <a:rPr lang="es-ES_tradnl" sz="1200" b="1" kern="1200" dirty="0" smtClean="0">
                <a:solidFill>
                  <a:schemeClr val="tx1"/>
                </a:solidFill>
                <a:effectLst/>
                <a:latin typeface="+mn-lt"/>
                <a:ea typeface="+mn-ea"/>
                <a:cs typeface="+mn-cs"/>
              </a:rPr>
              <a:t>Abre la  Fuente</a:t>
            </a:r>
          </a:p>
          <a:p>
            <a:pPr marL="0" lvl="0" indent="0">
              <a:lnSpc>
                <a:spcPct val="110000"/>
              </a:lnSpc>
              <a:buFont typeface="Wingdings" charset="2"/>
              <a:buNone/>
            </a:pPr>
            <a:r>
              <a:rPr lang="es-ES_tradnl" sz="1200" kern="1200" dirty="0" smtClean="0">
                <a:solidFill>
                  <a:schemeClr val="tx1"/>
                </a:solidFill>
                <a:effectLst/>
                <a:latin typeface="+mn-lt"/>
                <a:ea typeface="+mn-ea"/>
                <a:cs typeface="+mn-cs"/>
              </a:rPr>
              <a:t>Toma suficiente agua refrescante durante el día. El agua vitaliza tu cuerpo porque elimina toxinas, mejora la circulación, acelera el tránsito de los nutrientes hacia las células y espabila un cerebro embotado.</a:t>
            </a:r>
          </a:p>
          <a:p>
            <a:pPr marL="0" lvl="0" indent="0">
              <a:lnSpc>
                <a:spcPct val="110000"/>
              </a:lnSpc>
              <a:buFont typeface="Wingdings" charset="2"/>
              <a:buNone/>
            </a:pPr>
            <a:endParaRPr lang="es-ES_tradnl"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El consumo de agua previene la deshidratación leve, que puede provocar irritabilidad y falsas señales de hambre. El adulto promedio necesita alrededor de ocho vasos de agua por día. El tomar suficiente agua es esencial para la vitalidad y para que el metabolismo funcione apropiadamente.</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Otras alternativas saludables a las bebidas estimulantes y deshidratantes, incluyen las bebidas que son cien por ciento jugo (en moderación), té de hierbas, bebidas hechas a base a granos, tales como el sustituto de café Roma o </a:t>
            </a:r>
            <a:r>
              <a:rPr lang="es-ES_tradnl" sz="1200" kern="1200" dirty="0" err="1" smtClean="0">
                <a:solidFill>
                  <a:schemeClr val="tx1"/>
                </a:solidFill>
                <a:effectLst/>
                <a:latin typeface="+mn-lt"/>
                <a:ea typeface="+mn-ea"/>
                <a:cs typeface="+mn-cs"/>
              </a:rPr>
              <a:t>Postum</a:t>
            </a:r>
            <a:r>
              <a:rPr lang="es-ES_tradnl" sz="1200" kern="1200" dirty="0" smtClean="0">
                <a:solidFill>
                  <a:schemeClr val="tx1"/>
                </a:solidFill>
                <a:effectLst/>
                <a:latin typeface="+mn-lt"/>
                <a:ea typeface="+mn-ea"/>
                <a:cs typeface="+mn-cs"/>
              </a:rPr>
              <a:t>. El mantener tu cuerpo fresco y limpio por dentro y por fuera con suficiente agua, es una llave importante para un estilo de vida saludable. Un baño relajante limpia, actúa como un tónico, calma los nervios y es una diversión placentera. ¡Así que, entra en el hábito del agua!  El consumo de agua previene la deshidratación leve, que puede provocar irritabilidad y falsas señales de hambre. El adulto promedio necesita alrededor de ocho vasos de agua por día. El tomar suficiente agua es esencial para la vitalidad y para que el metabolismo funcione apropiadamente.</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3DDE9D-6BAC-4A03-A7A0-4E263CF08DC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81000"/>
            <a:ext cx="2743200" cy="2057400"/>
          </a:xfrm>
        </p:spPr>
      </p:sp>
      <p:sp>
        <p:nvSpPr>
          <p:cNvPr id="3" name="Notes Placeholder 2"/>
          <p:cNvSpPr>
            <a:spLocks noGrp="1"/>
          </p:cNvSpPr>
          <p:nvPr>
            <p:ph type="body" idx="1"/>
          </p:nvPr>
        </p:nvSpPr>
        <p:spPr>
          <a:xfrm>
            <a:off x="685800" y="2514600"/>
            <a:ext cx="5486400" cy="5943600"/>
          </a:xfrm>
        </p:spPr>
        <p:txBody>
          <a:bodyPr>
            <a:normAutofit/>
          </a:bodyPr>
          <a:lstStyle/>
          <a:p>
            <a:pPr marL="0" lvl="0" indent="0">
              <a:lnSpc>
                <a:spcPct val="110000"/>
              </a:lnSpc>
              <a:buFont typeface="Wingdings" charset="2"/>
              <a:buNone/>
            </a:pPr>
            <a:r>
              <a:rPr lang="es-ES_tradnl" sz="1200" b="1" kern="1200" dirty="0" smtClean="0">
                <a:solidFill>
                  <a:schemeClr val="tx1"/>
                </a:solidFill>
                <a:effectLst/>
                <a:latin typeface="+mn-lt"/>
                <a:ea typeface="+mn-ea"/>
                <a:cs typeface="+mn-cs"/>
              </a:rPr>
              <a:t> Ejercítate para la Excelencia</a:t>
            </a:r>
            <a:endParaRPr lang="en-US" b="1" kern="1200" dirty="0" smtClean="0">
              <a:solidFill>
                <a:schemeClr val="tx1"/>
              </a:solidFill>
            </a:endParaRPr>
          </a:p>
          <a:p>
            <a:pPr>
              <a:lnSpc>
                <a:spcPct val="110000"/>
              </a:lnSpc>
            </a:pPr>
            <a:r>
              <a:rPr lang="es-ES_tradnl" sz="1200" b="0" kern="1200" dirty="0" smtClean="0">
                <a:solidFill>
                  <a:schemeClr val="tx1"/>
                </a:solidFill>
                <a:effectLst/>
                <a:latin typeface="+mn-lt"/>
                <a:ea typeface="+mn-ea"/>
                <a:cs typeface="+mn-cs"/>
              </a:rPr>
              <a:t>El hacer suficiente ejercicio físico tiene un efecto poderoso tanto en la mente como en el cuerpo. Cuando te </a:t>
            </a:r>
            <a:r>
              <a:rPr lang="es-ES_tradnl" sz="1200" b="1" i="1" kern="1200" dirty="0" smtClean="0">
                <a:solidFill>
                  <a:schemeClr val="tx1"/>
                </a:solidFill>
                <a:effectLst/>
                <a:latin typeface="+mn-lt"/>
                <a:ea typeface="+mn-ea"/>
                <a:cs typeface="+mn-cs"/>
              </a:rPr>
              <a:t>sientes </a:t>
            </a:r>
            <a:r>
              <a:rPr lang="es-ES_tradnl" sz="1200" b="0" kern="1200" dirty="0" smtClean="0">
                <a:solidFill>
                  <a:schemeClr val="tx1"/>
                </a:solidFill>
                <a:effectLst/>
                <a:latin typeface="+mn-lt"/>
                <a:ea typeface="+mn-ea"/>
                <a:cs typeface="+mn-cs"/>
              </a:rPr>
              <a:t>mejor</a:t>
            </a:r>
            <a:r>
              <a:rPr lang="es-ES_tradnl" sz="1200" b="1" kern="1200" dirty="0" smtClean="0">
                <a:solidFill>
                  <a:schemeClr val="tx1"/>
                </a:solidFill>
                <a:effectLst/>
                <a:latin typeface="+mn-lt"/>
                <a:ea typeface="+mn-ea"/>
                <a:cs typeface="+mn-cs"/>
              </a:rPr>
              <a:t>, </a:t>
            </a:r>
            <a:r>
              <a:rPr lang="es-ES_tradnl" sz="1200" b="1" i="1" kern="1200" dirty="0" smtClean="0">
                <a:solidFill>
                  <a:schemeClr val="tx1"/>
                </a:solidFill>
                <a:effectLst/>
                <a:latin typeface="+mn-lt"/>
                <a:ea typeface="+mn-ea"/>
                <a:cs typeface="+mn-cs"/>
              </a:rPr>
              <a:t>piensas </a:t>
            </a:r>
            <a:r>
              <a:rPr lang="es-ES_tradnl" sz="1200" b="0" kern="1200" dirty="0" smtClean="0">
                <a:solidFill>
                  <a:schemeClr val="tx1"/>
                </a:solidFill>
                <a:effectLst/>
                <a:latin typeface="+mn-lt"/>
                <a:ea typeface="+mn-ea"/>
                <a:cs typeface="+mn-cs"/>
              </a:rPr>
              <a:t>mejor</a:t>
            </a:r>
            <a:r>
              <a:rPr lang="es-ES_tradnl" sz="1200" b="1" kern="1200" dirty="0" smtClean="0">
                <a:solidFill>
                  <a:schemeClr val="tx1"/>
                </a:solidFill>
                <a:effectLst/>
                <a:latin typeface="+mn-lt"/>
                <a:ea typeface="+mn-ea"/>
                <a:cs typeface="+mn-cs"/>
              </a:rPr>
              <a:t>. Se ha comprobado que el ejercicio mejora el estado de ánimo,  baja el estrés, la depresión y los niveles de ansiedad; y aumenta el poder cerebral. Ayuda también a aumentar los niveles de energía y mejora la calidad del sueño en la mayoría de las personas.</a:t>
            </a:r>
            <a:endParaRPr lang="en-US" b="1" kern="1200" dirty="0" smtClean="0">
              <a:solidFill>
                <a:schemeClr val="tx1"/>
              </a:solidFill>
            </a:endParaRPr>
          </a:p>
          <a:p>
            <a:pPr>
              <a:lnSpc>
                <a:spcPct val="110000"/>
              </a:lnSpc>
            </a:pPr>
            <a:endParaRPr lang="en-US" b="1" kern="1200" dirty="0" smtClean="0">
              <a:solidFill>
                <a:schemeClr val="tx1"/>
              </a:solidFill>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0A3DDE9D-6BAC-4A03-A7A0-4E263CF08DC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81000"/>
            <a:ext cx="2235200" cy="1676400"/>
          </a:xfrm>
        </p:spPr>
      </p:sp>
      <p:sp>
        <p:nvSpPr>
          <p:cNvPr id="3" name="Notes Placeholder 2"/>
          <p:cNvSpPr>
            <a:spLocks noGrp="1"/>
          </p:cNvSpPr>
          <p:nvPr>
            <p:ph type="body" idx="1"/>
          </p:nvPr>
        </p:nvSpPr>
        <p:spPr>
          <a:xfrm>
            <a:off x="685800" y="2133600"/>
            <a:ext cx="5486400" cy="5791200"/>
          </a:xfrm>
        </p:spPr>
        <p:txBody>
          <a:bodyPr>
            <a:normAutofit lnSpcReduction="10000"/>
          </a:bodyPr>
          <a:lstStyle/>
          <a:p>
            <a:r>
              <a:rPr lang="es-ES_tradnl" sz="1200" kern="1200" dirty="0" smtClean="0">
                <a:solidFill>
                  <a:schemeClr val="tx1"/>
                </a:solidFill>
                <a:effectLst/>
                <a:latin typeface="+mn-lt"/>
                <a:ea typeface="+mn-ea"/>
                <a:cs typeface="+mn-cs"/>
              </a:rPr>
              <a:t>La siguiente historia real ocurrió en la década de los 1930. Un hombre desanimado y pesimista vino a ver al  Dr. Harry Link, un famoso médico en la ciudad de Nueva York. El desalentado hombre había perdido su trabajo. Sentía que ya nadie lo amaba. Quería cometer suicidio para acabar con sus problemas.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El Dr. Link le explicó que había vivido en forma muy sedentaria, ejercitando solo su mente, mientras descuidaba su cuerpo. “Te daré un programa de trabajo manual,” le dijo, “y pronto te sentirás mejor.”</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“A mí no me gusta el trabajo manual,” dijo el hombre. “No quiero trabajar. Quiero cometer suicidio.”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El Dr. Link hizo lo mejor que pudo para persuadir al hombre a aceptar un programa de trabajo manual, pero no sirvió de nada y al final, exasperado, le dijo: “Entonces bien, comete suicidio. Pero si lo haces, ¿por qué no haces algo fuera de lo ordinario, algo heroico y aparecer en los titulares cuando te mueras.”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Al hombre le gustó la  idea. “¿Qué sugiere, doctor?” preguntó. El doctor le dijo, “Nunca he escuchado de un hombre que corra hasta morir. Si quieres salir en los titulares, corre alrededor de la cuadra hasta que caigas muerto y cada periódico lo publicará en primera plana”. “Eso es lo que haré”, dijo el hombre y se fue a hacer noticia.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Se fue a casa, escribió una carta de despedida y comenzó a correr. Corrió y corrió, pero no caía muerto. Se cansó mucho y dijo: “Tendré que terminarlo mañana por la noche”. Regresó a la casa y durmió mejor de lo que había podido en mucho tiempo. La noche siguiente corrió nuevamente, vueltas y vueltas; pero no caía muerto y, lo adivinaste—¡no cayó muerto!¡ Literalmente corrió de regreso a la salud y la fuerza!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El ejercicio promueve la salud física al reducir los riesgos y progreso de enfermedades coronarias, derrames cerebrales, diabetes y cáncer. También mejora el estado de ánimo y la función mental.</a:t>
            </a:r>
            <a:endParaRPr lang="en-US" sz="1200" kern="1200" dirty="0" smtClean="0">
              <a:solidFill>
                <a:schemeClr val="tx1"/>
              </a:solidFill>
              <a:effectLst/>
              <a:latin typeface="+mn-lt"/>
              <a:ea typeface="+mn-ea"/>
              <a:cs typeface="+mn-cs"/>
            </a:endParaRP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A3DDE9D-6BAC-4A03-A7A0-4E263CF08DC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s-ES_tradnl" sz="1200" b="1" kern="1200" dirty="0" smtClean="0">
                <a:solidFill>
                  <a:schemeClr val="tx1"/>
                </a:solidFill>
                <a:effectLst/>
                <a:latin typeface="+mn-lt"/>
                <a:ea typeface="+mn-ea"/>
                <a:cs typeface="+mn-cs"/>
              </a:rPr>
              <a:t>¿Cuál es la mejor manera de ejercicio?</a:t>
            </a:r>
          </a:p>
          <a:p>
            <a:r>
              <a:rPr lang="es-ES_tradnl" sz="1200" b="1" kern="1200" dirty="0" smtClean="0">
                <a:solidFill>
                  <a:schemeClr val="tx1"/>
                </a:solidFill>
                <a:effectLst/>
                <a:latin typeface="+mn-lt"/>
                <a:ea typeface="+mn-ea"/>
                <a:cs typeface="+mn-cs"/>
              </a:rPr>
              <a:t> ¡La que estés dispuesto a hacer! </a:t>
            </a:r>
            <a:r>
              <a:rPr lang="es-ES_tradnl" sz="1200" kern="1200" dirty="0" smtClean="0">
                <a:solidFill>
                  <a:schemeClr val="tx1"/>
                </a:solidFill>
                <a:effectLst/>
                <a:latin typeface="+mn-lt"/>
                <a:ea typeface="+mn-ea"/>
                <a:cs typeface="+mn-cs"/>
              </a:rPr>
              <a:t>Caminar en forma rápida y enérgica, escalar, ciclismo, natación, jugar golf, esquiar, piragüismo, jardinería, saltar en un trampolín, subir escaleras, ejercicio en máquinas estacionarias, tareas tales como cortar leña—todo ello provee buen ejercicio y ayuda a reducir el estrés. Recuerda: El movimiento equilibra la emoción. Así que cuando te sientas desanimado, levántate y comienza a moverte mental y físicamente. ¡Combate el mal humor—comienza a moverte!</a:t>
            </a:r>
            <a:endParaRPr lang="en-US" sz="1200" kern="1200" dirty="0" smtClean="0">
              <a:solidFill>
                <a:schemeClr val="tx1"/>
              </a:solidFill>
              <a:effectLst/>
              <a:latin typeface="+mn-lt"/>
              <a:ea typeface="+mn-ea"/>
              <a:cs typeface="+mn-cs"/>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0A3DDE9D-6BAC-4A03-A7A0-4E263CF08DC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81000"/>
            <a:ext cx="2743200" cy="2057400"/>
          </a:xfrm>
        </p:spPr>
      </p:sp>
      <p:sp>
        <p:nvSpPr>
          <p:cNvPr id="3" name="Notes Placeholder 2"/>
          <p:cNvSpPr>
            <a:spLocks noGrp="1"/>
          </p:cNvSpPr>
          <p:nvPr>
            <p:ph type="body" idx="1"/>
          </p:nvPr>
        </p:nvSpPr>
        <p:spPr>
          <a:xfrm>
            <a:off x="685800" y="2590800"/>
            <a:ext cx="5486400" cy="5867400"/>
          </a:xfrm>
        </p:spPr>
        <p:txBody>
          <a:bodyPr>
            <a:normAutofit/>
          </a:bodyPr>
          <a:lstStyle/>
          <a:p>
            <a:r>
              <a:rPr lang="es-ES_tradnl" b="1" dirty="0" smtClean="0">
                <a:solidFill>
                  <a:srgbClr val="430043"/>
                </a:solidFill>
              </a:rPr>
              <a:t>Descansa</a:t>
            </a:r>
          </a:p>
          <a:p>
            <a:r>
              <a:rPr lang="es-ES_tradnl" sz="1200" kern="1200" dirty="0" smtClean="0">
                <a:solidFill>
                  <a:schemeClr val="tx1"/>
                </a:solidFill>
                <a:effectLst/>
                <a:latin typeface="+mn-lt"/>
                <a:ea typeface="+mn-ea"/>
                <a:cs typeface="+mn-cs"/>
              </a:rPr>
              <a:t>Es difícil para algunas personas ver que el descanso para la mente y el cuerpo es suficientemente importante como para planificarlo. Podemos estar muy ocupados planificando, solucionando problemas, o enfrascados en estimulantes medios sociales, que nuestra mente nunca tenga pausa o tiempo de descanso para reflexionar, meditar y  relajarse. ¡Están ocurriendo tantas cosas en el cerebro, que el verdadero aprendizaje, sabiduría y crecimiento real  no tiene lugar! El cerebro está muy ocupado filtrando  “ruido”  inútil  y no tiene tiempo para la reflexión.</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Pasar tiempo en la naturaleza es una de las actividades más calmantes, refrescantes y a la vez vigorizantes para una mente y un cuerpo sobrecargados de trabajo. Aprender a distinguir entre entretenimiento estimulante y recreación refrescante puede ayudarte a usar tu tiempo de ocio con mayor ventaja. Caminar en el bosque, trabajar en el jardín u observar un hermoso atardecer son formas grandiosas de disfrutar la naturaleza y absorber su influencia tranquilizadora.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Otro componente vital de un estilo de vida saludable es suficiente sueño reparador, el cuál debe ocurrir óptimamente durante las horas de la noche, incluyendo dos o tres horas antes de la medianoche. Las investigaciones sugieren que es durante el sueño profundo, ininterrumpido, cuando ocurre la mayoría del almacenamiento de la memoria en el cerebro. En un estudio publicado en </a:t>
            </a:r>
            <a:r>
              <a:rPr lang="es-ES_tradnl" sz="1200" i="1" kern="1200" dirty="0" err="1" smtClean="0">
                <a:solidFill>
                  <a:schemeClr val="tx1"/>
                </a:solidFill>
                <a:effectLst/>
                <a:latin typeface="+mn-lt"/>
                <a:ea typeface="+mn-ea"/>
                <a:cs typeface="+mn-cs"/>
              </a:rPr>
              <a:t>Science</a:t>
            </a:r>
            <a:r>
              <a:rPr lang="es-ES_tradnl" sz="1200" kern="1200" dirty="0" smtClean="0">
                <a:solidFill>
                  <a:schemeClr val="tx1"/>
                </a:solidFill>
                <a:effectLst/>
                <a:latin typeface="+mn-lt"/>
                <a:ea typeface="+mn-ea"/>
                <a:cs typeface="+mn-cs"/>
              </a:rPr>
              <a:t>, los investigadores informaron que el sueño profundo es de vital importancia en el proceso de aprendizaje y que las personas tienden a absorber conocimiento sobre nuevas destrezas, mientras duermen.  ¡Una buena noche de descanso puede también  ayudar a mantener bajos los niveles de la hormona de estrés durante el día! Otros efectos positivos incluyen un mejor control de los niveles de azúcar en la sangre y un sistema de inmunidad más fuerte. Es fácil sobrecargar el día con tantas actividades, que no quede tiempo para dormir. El tiempo dedicado a dormir no es tiempo desperdiciado—es vital para la salud, buen juicio, y un estado de ánimo equilibrado.</a:t>
            </a:r>
            <a:endParaRPr lang="en-US" sz="1200" kern="1200" dirty="0" smtClean="0">
              <a:solidFill>
                <a:schemeClr val="tx1"/>
              </a:solidFill>
              <a:effectLst/>
              <a:latin typeface="+mn-lt"/>
              <a:ea typeface="+mn-ea"/>
              <a:cs typeface="+mn-cs"/>
            </a:endParaRPr>
          </a:p>
          <a:p>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s-ES_tradnl" b="1" dirty="0" smtClean="0"/>
              <a:t>La Biblia enseña la importancia del descanso de la mente, el cuerpo y el espíritu. Jesús notó que sus discípulos estaban cansados y les animó a aparatarse y “descansar un rato”.</a:t>
            </a:r>
          </a:p>
          <a:p>
            <a:r>
              <a:rPr lang="en-US" sz="1200" b="1" kern="1200" dirty="0" smtClean="0">
                <a:solidFill>
                  <a:schemeClr val="tx1"/>
                </a:solidFill>
                <a:latin typeface="+mn-lt"/>
                <a:ea typeface="+mn-ea"/>
                <a:cs typeface="+mn-cs"/>
              </a:rPr>
              <a:t> </a:t>
            </a:r>
            <a:r>
              <a:rPr lang="en-US" b="1" dirty="0" smtClean="0"/>
              <a:t>(Marcos 6:31)</a:t>
            </a:r>
            <a:r>
              <a:rPr lang="en-US" dirty="0" smtClean="0"/>
              <a:t> </a:t>
            </a:r>
            <a:r>
              <a:rPr lang="es-ES_tradnl" sz="1200" kern="1200" dirty="0" smtClean="0">
                <a:solidFill>
                  <a:schemeClr val="tx1"/>
                </a:solidFill>
                <a:effectLst/>
                <a:latin typeface="+mn-lt"/>
                <a:ea typeface="+mn-ea"/>
                <a:cs typeface="+mn-cs"/>
              </a:rPr>
              <a:t>En la creación, Dios separó el día séptimo como un día especial de descanso, adoración y compañerismo. Y él nos invita a entrar en su reposo.</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A3DDE9D-6BAC-4A03-A7A0-4E263CF08DC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819400"/>
            <a:ext cx="5486400" cy="5638800"/>
          </a:xfrm>
        </p:spPr>
        <p:txBody>
          <a:bodyPr>
            <a:normAutofit/>
          </a:bodyPr>
          <a:lstStyle/>
          <a:p>
            <a:r>
              <a:rPr lang="es-ES_tradnl"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Crea un Ambiente</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Haz planes para el éxito. Crea un ambiente mental que te ayude a vivir un estilo de vida saludable y de éxito. </a:t>
            </a:r>
            <a:r>
              <a:rPr lang="es-ES_tradnl" sz="1200" kern="1200" dirty="0" smtClean="0">
                <a:solidFill>
                  <a:schemeClr val="tx1"/>
                </a:solidFill>
                <a:effectLst/>
                <a:latin typeface="+mn-lt"/>
                <a:ea typeface="+mn-ea"/>
                <a:cs typeface="+mn-cs"/>
              </a:rPr>
              <a:t>Haz a un lado tantos recordativos de tus pasados hábitos o adicciones como te sea posible. Como dice el refrán. Ojos que no ven…corazón que no siente”. El enfocar la atención en nuevos pensamientos y conductas hará desalojar los viejos patrones nocivos. No puedes pensar positiva y negativamente al mismo tiempo, así que elige pensamientos positivos. No esperes a que tus sentimientos te guíen al pensamiento positivo. Usa más bien el pensamiento positivo para guiar tus sentimientos.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Crea un ambiente físico que conduzca al éxito. No es sabio para un anterior fumador dejar ceniceros y cigarrillos por todo su apartamento. Para alguien que ha estado involucrado en pornografía, tales calendarios, revistas, vídeos y sitios Web, deben ser eliminados. Para el adicto a alimentos chatarra, tales alimentos que lo inducen a la glotonería deben desaparecer de la casa.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Una mujer que leía compulsivamente novelas románticas, decidió dejar de hacerlo y quemó 300 de ellas en el patio de su casa. Aprendió por experiencia la verdad y poder del consejo bíblico: "No traerás abominación a tu casa, para ser maldito. Del todo la aborrecerás y abominarás, porque es maldición". Una acción decisiva hace cambios decisivos en el cerebro.</a:t>
            </a:r>
            <a:endParaRPr lang="en-US" sz="1200" kern="1200" dirty="0" smtClean="0">
              <a:solidFill>
                <a:schemeClr val="tx1"/>
              </a:solidFill>
              <a:effectLst/>
              <a:latin typeface="+mn-lt"/>
              <a:ea typeface="+mn-ea"/>
              <a:cs typeface="+mn-cs"/>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0A3DDE9D-6BAC-4A03-A7A0-4E263CF08DC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81000"/>
            <a:ext cx="2743200" cy="2057400"/>
          </a:xfrm>
        </p:spPr>
      </p:sp>
      <p:sp>
        <p:nvSpPr>
          <p:cNvPr id="3" name="Notes Placeholder 2"/>
          <p:cNvSpPr>
            <a:spLocks noGrp="1"/>
          </p:cNvSpPr>
          <p:nvPr>
            <p:ph type="body" idx="1"/>
          </p:nvPr>
        </p:nvSpPr>
        <p:spPr>
          <a:xfrm>
            <a:off x="685800" y="2590800"/>
            <a:ext cx="5486400" cy="6172200"/>
          </a:xfrm>
        </p:spPr>
        <p:txBody>
          <a:bodyPr>
            <a:noAutofit/>
          </a:bodyPr>
          <a:lstStyle/>
          <a:p>
            <a:pPr>
              <a:lnSpc>
                <a:spcPct val="110000"/>
              </a:lnSpc>
            </a:pPr>
            <a:r>
              <a:rPr lang="es-ES_tradnl" sz="1200" kern="1200" dirty="0" smtClean="0">
                <a:solidFill>
                  <a:schemeClr val="tx1"/>
                </a:solidFill>
                <a:effectLst/>
                <a:latin typeface="+mn-lt"/>
                <a:ea typeface="+mn-ea"/>
                <a:cs typeface="+mn-cs"/>
              </a:rPr>
              <a:t>Con frecuencia existen otros hábitos o asociaciones, llamados detonadores, adicciones periféricas que deben ser también cambiados a fin de evitar “encender de nuevo” la conducta adictiva. Por ejemplo, si en el pasado no has sido capaz de pasar por cierta panadería porque su vista te despierta un irresistible deseo de satisfacer ese gusto, encuentra una nueva ruta y evita tal lugar. Enfoca tu atención en algún aspecto de la nueva ruta y piensa en la gran cena o noche de la que vas a disfrutar al llegar a casa. Recuerda que ese antojo o deseo incontenible se te va a pasar.</a:t>
            </a:r>
            <a:endParaRPr lang="en-US" kern="1200" dirty="0" smtClean="0">
              <a:solidFill>
                <a:schemeClr val="tx1"/>
              </a:solidFill>
            </a:endParaRPr>
          </a:p>
          <a:p>
            <a:pPr>
              <a:lnSpc>
                <a:spcPct val="110000"/>
              </a:lnSpc>
            </a:pPr>
            <a:r>
              <a:rPr lang="es-ES_tradnl" sz="1200" kern="1200" dirty="0" smtClean="0">
                <a:solidFill>
                  <a:schemeClr val="tx1"/>
                </a:solidFill>
                <a:effectLst/>
                <a:latin typeface="+mn-lt"/>
                <a:ea typeface="+mn-ea"/>
                <a:cs typeface="+mn-cs"/>
              </a:rPr>
              <a:t>Una mujer que leía compulsivamente novelas románticas, decidió dejar de hacerlo y quemó 300 de ellas en el patio de su casa. Aprendió por experiencia la verdad y poder del consejo bíblico: "No traerás abominación a tu casa, para ser maldito. Del todo la aborrecerás y abominarás, porque es maldición". Una acción decisiva hace cambios decisivos en el cerebro.</a:t>
            </a:r>
            <a:endParaRPr lang="en-US" dirty="0"/>
          </a:p>
        </p:txBody>
      </p:sp>
      <p:sp>
        <p:nvSpPr>
          <p:cNvPr id="4" name="Slide Number Placeholder 3"/>
          <p:cNvSpPr>
            <a:spLocks noGrp="1"/>
          </p:cNvSpPr>
          <p:nvPr>
            <p:ph type="sldNum" sz="quarter" idx="10"/>
          </p:nvPr>
        </p:nvSpPr>
        <p:spPr/>
        <p:txBody>
          <a:bodyPr/>
          <a:lstStyle/>
          <a:p>
            <a:fld id="{0A3DDE9D-6BAC-4A03-A7A0-4E263CF08DC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81000"/>
            <a:ext cx="2743200" cy="2057400"/>
          </a:xfrm>
        </p:spPr>
      </p:sp>
      <p:sp>
        <p:nvSpPr>
          <p:cNvPr id="3" name="Notes Placeholder 2"/>
          <p:cNvSpPr>
            <a:spLocks noGrp="1"/>
          </p:cNvSpPr>
          <p:nvPr>
            <p:ph type="body" idx="1"/>
          </p:nvPr>
        </p:nvSpPr>
        <p:spPr>
          <a:xfrm>
            <a:off x="685800" y="2590800"/>
            <a:ext cx="5486400" cy="6172200"/>
          </a:xfrm>
        </p:spPr>
        <p:txBody>
          <a:bodyPr>
            <a:noAutofit/>
          </a:bodyPr>
          <a:lstStyle/>
          <a:p>
            <a:r>
              <a:rPr lang="es-ES_tradnl" sz="1200" kern="1200" dirty="0" smtClean="0">
                <a:solidFill>
                  <a:schemeClr val="tx1"/>
                </a:solidFill>
                <a:effectLst/>
                <a:latin typeface="+mn-lt"/>
                <a:ea typeface="+mn-ea"/>
                <a:cs typeface="+mn-cs"/>
              </a:rPr>
              <a:t>El neurólogo John </a:t>
            </a:r>
            <a:r>
              <a:rPr lang="es-ES_tradnl" sz="1200" kern="1200" dirty="0" err="1" smtClean="0">
                <a:solidFill>
                  <a:schemeClr val="tx1"/>
                </a:solidFill>
                <a:effectLst/>
                <a:latin typeface="+mn-lt"/>
                <a:ea typeface="+mn-ea"/>
                <a:cs typeface="+mn-cs"/>
              </a:rPr>
              <a:t>Ratey</a:t>
            </a:r>
            <a:r>
              <a:rPr lang="es-ES_tradnl" sz="1200" kern="1200" dirty="0" smtClean="0">
                <a:solidFill>
                  <a:schemeClr val="tx1"/>
                </a:solidFill>
                <a:effectLst/>
                <a:latin typeface="+mn-lt"/>
                <a:ea typeface="+mn-ea"/>
                <a:cs typeface="+mn-cs"/>
              </a:rPr>
              <a:t>, lo pone de esta manera: “Cada nueva experiencia causa descarga neuronal a través de algunas sinapsis para fortalecer unas y debilitar otras. El patrón de cambio representa una memoria inicial. Mientras las neuronas en la cadena fortalecen sus vínculos unas con otras, comienzan a reclutar  neuronas vecinas para que se unan en su esfuerzo. Cada vez que se repite la actividad, los lazos se hacen más fuertes y más neuronas se involucran, de manera que eventualmente  se desarrolla una red completa que recuerda la destreza o habilidad, el trabajo, el episodio o el color. En esta etapa, el asunto queda codificado como memoria”. La formación de nuevos hábitos para  superar los viejos es tan importante como dejar esos viejos hábitos.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Si estás viviendo en un ambiente en la cual no tienes control total de todos los detonadores, puedes cambiar la forma como te </a:t>
            </a:r>
            <a:r>
              <a:rPr lang="es-ES_tradnl" sz="1200" i="1" kern="1200" dirty="0" smtClean="0">
                <a:solidFill>
                  <a:schemeClr val="tx1"/>
                </a:solidFill>
                <a:effectLst/>
                <a:latin typeface="+mn-lt"/>
                <a:ea typeface="+mn-ea"/>
                <a:cs typeface="+mn-cs"/>
              </a:rPr>
              <a:t>relacionas </a:t>
            </a:r>
            <a:r>
              <a:rPr lang="es-ES_tradnl" sz="1200" kern="1200" dirty="0" smtClean="0">
                <a:solidFill>
                  <a:schemeClr val="tx1"/>
                </a:solidFill>
                <a:effectLst/>
                <a:latin typeface="+mn-lt"/>
                <a:ea typeface="+mn-ea"/>
                <a:cs typeface="+mn-cs"/>
              </a:rPr>
              <a:t>con las cosas que están fuera de tu control, lo que </a:t>
            </a:r>
            <a:r>
              <a:rPr lang="es-ES_tradnl" sz="1200" i="1" kern="1200" dirty="0" smtClean="0">
                <a:solidFill>
                  <a:schemeClr val="tx1"/>
                </a:solidFill>
                <a:effectLst/>
                <a:latin typeface="+mn-lt"/>
                <a:ea typeface="+mn-ea"/>
                <a:cs typeface="+mn-cs"/>
              </a:rPr>
              <a:t>haces </a:t>
            </a:r>
            <a:r>
              <a:rPr lang="es-ES_tradnl" sz="1200" kern="1200" dirty="0" smtClean="0">
                <a:solidFill>
                  <a:schemeClr val="tx1"/>
                </a:solidFill>
                <a:effectLst/>
                <a:latin typeface="+mn-lt"/>
                <a:ea typeface="+mn-ea"/>
                <a:cs typeface="+mn-cs"/>
              </a:rPr>
              <a:t>durante el tiempo de tentación y como </a:t>
            </a:r>
            <a:r>
              <a:rPr lang="es-ES_tradnl" sz="1200" i="1" kern="1200" dirty="0" smtClean="0">
                <a:solidFill>
                  <a:schemeClr val="tx1"/>
                </a:solidFill>
                <a:effectLst/>
                <a:latin typeface="+mn-lt"/>
                <a:ea typeface="+mn-ea"/>
                <a:cs typeface="+mn-cs"/>
              </a:rPr>
              <a:t>compensas </a:t>
            </a:r>
            <a:r>
              <a:rPr lang="es-ES_tradnl" sz="1200" kern="1200" dirty="0" smtClean="0">
                <a:solidFill>
                  <a:schemeClr val="tx1"/>
                </a:solidFill>
                <a:effectLst/>
                <a:latin typeface="+mn-lt"/>
                <a:ea typeface="+mn-ea"/>
                <a:cs typeface="+mn-cs"/>
              </a:rPr>
              <a:t>la eliminación de la antigua conducta Si tu cónyuge está tomando café, fumando o viendo las noticias en la mañana, tú todavía puedes hacer elecciones positivas. Camina en las mañanas y luego disfruten de un saludable desayuno juntos. De esta manera estás grabando  nuevas memorias y asociaciones en tu cerebro y ayudando a que desaparezcan las pasadas.</a:t>
            </a:r>
            <a:endParaRPr lang="en-US" sz="1200" kern="1200" dirty="0" smtClean="0">
              <a:solidFill>
                <a:schemeClr val="tx1"/>
              </a:solidFill>
              <a:effectLst/>
              <a:latin typeface="+mn-lt"/>
              <a:ea typeface="+mn-ea"/>
              <a:cs typeface="+mn-cs"/>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0A3DDE9D-6BAC-4A03-A7A0-4E263CF08DC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3DDE9D-6BAC-4A03-A7A0-4E263CF08DC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895600"/>
            <a:ext cx="5486400" cy="5562600"/>
          </a:xfrm>
        </p:spPr>
        <p:txBody>
          <a:bodyPr>
            <a:normAutofit/>
          </a:bodyPr>
          <a:lstStyle/>
          <a:p>
            <a:pPr>
              <a:lnSpc>
                <a:spcPct val="110000"/>
              </a:lnSpc>
            </a:pPr>
            <a:r>
              <a:rPr lang="es-ES_tradnl" sz="1200" kern="1200" dirty="0" smtClean="0">
                <a:solidFill>
                  <a:schemeClr val="tx1"/>
                </a:solidFill>
                <a:effectLst/>
                <a:latin typeface="+mn-lt"/>
                <a:ea typeface="+mn-ea"/>
                <a:cs typeface="+mn-cs"/>
              </a:rPr>
              <a:t>Recuerda: la tentación  usualmente pasa en pocos minutos. Actúa rápidamente y desvía tu atención. Usa la llave de la oración para obtener fuerza para resistir. </a:t>
            </a:r>
            <a:r>
              <a:rPr lang="es-ES_tradnl" sz="1200" b="1" kern="1200" dirty="0" smtClean="0">
                <a:solidFill>
                  <a:schemeClr val="tx1"/>
                </a:solidFill>
                <a:effectLst/>
                <a:latin typeface="+mn-lt"/>
                <a:ea typeface="+mn-ea"/>
                <a:cs typeface="+mn-cs"/>
              </a:rPr>
              <a:t>“Dios es nuestro amparo y fortaleza, nuestro pronto auxilio en las tribulaciones” (Salmos 46:1) Camina durante unos 10 minutos. Llama a un amigo. Toma un baño o una ducha. Toma  una  siesta  de 10 o 15 minutos.</a:t>
            </a:r>
          </a:p>
          <a:p>
            <a:r>
              <a:rPr lang="es-ES_tradnl" sz="1200" kern="1200" dirty="0" smtClean="0">
                <a:solidFill>
                  <a:schemeClr val="tx1"/>
                </a:solidFill>
                <a:effectLst/>
                <a:latin typeface="+mn-lt"/>
                <a:ea typeface="+mn-ea"/>
                <a:cs typeface="+mn-cs"/>
              </a:rPr>
              <a:t>El colocarte en un ambiente positivo puede ser una herramienta poderosa en la construcción de un mejor cerebro. Puede ser gratificante el servir de voluntario en la escuela, iglesia u hospital. Otra manera de mantenerse activo es tomando clases. Puedes       mantener   tu     cerebro       productivo  y  creciendo  al  rodearte  de  un  ambiente  y personas que sirven  de apoyo.</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Las debilidades pasadas todavía deben ser vigiladas; pero con el tiempo, esos viejos disparadores se debilitarán. Estás desarrollando nuevos hábitos, nuevas asociaciones  y nuevas formas de relacionarte con tu ambiente. ¡Estás construyendo un nuevo tú! Estás recuperando el control de tu vida.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3DDE9D-6BAC-4A03-A7A0-4E263CF08DC3}"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lnSpc>
                <a:spcPct val="110000"/>
              </a:lnSpc>
              <a:buFont typeface="Wingdings" charset="2"/>
              <a:buChar char="ü"/>
            </a:pPr>
            <a:r>
              <a:rPr lang="es-ES_tradnl" sz="1200" b="1" kern="1200" dirty="0" smtClean="0">
                <a:solidFill>
                  <a:schemeClr val="tx1"/>
                </a:solidFill>
                <a:effectLst/>
                <a:latin typeface="+mn-lt"/>
                <a:ea typeface="+mn-ea"/>
                <a:cs typeface="+mn-cs"/>
              </a:rPr>
              <a:t>Controla el estrés</a:t>
            </a:r>
            <a:endParaRPr lang="en-US" b="1" kern="1200" dirty="0" smtClean="0">
              <a:solidFill>
                <a:schemeClr val="tx1"/>
              </a:solidFill>
              <a:latin typeface="+mn-lt"/>
              <a:ea typeface="+mn-ea"/>
              <a:cs typeface="+mn-cs"/>
            </a:endParaRPr>
          </a:p>
          <a:p>
            <a:pPr marL="0" marR="0" indent="0" algn="l" defTabSz="914400" rtl="0" eaLnBrk="1" fontAlgn="auto" latinLnBrk="0" hangingPunct="1">
              <a:lnSpc>
                <a:spcPct val="11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Es importante encontrar válvulas de escape para el estrés antes que se acumule y se torne inmanejable. Maneja tu estrés antes que te maneje a ti. ¡Observa los signos reveladores del estrés y hazlos disminuir antes de que detonen! Debes estar consciente de las trampas que le tiendes al. El manejar el estrés implica  toma de decisiones, establecer prioridades, adoptar actitudes y actuar en forma que te permita maximizar tu potencial sin sobrecargar tus habilidades. ¡Reduce al mínimo o desgasta y agota!</a:t>
            </a:r>
            <a:endParaRPr lang="en-US" sz="1200" kern="1200" dirty="0" smtClean="0">
              <a:solidFill>
                <a:schemeClr val="tx1"/>
              </a:solidFill>
              <a:effectLst/>
              <a:latin typeface="+mn-lt"/>
              <a:ea typeface="+mn-ea"/>
              <a:cs typeface="+mn-cs"/>
            </a:endParaRPr>
          </a:p>
          <a:p>
            <a:pPr>
              <a:lnSpc>
                <a:spcPct val="110000"/>
              </a:lnSpc>
            </a:pPr>
            <a:r>
              <a:rPr lang="en-US" kern="1200" dirty="0" smtClean="0">
                <a:solidFill>
                  <a:schemeClr val="tx1"/>
                </a:solidFill>
                <a:latin typeface="+mn-lt"/>
                <a:ea typeface="+mn-ea"/>
                <a:cs typeface="+mn-cs"/>
              </a:rPr>
              <a:t>	</a:t>
            </a:r>
            <a:endParaRPr lang="en-US"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A3DDE9D-6BAC-4A03-A7A0-4E263CF08DC3}"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971800"/>
            <a:ext cx="5486400" cy="5029200"/>
          </a:xfrm>
        </p:spPr>
        <p:txBody>
          <a:bodyPr>
            <a:noAutofit/>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Las personas que están crónicamente estresadas, a menudo sienten que su vida está fuera de control. El balancear tu vida te devuelve el control y te ayuda a evitar estrés innecesario. Los siguientes son varios consejos para domar el estrés, que te pueden ser útiles:</a:t>
            </a:r>
            <a:endParaRPr lang="en-US" kern="1200" dirty="0" smtClean="0">
              <a:solidFill>
                <a:schemeClr val="tx1"/>
              </a:solidFill>
              <a:latin typeface="+mn-lt"/>
              <a:ea typeface="+mn-ea"/>
              <a:cs typeface="+mn-cs"/>
            </a:endParaRPr>
          </a:p>
          <a:p>
            <a:pPr>
              <a:lnSpc>
                <a:spcPct val="110000"/>
              </a:lnSpc>
            </a:pPr>
            <a:endParaRPr lang="en-US" kern="1200" dirty="0" smtClean="0">
              <a:solidFill>
                <a:schemeClr val="tx1"/>
              </a:solidFill>
              <a:latin typeface="+mn-lt"/>
              <a:ea typeface="+mn-ea"/>
              <a:cs typeface="+mn-cs"/>
            </a:endParaRPr>
          </a:p>
          <a:p>
            <a:r>
              <a:rPr lang="es-ES_tradnl" sz="1200" kern="1200" dirty="0" smtClean="0">
                <a:solidFill>
                  <a:schemeClr val="tx1"/>
                </a:solidFill>
                <a:effectLst/>
                <a:latin typeface="+mn-lt"/>
                <a:ea typeface="+mn-ea"/>
                <a:cs typeface="+mn-cs"/>
              </a:rPr>
              <a:t>•   </a:t>
            </a:r>
            <a:r>
              <a:rPr lang="es-ES_tradnl" sz="1200" b="1" kern="1200" dirty="0" smtClean="0">
                <a:solidFill>
                  <a:schemeClr val="tx1"/>
                </a:solidFill>
                <a:effectLst/>
                <a:latin typeface="+mn-lt"/>
                <a:ea typeface="+mn-ea"/>
                <a:cs typeface="+mn-cs"/>
              </a:rPr>
              <a:t>Identifica </a:t>
            </a:r>
            <a:r>
              <a:rPr lang="es-ES_tradnl" sz="1200" kern="1200" dirty="0" smtClean="0">
                <a:solidFill>
                  <a:schemeClr val="tx1"/>
                </a:solidFill>
                <a:effectLst/>
                <a:latin typeface="+mn-lt"/>
                <a:ea typeface="+mn-ea"/>
                <a:cs typeface="+mn-cs"/>
              </a:rPr>
              <a:t>tus metas más importantes y  dales prioridad de acuerdo a las mismas.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r>
              <a:rPr lang="es-ES_tradnl" sz="1200" b="1" kern="1200" dirty="0" smtClean="0">
                <a:solidFill>
                  <a:schemeClr val="tx1"/>
                </a:solidFill>
                <a:effectLst/>
                <a:latin typeface="+mn-lt"/>
                <a:ea typeface="+mn-ea"/>
                <a:cs typeface="+mn-cs"/>
              </a:rPr>
              <a:t>Fija </a:t>
            </a:r>
            <a:r>
              <a:rPr lang="es-ES_tradnl" sz="1200" kern="1200" dirty="0" smtClean="0">
                <a:solidFill>
                  <a:schemeClr val="tx1"/>
                </a:solidFill>
                <a:effectLst/>
                <a:latin typeface="+mn-lt"/>
                <a:ea typeface="+mn-ea"/>
                <a:cs typeface="+mn-cs"/>
              </a:rPr>
              <a:t>un calendario realista.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r>
              <a:rPr lang="es-ES_tradnl" sz="1200" b="1" kern="1200" dirty="0" smtClean="0">
                <a:solidFill>
                  <a:schemeClr val="tx1"/>
                </a:solidFill>
                <a:effectLst/>
                <a:latin typeface="+mn-lt"/>
                <a:ea typeface="+mn-ea"/>
                <a:cs typeface="+mn-cs"/>
              </a:rPr>
              <a:t>Monitoriza </a:t>
            </a:r>
            <a:r>
              <a:rPr lang="es-ES_tradnl" sz="1200" kern="1200" dirty="0" smtClean="0">
                <a:solidFill>
                  <a:schemeClr val="tx1"/>
                </a:solidFill>
                <a:effectLst/>
                <a:latin typeface="+mn-lt"/>
                <a:ea typeface="+mn-ea"/>
                <a:cs typeface="+mn-cs"/>
              </a:rPr>
              <a:t>tu programación, incluyendo la cantidad e intensidad de tus actividades. Limita el número de decisiones que tomas en un día.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r>
              <a:rPr lang="es-ES_tradnl" sz="1200" b="1" kern="1200" dirty="0" smtClean="0">
                <a:solidFill>
                  <a:schemeClr val="tx1"/>
                </a:solidFill>
                <a:effectLst/>
                <a:latin typeface="+mn-lt"/>
                <a:ea typeface="+mn-ea"/>
                <a:cs typeface="+mn-cs"/>
              </a:rPr>
              <a:t>Evita </a:t>
            </a:r>
            <a:r>
              <a:rPr lang="es-ES_tradnl" sz="1200" kern="1200" dirty="0" smtClean="0">
                <a:solidFill>
                  <a:schemeClr val="tx1"/>
                </a:solidFill>
                <a:effectLst/>
                <a:latin typeface="+mn-lt"/>
                <a:ea typeface="+mn-ea"/>
                <a:cs typeface="+mn-cs"/>
              </a:rPr>
              <a:t>el desorden.</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r>
              <a:rPr lang="es-ES_tradnl" sz="1200" b="1" kern="1200" dirty="0" smtClean="0">
                <a:solidFill>
                  <a:schemeClr val="tx1"/>
                </a:solidFill>
                <a:effectLst/>
                <a:latin typeface="+mn-lt"/>
                <a:ea typeface="+mn-ea"/>
                <a:cs typeface="+mn-cs"/>
              </a:rPr>
              <a:t>Regula </a:t>
            </a:r>
            <a:r>
              <a:rPr lang="es-ES_tradnl" sz="1200" kern="1200" dirty="0" smtClean="0">
                <a:solidFill>
                  <a:schemeClr val="tx1"/>
                </a:solidFill>
                <a:effectLst/>
                <a:latin typeface="+mn-lt"/>
                <a:ea typeface="+mn-ea"/>
                <a:cs typeface="+mn-cs"/>
              </a:rPr>
              <a:t>la tasa de cambios que ocurren en tu vida en un momento determinado, incluyendo trabajos, mudanzas, viajes y aun vacaciones.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r>
              <a:rPr lang="es-ES_tradnl" sz="1200" b="1" kern="1200" dirty="0" smtClean="0">
                <a:solidFill>
                  <a:schemeClr val="tx1"/>
                </a:solidFill>
                <a:effectLst/>
                <a:latin typeface="+mn-lt"/>
                <a:ea typeface="+mn-ea"/>
                <a:cs typeface="+mn-cs"/>
              </a:rPr>
              <a:t>Elimina </a:t>
            </a:r>
            <a:r>
              <a:rPr lang="es-ES_tradnl" sz="1200" kern="1200" dirty="0" smtClean="0">
                <a:solidFill>
                  <a:schemeClr val="tx1"/>
                </a:solidFill>
                <a:effectLst/>
                <a:latin typeface="+mn-lt"/>
                <a:ea typeface="+mn-ea"/>
                <a:cs typeface="+mn-cs"/>
              </a:rPr>
              <a:t>la</a:t>
            </a:r>
            <a:r>
              <a:rPr lang="es-ES_tradnl" sz="1200" b="1" kern="120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deuda personal, especialmente débitos a tarjetas de crédito y compras por impulso.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r>
              <a:rPr lang="es-ES_tradnl" sz="1200" b="1" kern="1200" dirty="0" smtClean="0">
                <a:solidFill>
                  <a:schemeClr val="tx1"/>
                </a:solidFill>
                <a:effectLst/>
                <a:latin typeface="+mn-lt"/>
                <a:ea typeface="+mn-ea"/>
                <a:cs typeface="+mn-cs"/>
              </a:rPr>
              <a:t>Toma </a:t>
            </a:r>
            <a:r>
              <a:rPr lang="es-ES_tradnl" sz="1200" kern="1200" dirty="0" smtClean="0">
                <a:solidFill>
                  <a:schemeClr val="tx1"/>
                </a:solidFill>
                <a:effectLst/>
                <a:latin typeface="+mn-lt"/>
                <a:ea typeface="+mn-ea"/>
                <a:cs typeface="+mn-cs"/>
              </a:rPr>
              <a:t>tiempo para ayudar a otros—lo cual es una buena manera de poner tu propia vida en perspectiva.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de decisiones que tomas en un día.</a:t>
            </a:r>
            <a:endParaRPr lang="en-US" sz="1200" kern="1200" dirty="0" smtClean="0">
              <a:solidFill>
                <a:schemeClr val="tx1"/>
              </a:solidFill>
              <a:effectLst/>
              <a:latin typeface="+mn-lt"/>
              <a:ea typeface="+mn-ea"/>
              <a:cs typeface="+mn-cs"/>
            </a:endParaRPr>
          </a:p>
          <a:p>
            <a:pPr>
              <a:lnSpc>
                <a:spcPct val="110000"/>
              </a:lnSpc>
            </a:pPr>
            <a:r>
              <a:rPr lang="en-US" kern="1200" dirty="0" smtClean="0">
                <a:solidFill>
                  <a:schemeClr val="tx1"/>
                </a:solidFill>
                <a:latin typeface="+mn-lt"/>
                <a:ea typeface="+mn-ea"/>
                <a:cs typeface="+mn-cs"/>
              </a:rPr>
              <a:t> </a:t>
            </a:r>
          </a:p>
          <a:p>
            <a:r>
              <a:rPr lang="es-ES_tradnl" sz="1200" kern="1200" dirty="0" smtClean="0">
                <a:solidFill>
                  <a:schemeClr val="tx1"/>
                </a:solidFill>
                <a:effectLst/>
                <a:latin typeface="+mn-lt"/>
                <a:ea typeface="+mn-ea"/>
                <a:cs typeface="+mn-cs"/>
              </a:rPr>
              <a:t>El darse a uno mismo el regalo de un horario diario que incluye lectura inspiradora, selección de comidas saludables, ejercicio y suficiente descanso, es vital para el bienestar mental, emocional, físico y espiritual. Es el balance en estas áreas de la vida lo que abre un cofre de tesoro lleno de  bendiciones y beneficios, crea un cerco de protección en contra del estrés, la depresión, la derrota y la adicción, y abre una puerta a una nueva vida y un nuevo tú. Es el plan de Dios el moverte de </a:t>
            </a:r>
            <a:r>
              <a:rPr lang="es-ES_tradnl" sz="1200" kern="1200" dirty="0" smtClean="0">
                <a:solidFill>
                  <a:schemeClr val="tx1"/>
                </a:solidFill>
                <a:latin typeface="+mn-lt"/>
                <a:ea typeface="+mn-ea"/>
                <a:cs typeface="+mn-cs"/>
              </a:rPr>
              <a:t>sobrevivencia a mantenimiento,  de mantenimiento a éxito y de éxito a alto sentido o importancia.</a:t>
            </a:r>
            <a:r>
              <a:rPr lang="es-ES_tradnl" sz="1200" kern="1200" dirty="0" smtClean="0">
                <a:solidFill>
                  <a:schemeClr val="tx1"/>
                </a:solidFill>
                <a:effectLst/>
                <a:latin typeface="+mn-lt"/>
                <a:ea typeface="+mn-ea"/>
                <a:cs typeface="+mn-cs"/>
              </a:rPr>
              <a:t> Al usar las llaves de Dios para la recuperación, acepta su amor y poder sanador. ¡El éxito y el significado serán tuyos!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3DDE9D-6BAC-4A03-A7A0-4E263CF08DC3}"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486400" cy="4114800"/>
          </a:xfrm>
        </p:spPr>
        <p:txBody>
          <a:bodyPr>
            <a:noAutofit/>
          </a:bodyPr>
          <a:lstStyle/>
          <a:p>
            <a:pPr marL="0" lvl="0" indent="0">
              <a:lnSpc>
                <a:spcPct val="110000"/>
              </a:lnSpc>
              <a:buFont typeface="Wingdings" charset="2"/>
              <a:buNone/>
            </a:pPr>
            <a:r>
              <a:rPr lang="es-ES_tradnl" sz="1200" b="1" kern="1200" dirty="0" smtClean="0">
                <a:solidFill>
                  <a:schemeClr val="tx1"/>
                </a:solidFill>
                <a:effectLst/>
                <a:latin typeface="+mn-lt"/>
                <a:ea typeface="+mn-ea"/>
                <a:cs typeface="+mn-cs"/>
              </a:rPr>
              <a:t>Elimina la Preocupación</a:t>
            </a:r>
          </a:p>
          <a:p>
            <a:pPr marL="171450" lvl="0" indent="-171450">
              <a:lnSpc>
                <a:spcPct val="110000"/>
              </a:lnSpc>
              <a:buFont typeface="Wingdings" charset="2"/>
              <a:buChar char="ü"/>
            </a:pPr>
            <a:endParaRPr lang="en-US" b="1" kern="1200" dirty="0" smtClean="0">
              <a:solidFill>
                <a:schemeClr val="tx1"/>
              </a:solidFill>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La preocupación crea estrés. </a:t>
            </a:r>
            <a:r>
              <a:rPr lang="es-ES_tradnl" sz="1200" b="1" kern="1200" dirty="0" smtClean="0">
                <a:solidFill>
                  <a:schemeClr val="tx1"/>
                </a:solidFill>
                <a:effectLst/>
                <a:latin typeface="+mn-lt"/>
                <a:ea typeface="+mn-ea"/>
                <a:cs typeface="+mn-cs"/>
              </a:rPr>
              <a:t>Cuando aceptas a Dios y aprendes a confiar en él, no hay de qué preocuparse. </a:t>
            </a:r>
          </a:p>
          <a:p>
            <a:r>
              <a:rPr lang="es-ES_tradnl" sz="1200" kern="1200" dirty="0" smtClean="0">
                <a:solidFill>
                  <a:schemeClr val="tx1"/>
                </a:solidFill>
                <a:effectLst/>
                <a:latin typeface="+mn-lt"/>
                <a:ea typeface="+mn-ea"/>
                <a:cs typeface="+mn-cs"/>
              </a:rPr>
              <a:t>Para algunas personas, la preocupación es automática; es lo opuesto a confianza. Un autor escribió “la preocupación es el interés pagado por problemas, antes de que vengan” Una mujer que se preocupaba en forma habitual cuando su esposo salía a viajes de negocio, solía dejar mensajes en su teléfono que decían: “¡Por favor dime lo que está sucediendo, para saber de qué me tengo qué preocupar!” El escritor británico </a:t>
            </a:r>
            <a:r>
              <a:rPr lang="es-ES_tradnl" sz="1200" kern="1200" dirty="0" err="1" smtClean="0">
                <a:solidFill>
                  <a:schemeClr val="tx1"/>
                </a:solidFill>
                <a:effectLst/>
                <a:latin typeface="+mn-lt"/>
                <a:ea typeface="+mn-ea"/>
                <a:cs typeface="+mn-cs"/>
              </a:rPr>
              <a:t>Arnold</a:t>
            </a:r>
            <a:r>
              <a:rPr lang="es-ES_tradnl" sz="1200" kern="1200" dirty="0" smtClean="0">
                <a:solidFill>
                  <a:schemeClr val="tx1"/>
                </a:solidFill>
                <a:effectLst/>
                <a:latin typeface="+mn-lt"/>
                <a:ea typeface="+mn-ea"/>
                <a:cs typeface="+mn-cs"/>
              </a:rPr>
              <a:t> Bennett tenía una descripción única de los estragos de la preocupación: “La preocupación es la evidencia de un cerebro enfermizo; no es más que un desperdicio estúpido de tiempo en lo desagradable.”</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Las personas que sufren de ansiedad tienden a ser </a:t>
            </a:r>
            <a:r>
              <a:rPr lang="es-ES_tradnl" sz="1200" i="1" kern="1200" dirty="0" smtClean="0">
                <a:solidFill>
                  <a:schemeClr val="tx1"/>
                </a:solidFill>
                <a:effectLst/>
                <a:latin typeface="+mn-lt"/>
                <a:ea typeface="+mn-ea"/>
                <a:cs typeface="+mn-cs"/>
              </a:rPr>
              <a:t>rumiantes</a:t>
            </a:r>
            <a:r>
              <a:rPr lang="es-ES_tradnl" sz="1200" kern="1200" dirty="0" smtClean="0">
                <a:solidFill>
                  <a:schemeClr val="tx1"/>
                </a:solidFill>
                <a:effectLst/>
                <a:latin typeface="+mn-lt"/>
                <a:ea typeface="+mn-ea"/>
                <a:cs typeface="+mn-cs"/>
              </a:rPr>
              <a:t>; esto es, como vacas que rumian su comida todo el día; las personas rumiantes tienden a repetir en su mente dificultades reales o imaginarias vez tras vez, hasta no poder casi pensar en otra cosa—a menos que sea otra preocupación. Y la preocupación altera la función y la química de cerebro, elevando la hormona de estrés, norepinefrina y disminuyendo la hormona calmante serotonina.</a:t>
            </a:r>
          </a:p>
          <a:p>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A3DDE9D-6BAC-4A03-A7A0-4E263CF08DC3}"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04800"/>
            <a:ext cx="2743200" cy="2057400"/>
          </a:xfrm>
        </p:spPr>
      </p:sp>
      <p:sp>
        <p:nvSpPr>
          <p:cNvPr id="3" name="Notes Placeholder 2"/>
          <p:cNvSpPr>
            <a:spLocks noGrp="1"/>
          </p:cNvSpPr>
          <p:nvPr>
            <p:ph type="body" idx="1"/>
          </p:nvPr>
        </p:nvSpPr>
        <p:spPr>
          <a:xfrm>
            <a:off x="685800" y="2514600"/>
            <a:ext cx="5486400" cy="5943600"/>
          </a:xfrm>
        </p:spPr>
        <p:txBody>
          <a:bodyPr>
            <a:noAutofit/>
          </a:bodyPr>
          <a:lstStyle/>
          <a:p>
            <a:r>
              <a:rPr lang="es-ES_tradnl" sz="1200" kern="1200" dirty="0" smtClean="0">
                <a:solidFill>
                  <a:schemeClr val="tx1"/>
                </a:solidFill>
                <a:effectLst/>
                <a:latin typeface="+mn-lt"/>
                <a:ea typeface="+mn-ea"/>
                <a:cs typeface="+mn-cs"/>
              </a:rPr>
              <a:t>La preocupación les da a los problemas pequeños grandes alas y desactiva el cerebro para la verdadera solución de problemas durante los desafíos reales. Como todo lo demás, la preocupación puede convertirse en hábito; pero afortunadamente, como otros hábitos, puede romperse. Jesús dijo: “¿Quién de ustedes, por mucho que se preocupe, puede añadir una sola hora al curso de su vida?”- Mateo 6: 27. De hecho, la Biblia no solo es enfática acerca de la futilidad de la preocupación, propone también una solución “no se inquieten por nada; más bien, en toda ocasión, con oración y ruego, presenten sus peticiones a Dios y denle gracias. Y la paz de Dios, que sobrepasa todo entendimiento, cuidará sus corazones y sus pensamientos en Cristo Jesús”-</a:t>
            </a:r>
            <a:r>
              <a:rPr lang="es-ES_tradnl" sz="1200" kern="1200" baseline="0" dirty="0" smtClean="0">
                <a:solidFill>
                  <a:schemeClr val="tx1"/>
                </a:solidFill>
                <a:effectLst/>
                <a:latin typeface="+mn-lt"/>
                <a:ea typeface="+mn-ea"/>
                <a:cs typeface="+mn-cs"/>
              </a:rPr>
              <a:t> Filipenses 4: 6, 7.</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La decisión de dejar de practicar la preocupación inútil, es solo eso—una decisión. La Biblia nos dice que reemplacemos los sentimientos de angustia con pensamientos de agradecimiento y expresiones de confianza y gratitud. Se nos ha dicho que dejemos nuestras necesidades en las manos de Dios. Cuando hacemos esto, Dios mismo ha prometido enseñarnos cómo confiar— y no estar preocupados.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Él dice, </a:t>
            </a:r>
            <a:r>
              <a:rPr lang="es-ES_tradnl" sz="1200" b="1" kern="1200" dirty="0" smtClean="0">
                <a:solidFill>
                  <a:schemeClr val="tx1"/>
                </a:solidFill>
                <a:effectLst/>
                <a:latin typeface="+mn-lt"/>
                <a:ea typeface="+mn-ea"/>
                <a:cs typeface="+mn-cs"/>
              </a:rPr>
              <a:t>“Vengan a mi todos ustedes que están cansados y agobiados, y yo les daré descanso”.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El Dios que te creó te invita a venir a él con todo tu quebrantamiento, preocupaciones y problemas. ¡Él tiene un plan y te fortalecerá y te dará paz, aún en medio de los problemas! El desarrollar confianza también nos ayuda a “enfriar” áreas hiperactivas del cerebro involucradas en la ansiedad, preocupación, pensamiento negativo y temor. (Estas áreas  son el sistema límbico profundo, la circunvolución del cíngulo y los ganglios basales.)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Es fácil pensar que si tenemos suficientes beneficios externos tales como dinero, buena apariencia, amigos, talentos o poder, estaremos felices, en control y libres de preocupación. ¿Piensas que esto es cierto? Las personas pueden tener toda ventaja  terrenal y aun así estar preocupadas. Pero tú </a:t>
            </a:r>
            <a:r>
              <a:rPr lang="es-ES_tradnl" sz="1200" i="1" kern="1200" dirty="0" smtClean="0">
                <a:solidFill>
                  <a:schemeClr val="tx1"/>
                </a:solidFill>
                <a:effectLst/>
                <a:latin typeface="+mn-lt"/>
                <a:ea typeface="+mn-ea"/>
                <a:cs typeface="+mn-cs"/>
              </a:rPr>
              <a:t>puedes </a:t>
            </a:r>
            <a:r>
              <a:rPr lang="es-ES_tradnl" sz="1200" kern="1200" dirty="0" smtClean="0">
                <a:solidFill>
                  <a:schemeClr val="tx1"/>
                </a:solidFill>
                <a:effectLst/>
                <a:latin typeface="+mn-lt"/>
                <a:ea typeface="+mn-ea"/>
                <a:cs typeface="+mn-cs"/>
              </a:rPr>
              <a:t>romper el hábito de la preocupación—y aprender a confiar en Dios.</a:t>
            </a:r>
            <a:endParaRPr lang="en-U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3DDE9D-6BAC-4A03-A7A0-4E263CF08DC3}"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81000"/>
            <a:ext cx="2743200" cy="2057400"/>
          </a:xfrm>
        </p:spPr>
      </p:sp>
      <p:sp>
        <p:nvSpPr>
          <p:cNvPr id="3" name="Notes Placeholder 2"/>
          <p:cNvSpPr>
            <a:spLocks noGrp="1"/>
          </p:cNvSpPr>
          <p:nvPr>
            <p:ph type="body" idx="1"/>
          </p:nvPr>
        </p:nvSpPr>
        <p:spPr>
          <a:xfrm>
            <a:off x="685800" y="2590800"/>
            <a:ext cx="5486400" cy="5867400"/>
          </a:xfrm>
        </p:spPr>
        <p:txBody>
          <a:bodyPr>
            <a:normAutofit/>
          </a:bodyPr>
          <a:lstStyle/>
          <a:p>
            <a:pPr marL="0" lvl="0" indent="0">
              <a:lnSpc>
                <a:spcPct val="110000"/>
              </a:lnSpc>
              <a:buFont typeface="Wingdings" charset="2"/>
              <a:buNone/>
            </a:pPr>
            <a:r>
              <a:rPr lang="es-ES_tradnl" sz="1200" b="1" kern="1200" dirty="0" smtClean="0">
                <a:solidFill>
                  <a:schemeClr val="tx1"/>
                </a:solidFill>
                <a:effectLst/>
                <a:latin typeface="+mn-lt"/>
                <a:ea typeface="+mn-ea"/>
                <a:cs typeface="+mn-cs"/>
              </a:rPr>
              <a:t>No más complacerse en la autocompasión</a:t>
            </a:r>
            <a:endParaRPr lang="en-US" b="1" kern="1200" dirty="0" smtClean="0">
              <a:solidFill>
                <a:schemeClr val="tx1"/>
              </a:solidFill>
            </a:endParaRPr>
          </a:p>
          <a:p>
            <a:r>
              <a:rPr lang="es-ES_tradnl" sz="1200" kern="1200" dirty="0" smtClean="0">
                <a:solidFill>
                  <a:schemeClr val="tx1"/>
                </a:solidFill>
                <a:effectLst/>
                <a:latin typeface="+mn-lt"/>
                <a:ea typeface="+mn-ea"/>
                <a:cs typeface="+mn-cs"/>
              </a:rPr>
              <a:t>La complacencia en la autocompasión recicla tu vida, reviviendo el fracaso una y otra  vez. El alimentarnos del fracaso, ya sea el propio o el ajeno, fomenta más de lo mismo. Elizabeth </a:t>
            </a:r>
            <a:r>
              <a:rPr lang="es-ES_tradnl" sz="1200" kern="1200" dirty="0" err="1" smtClean="0">
                <a:solidFill>
                  <a:schemeClr val="tx1"/>
                </a:solidFill>
                <a:effectLst/>
                <a:latin typeface="+mn-lt"/>
                <a:ea typeface="+mn-ea"/>
                <a:cs typeface="+mn-cs"/>
              </a:rPr>
              <a:t>Elliot</a:t>
            </a:r>
            <a:r>
              <a:rPr lang="es-ES_tradnl" sz="1200" kern="1200" dirty="0" smtClean="0">
                <a:solidFill>
                  <a:schemeClr val="tx1"/>
                </a:solidFill>
                <a:effectLst/>
                <a:latin typeface="+mn-lt"/>
                <a:ea typeface="+mn-ea"/>
                <a:cs typeface="+mn-cs"/>
              </a:rPr>
              <a:t>, quien quedó viuda muy joven cuando su esposo misionero fue asesinado por los nativos a los cuales ministraba, ha dicho que “la autocompasión es un muerto que no tiene resurrección, un pozo profundo del cual ninguna mano rescatadora te puede salvar porque tú has escogido estar ahí”. Se ha definido la autocompasión como </a:t>
            </a:r>
            <a:r>
              <a:rPr lang="es-ES_tradnl" sz="1200" b="1" kern="1200" dirty="0" smtClean="0">
                <a:solidFill>
                  <a:schemeClr val="tx1"/>
                </a:solidFill>
                <a:effectLst/>
                <a:latin typeface="+mn-lt"/>
                <a:ea typeface="+mn-ea"/>
                <a:cs typeface="+mn-cs"/>
              </a:rPr>
              <a:t>“un alojarse en forma autoindulgente en sus propias penas y desgracias”.  </a:t>
            </a:r>
            <a:r>
              <a:rPr lang="es-ES_tradnl" sz="1200" kern="1200" dirty="0" smtClean="0">
                <a:solidFill>
                  <a:schemeClr val="tx1"/>
                </a:solidFill>
                <a:effectLst/>
                <a:latin typeface="+mn-lt"/>
                <a:ea typeface="+mn-ea"/>
                <a:cs typeface="+mn-cs"/>
              </a:rPr>
              <a:t>Es uno de los rasgos humanos más tentadores, pero a la misma vez, una de las actividades de más desintegración propia en la cual una persona puede participar. No hay esperanza en la autocompasión;  no hay un plan, un propósito y no hay una promesa. Nubla nuestra visión y es una falsificación autoindulgente de una genuina tristeza o dolor, que podría producir valiosos frutos.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Sería ingenuo pensar que todos los días nuestro camino estará lleno de pétalos de rosa y no espinas; que nunca habrá momentos de dolor o tristeza. Es como el siguiente rótulo sobre un escritorio ejecutivo: “Estás sonriendo porque no entiendes la situación”.  El neuropsiquiatra John </a:t>
            </a:r>
            <a:r>
              <a:rPr lang="es-ES_tradnl" sz="1200" kern="1200" dirty="0" err="1" smtClean="0">
                <a:solidFill>
                  <a:schemeClr val="tx1"/>
                </a:solidFill>
                <a:effectLst/>
                <a:latin typeface="+mn-lt"/>
                <a:ea typeface="+mn-ea"/>
                <a:cs typeface="+mn-cs"/>
              </a:rPr>
              <a:t>Ratey</a:t>
            </a:r>
            <a:r>
              <a:rPr lang="es-ES_tradnl" sz="1200" kern="1200" dirty="0" smtClean="0">
                <a:solidFill>
                  <a:schemeClr val="tx1"/>
                </a:solidFill>
                <a:effectLst/>
                <a:latin typeface="+mn-lt"/>
                <a:ea typeface="+mn-ea"/>
                <a:cs typeface="+mn-cs"/>
              </a:rPr>
              <a:t> discute la forma de emplear la emoción de la tristeza para producir cambio positivo: “La tristeza nos saca de nuestra ruta  para que podamos reagrupar y reevaluar. Puede causarnos suficiente ‘dolor’ que nos motiva al cambio”.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3DDE9D-6BAC-4A03-A7A0-4E263CF08DC3}"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819400"/>
            <a:ext cx="5486400" cy="5943600"/>
          </a:xfrm>
        </p:spPr>
        <p:txBody>
          <a:bodyPr>
            <a:noAutofit/>
          </a:bodyPr>
          <a:lstStyle/>
          <a:p>
            <a:r>
              <a:rPr lang="es-ES_tradnl" sz="1200" b="1" kern="1200" dirty="0" smtClean="0">
                <a:solidFill>
                  <a:schemeClr val="tx1"/>
                </a:solidFill>
                <a:effectLst/>
                <a:latin typeface="+mn-lt"/>
                <a:ea typeface="+mn-ea"/>
                <a:cs typeface="+mn-cs"/>
              </a:rPr>
              <a:t>La tristeza puede dar como resultado una sensación de entumecimiento, la cual “puede ayudar a la adaptación, concediendo alivio en el caso de una terrible pérdida o dando a la persona ‘tiempo de respiro’ para prepararse para la siguiente etapa de la vida o incorporar un cambio mayor”. </a:t>
            </a:r>
            <a:r>
              <a:rPr lang="es-ES_tradnl" sz="1200" kern="1200" dirty="0" smtClean="0">
                <a:solidFill>
                  <a:schemeClr val="tx1"/>
                </a:solidFill>
                <a:effectLst/>
                <a:latin typeface="+mn-lt"/>
                <a:ea typeface="+mn-ea"/>
                <a:cs typeface="+mn-cs"/>
              </a:rPr>
              <a:t>Pero la tristeza prolongada puede causar hiperactividad sostenida en el centro del cerebro relativo al temor y en el lóbulo frontal derecho. Esto puede causar depresión, ansiedad e inhabilidad para adaptarse  a nueva información  y  participar  en la solución constructiva  de  los problemas. De acuerdo con J. </a:t>
            </a:r>
            <a:r>
              <a:rPr lang="es-ES_tradnl" sz="1200" kern="1200" dirty="0" err="1" smtClean="0">
                <a:solidFill>
                  <a:schemeClr val="tx1"/>
                </a:solidFill>
                <a:effectLst/>
                <a:latin typeface="+mn-lt"/>
                <a:ea typeface="+mn-ea"/>
                <a:cs typeface="+mn-cs"/>
              </a:rPr>
              <a:t>Ratey</a:t>
            </a:r>
            <a:r>
              <a:rPr lang="es-ES_tradnl" sz="1200" kern="1200" dirty="0" smtClean="0">
                <a:solidFill>
                  <a:schemeClr val="tx1"/>
                </a:solidFill>
                <a:effectLst/>
                <a:latin typeface="+mn-lt"/>
                <a:ea typeface="+mn-ea"/>
                <a:cs typeface="+mn-cs"/>
              </a:rPr>
              <a:t>,  “la depresión se  basa menos en factores genéticos que cualquier otra enfermedad mental, y es la que más depende de factores ambientales”.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¿Cómo podemos poner un cerco alrededor de la tristeza para que pueda hacer su trabajo sin abrir una peligrosa puerta hacia la depresión? Primeramente, aprende a detectar y rechazar la autocompasión. La autocompasión puede ser nuestro peor enemigo si cedemos a ella. Pero cuando estés triste y sobrecogido de dolor, recuerda que  al relacionarnos con los desafíos de la vida  en forma positiva, nuestra peor situación se puede convertir en una  experiencia fortalecedora y educativa. En segundo lugar, cuando se enfrentan problemas, o si cometes alguna falta, ¡no te rindas; levántate—y ponte en marcha! </a:t>
            </a:r>
            <a:r>
              <a:rPr lang="es-ES_tradnl" sz="1200" kern="1200" dirty="0" err="1" smtClean="0">
                <a:solidFill>
                  <a:schemeClr val="tx1"/>
                </a:solidFill>
                <a:effectLst/>
                <a:latin typeface="+mn-lt"/>
                <a:ea typeface="+mn-ea"/>
                <a:cs typeface="+mn-cs"/>
              </a:rPr>
              <a:t>Elbert</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Hubbard</a:t>
            </a:r>
            <a:r>
              <a:rPr lang="es-ES_tradnl" sz="1200" kern="1200" dirty="0" smtClean="0">
                <a:solidFill>
                  <a:schemeClr val="tx1"/>
                </a:solidFill>
                <a:effectLst/>
                <a:latin typeface="+mn-lt"/>
                <a:ea typeface="+mn-ea"/>
                <a:cs typeface="+mn-cs"/>
              </a:rPr>
              <a:t> dice: “La cura para la pena y el dolor es el movimiento”. Caminar,  jardinería  o participar en otra actividad física o proyecto,  ayuda al procesamiento mental y ayuda a “moderar la marcha” de un lóbulo frontal derecho hiperactivo, lo cual se asocia con la ansiedad.</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La actividad hiperactiva del lóbulo frontal derecho está asociada con la tristeza,  pero la actividad del lóbulo frontal izquierdo está asociada con un estado de ánimo positivo. “La alegría y la tristeza son funciones separadas y representan patrones opuestos de actividad en los hemisferios cerebrales”. Se nos amonesta en las Escrituras a hacer una elección  consciente  de hacer hincapié en temas que son verdaderos, honestos, justos, puros, placenteros, positivos, virtuosos y que valen la pena (Filipenses 4:8). De esta manera podemos ayudar a sanar el cerebro roto y ayudar a equilibrar la actividad desigual en los dos hemisferios.</a:t>
            </a:r>
            <a:endParaRPr lang="en-US" sz="1200" kern="1200" dirty="0" smtClean="0">
              <a:solidFill>
                <a:schemeClr val="tx1"/>
              </a:solidFill>
              <a:effectLst/>
              <a:latin typeface="+mn-lt"/>
              <a:ea typeface="+mn-ea"/>
              <a:cs typeface="+mn-cs"/>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0A3DDE9D-6BAC-4A03-A7A0-4E263CF08DC3}"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81000"/>
            <a:ext cx="2743200" cy="2057400"/>
          </a:xfrm>
        </p:spPr>
      </p:sp>
      <p:sp>
        <p:nvSpPr>
          <p:cNvPr id="3" name="Notes Placeholder 2"/>
          <p:cNvSpPr>
            <a:spLocks noGrp="1"/>
          </p:cNvSpPr>
          <p:nvPr>
            <p:ph type="body" idx="1"/>
          </p:nvPr>
        </p:nvSpPr>
        <p:spPr>
          <a:xfrm>
            <a:off x="685800" y="2514600"/>
            <a:ext cx="5486400" cy="5943600"/>
          </a:xfrm>
        </p:spPr>
        <p:txBody>
          <a:bodyPr>
            <a:noAutofit/>
          </a:bodyPr>
          <a:lstStyle/>
          <a:p>
            <a:r>
              <a:rPr lang="es-ES_tradnl" sz="1200" kern="1200" dirty="0" smtClean="0">
                <a:solidFill>
                  <a:schemeClr val="tx1"/>
                </a:solidFill>
                <a:effectLst/>
                <a:latin typeface="+mn-lt"/>
                <a:ea typeface="+mn-ea"/>
                <a:cs typeface="+mn-cs"/>
              </a:rPr>
              <a:t>Algunas investigaciones sugieren que con simplemente cambiar la expresión del rostro, de  ceño fruncido, a una  sonrisa, se puede significativamente ejercer un impacto sobre el estado de ánimo depresivo o estresado y alterar la química cerebral. Incluso la práctica de aquietar la mente a través del pensamiento profundo y continuo puede revertir algunos efectos dañinos del estrés. La Biblia lo establece de esta manera: “Me he puesto a pensar en mis caminos y he orientado mis pasos hacia tus estatutos”. En otro lugar dice: “Endereza las sendas por donde andas; allana todos tus caminos”. Aprende a supervisar tus estados de ánimo y mantén un control consciente sobre los pensamientos negativos.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Tanto como sea posible, evita lugares, personas y actividades depresivos. El plantarte frente a la televisión  y perderte en una película violenta solo aumentará los sentimientos generales de impotencia y estrés. No es bueno para la mente o la moral ver o leer materiales de entretenimiento que son   traumáticos,   violentos,   depresivos,  inmorales  o   faltos de  valor.  Pero  verter   las  energías  hacia las necesidades de otros, ayuda a alejar la depresión y a aumentar los sentimientos de autoestima. Enfoca tu atención en actividades que sean revitalizadoras, relajantes, saludables, morales y mentalmente estimulantes.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Podemos cultivar activamente rasgos de gratitud, optimismo, diligencia y perseverancia bajo una situación de estrés; todo ello está vinculado a una mejor salud mental y física. </a:t>
            </a:r>
            <a:r>
              <a:rPr lang="es-ES_tradnl" sz="1200" kern="1200" dirty="0" smtClean="0">
                <a:solidFill>
                  <a:schemeClr val="tx1"/>
                </a:solidFill>
                <a:effectLst/>
                <a:latin typeface="+mn-lt"/>
                <a:ea typeface="+mn-ea"/>
                <a:cs typeface="+mn-cs"/>
              </a:rPr>
              <a:t>Somos individualmente responsables por las decisiones que tomamos, incluyendo la forma como nos relacionamos con las personas, situaciones y desafíos. El culpar a otros por nuestra mala elección y respuesta nunca logra crecimiento ni cambio. El aceptar la responsabilidad personal es liberador— te libera para </a:t>
            </a:r>
            <a:r>
              <a:rPr lang="es-ES_tradnl" sz="1200" i="1" kern="1200" dirty="0" smtClean="0">
                <a:solidFill>
                  <a:schemeClr val="tx1"/>
                </a:solidFill>
                <a:effectLst/>
                <a:latin typeface="+mn-lt"/>
                <a:ea typeface="+mn-ea"/>
                <a:cs typeface="+mn-cs"/>
              </a:rPr>
              <a:t>actuar </a:t>
            </a:r>
            <a:r>
              <a:rPr lang="es-ES_tradnl" sz="1200" kern="1200" dirty="0" smtClean="0">
                <a:solidFill>
                  <a:schemeClr val="tx1"/>
                </a:solidFill>
                <a:effectLst/>
                <a:latin typeface="+mn-lt"/>
                <a:ea typeface="+mn-ea"/>
                <a:cs typeface="+mn-cs"/>
              </a:rPr>
              <a:t>en lugar de  </a:t>
            </a:r>
            <a:r>
              <a:rPr lang="es-ES_tradnl" sz="1200" i="1" kern="1200" dirty="0" smtClean="0">
                <a:solidFill>
                  <a:schemeClr val="tx1"/>
                </a:solidFill>
                <a:effectLst/>
                <a:latin typeface="+mn-lt"/>
                <a:ea typeface="+mn-ea"/>
                <a:cs typeface="+mn-cs"/>
              </a:rPr>
              <a:t>reaccionar</a:t>
            </a:r>
            <a:r>
              <a:rPr lang="es-ES_tradnl"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3DDE9D-6BAC-4A03-A7A0-4E263CF08DC3}"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CELEBRA  LA  VIDA</a:t>
            </a:r>
            <a:endParaRPr lang="en-US" sz="1200" kern="1200" dirty="0" smtClean="0">
              <a:solidFill>
                <a:schemeClr val="tx1"/>
              </a:solidFill>
              <a:effectLst/>
              <a:latin typeface="+mn-lt"/>
              <a:ea typeface="+mn-ea"/>
              <a:cs typeface="+mn-cs"/>
            </a:endParaRPr>
          </a:p>
          <a:p>
            <a:pPr>
              <a:lnSpc>
                <a:spcPct val="110000"/>
              </a:lnSpc>
            </a:pPr>
            <a:endParaRPr lang="en-US" b="1" kern="1200" dirty="0" smtClean="0">
              <a:solidFill>
                <a:schemeClr val="tx1"/>
              </a:solidFill>
            </a:endParaRPr>
          </a:p>
          <a:p>
            <a:pPr marL="0" marR="0" indent="0" algn="l" defTabSz="914400" rtl="0" eaLnBrk="1" fontAlgn="auto" latinLnBrk="0" hangingPunct="1">
              <a:lnSpc>
                <a:spcPct val="11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Hay tanto para celebrar en la vida—cuentas con fortalezas para construir  y recursos a tu disposición  de los cuales tal vez nunca has estado consciente, hasta leer estos capítulos. Todo el mundo es diferente y es importante no comparar lo que tienes o lo que no tienes en relación con alguien más. </a:t>
            </a:r>
            <a:r>
              <a:rPr lang="es-ES_tradnl" sz="1200" b="1" kern="1200" dirty="0" smtClean="0">
                <a:solidFill>
                  <a:schemeClr val="tx1"/>
                </a:solidFill>
                <a:effectLst/>
                <a:latin typeface="+mn-lt"/>
                <a:ea typeface="+mn-ea"/>
                <a:cs typeface="+mn-cs"/>
              </a:rPr>
              <a:t>Eres especial. Y Dios tiene un  plan especial para tu vida. Comienza a construir con lo que tienes y con los recursos que  puedes identificar y usar, y observa cómo ocurre un nuevo nacimiento en tu vida.</a:t>
            </a:r>
            <a:endParaRPr lang="en-US" sz="1200" b="1" kern="1200" dirty="0" smtClean="0">
              <a:solidFill>
                <a:schemeClr val="tx1"/>
              </a:solidFill>
              <a:effectLst/>
              <a:latin typeface="+mn-lt"/>
              <a:ea typeface="+mn-ea"/>
              <a:cs typeface="+mn-cs"/>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0A3DDE9D-6BAC-4A03-A7A0-4E263CF08DC3}"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b="1" dirty="0" smtClean="0"/>
              <a:t>Es importante enfocar tu atención en metas a corto y largo plazo. </a:t>
            </a:r>
            <a:r>
              <a:rPr lang="es-ES_tradnl" sz="1200" kern="1200" dirty="0" smtClean="0">
                <a:solidFill>
                  <a:schemeClr val="tx1"/>
                </a:solidFill>
                <a:effectLst/>
                <a:latin typeface="+mn-lt"/>
                <a:ea typeface="+mn-ea"/>
                <a:cs typeface="+mn-cs"/>
              </a:rPr>
              <a:t> Por ejemplo, una persona obesa puede establecer una meta: </a:t>
            </a:r>
            <a:r>
              <a:rPr lang="es-ES_tradnl" sz="1200" b="1" kern="1200" dirty="0" smtClean="0">
                <a:solidFill>
                  <a:schemeClr val="tx1"/>
                </a:solidFill>
                <a:effectLst/>
                <a:latin typeface="+mn-lt"/>
                <a:ea typeface="+mn-ea"/>
                <a:cs typeface="+mn-cs"/>
              </a:rPr>
              <a:t>“Voy a caminar una cierta cantidad de kilómetros día y perder 100 kilos”.</a:t>
            </a:r>
            <a:r>
              <a:rPr lang="es-ES_tradnl" sz="1200" kern="1200" dirty="0" smtClean="0">
                <a:solidFill>
                  <a:schemeClr val="tx1"/>
                </a:solidFill>
                <a:effectLst/>
                <a:latin typeface="+mn-lt"/>
                <a:ea typeface="+mn-ea"/>
                <a:cs typeface="+mn-cs"/>
              </a:rPr>
              <a:t> Esta es una forma poco real de enfocar un admirable objetivo a largo plazo. Es más realista decir: </a:t>
            </a:r>
            <a:r>
              <a:rPr lang="es-ES_tradnl" sz="1200" b="1" kern="1200" dirty="0" smtClean="0">
                <a:solidFill>
                  <a:schemeClr val="tx1"/>
                </a:solidFill>
                <a:effectLst/>
                <a:latin typeface="+mn-lt"/>
                <a:ea typeface="+mn-ea"/>
                <a:cs typeface="+mn-cs"/>
              </a:rPr>
              <a:t>“Puedo dedicar 30 minutos al día para caminar  y me voy a proponer perder 10 kilos”. </a:t>
            </a:r>
            <a:r>
              <a:rPr lang="es-ES_tradnl" sz="1200" kern="1200" dirty="0" smtClean="0">
                <a:solidFill>
                  <a:schemeClr val="tx1"/>
                </a:solidFill>
                <a:effectLst/>
                <a:latin typeface="+mn-lt"/>
                <a:ea typeface="+mn-ea"/>
                <a:cs typeface="+mn-cs"/>
              </a:rPr>
              <a:t>El ver solamente el gran  panorama puede ser desalentador y abrumador. Como dice el dicho</a:t>
            </a:r>
            <a:r>
              <a:rPr lang="es-ES_tradnl" sz="1200" b="1" kern="1200" dirty="0" smtClean="0">
                <a:solidFill>
                  <a:schemeClr val="tx1"/>
                </a:solidFill>
                <a:effectLst/>
                <a:latin typeface="+mn-lt"/>
                <a:ea typeface="+mn-ea"/>
                <a:cs typeface="+mn-cs"/>
              </a:rPr>
              <a:t> “Cada kilómetro es una pesadilla, y cada metro es temido, pero un centímetro, es pan comido”. </a:t>
            </a:r>
            <a:endParaRPr lang="en-US" sz="1200" b="1"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 </a:t>
            </a:r>
            <a:endParaRPr lang="en-US" sz="1200" b="1"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El hacer un plan  y ensayarlo en tu mente puede ayudarte a practicar la toma de decisiones positivas.  Antes de comenzar tu día, habla con Dios. Visualiza tu día y la forma como tomarás decisiones positivas. Confía en que Dios estará contigo  a través  del  día  ayudándote  a  establecer prioridades en  tu  horario,   tomar  decisiones correctas  y  a ser  productivo  con los  talentos  que  te  ha dado.</a:t>
            </a:r>
            <a:endParaRPr lang="en-US" sz="1200" kern="1200" dirty="0" smtClean="0">
              <a:solidFill>
                <a:schemeClr val="tx1"/>
              </a:solidFill>
              <a:effectLst/>
              <a:latin typeface="+mn-lt"/>
              <a:ea typeface="+mn-ea"/>
              <a:cs typeface="+mn-cs"/>
            </a:endParaRPr>
          </a:p>
          <a:p>
            <a:pPr>
              <a:lnSpc>
                <a:spcPct val="120000"/>
              </a:lnSpc>
            </a:pPr>
            <a:endParaRPr lang="en-US" dirty="0"/>
          </a:p>
        </p:txBody>
      </p:sp>
      <p:sp>
        <p:nvSpPr>
          <p:cNvPr id="4" name="Slide Number Placeholder 3"/>
          <p:cNvSpPr>
            <a:spLocks noGrp="1"/>
          </p:cNvSpPr>
          <p:nvPr>
            <p:ph type="sldNum" sz="quarter" idx="10"/>
          </p:nvPr>
        </p:nvSpPr>
        <p:spPr/>
        <p:txBody>
          <a:bodyPr/>
          <a:lstStyle/>
          <a:p>
            <a:fld id="{0A3DDE9D-6BAC-4A03-A7A0-4E263CF08DC3}"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762000" y="2971800"/>
            <a:ext cx="5257800" cy="5486400"/>
          </a:xfrm>
        </p:spPr>
        <p:txBody>
          <a:bodyPr>
            <a:normAutofit/>
          </a:bodyPr>
          <a:lstStyle/>
          <a:p>
            <a:pPr>
              <a:lnSpc>
                <a:spcPct val="110000"/>
              </a:lnSpc>
            </a:pPr>
            <a:r>
              <a:rPr lang="en-US" b="1" dirty="0" err="1" smtClean="0"/>
              <a:t>Introducción</a:t>
            </a:r>
            <a:endParaRPr lang="en-US" b="1" dirty="0" smtClean="0"/>
          </a:p>
          <a:p>
            <a:pPr>
              <a:lnSpc>
                <a:spcPct val="110000"/>
              </a:lnSpc>
            </a:pPr>
            <a:r>
              <a:rPr lang="es-ES_tradnl" sz="1200" kern="1200" dirty="0" smtClean="0">
                <a:solidFill>
                  <a:schemeClr val="tx1"/>
                </a:solidFill>
                <a:effectLst/>
                <a:latin typeface="+mn-lt"/>
                <a:ea typeface="+mn-ea"/>
                <a:cs typeface="+mn-cs"/>
              </a:rPr>
              <a:t>Era 1944 y temporada de invierno en Auschwitz, el campo de concentración para presos judíos y sus simpatizantes en la Segunda Guerra Mundial.  El Dr. </a:t>
            </a:r>
            <a:r>
              <a:rPr lang="es-ES_tradnl" sz="1200" kern="1200" dirty="0" err="1" smtClean="0">
                <a:solidFill>
                  <a:schemeClr val="tx1"/>
                </a:solidFill>
                <a:effectLst/>
                <a:latin typeface="+mn-lt"/>
                <a:ea typeface="+mn-ea"/>
                <a:cs typeface="+mn-cs"/>
              </a:rPr>
              <a:t>Viktor</a:t>
            </a:r>
            <a:r>
              <a:rPr lang="es-ES_tradnl" sz="1200" kern="1200" dirty="0" smtClean="0">
                <a:solidFill>
                  <a:schemeClr val="tx1"/>
                </a:solidFill>
                <a:effectLst/>
                <a:latin typeface="+mn-lt"/>
                <a:ea typeface="+mn-ea"/>
                <a:cs typeface="+mn-cs"/>
              </a:rPr>
              <a:t> Frankl era un médico, un judío y un prisionero ahí.  Frankl notó los efectos del desánimo y la falta de esperanza en los prisioneros: Dejó grabado que en diciembre, “los prisioneros habían vivido con la ingenua esperanza que estarían de regreso en casa para Navidad. Al acercase el tiempo y sin haber noticias esperanzadas, los prisioneros perdieron el valor y se llenaron de desilusión. Esto tuvo una influencia peligrosa en sus poderes de resistencia y murió un gran número de ellos”.</a:t>
            </a:r>
            <a:endParaRPr lang="en-US" dirty="0"/>
          </a:p>
          <a:p>
            <a:pPr>
              <a:lnSpc>
                <a:spcPct val="110000"/>
              </a:lnSpc>
            </a:pP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La ciencia confirma el vínculo entre el estado de la mente y la enfermedad: “Actitud, vínculos sociales y una dieta saludable están entretejidos en cuanto a su importancia para la salud física y mental. Estos factores afectan el  sistema inmune y la forma como se cuida una persona a sí misma”.</a:t>
            </a:r>
            <a:endParaRPr lang="en-US" dirty="0"/>
          </a:p>
        </p:txBody>
      </p:sp>
      <p:sp>
        <p:nvSpPr>
          <p:cNvPr id="4" name="Slide Number Placeholder 3"/>
          <p:cNvSpPr>
            <a:spLocks noGrp="1"/>
          </p:cNvSpPr>
          <p:nvPr>
            <p:ph type="sldNum" sz="quarter" idx="10"/>
          </p:nvPr>
        </p:nvSpPr>
        <p:spPr/>
        <p:txBody>
          <a:bodyPr/>
          <a:lstStyle/>
          <a:p>
            <a:fld id="{0A3DDE9D-6BAC-4A03-A7A0-4E263CF08DC3}"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38200" y="4343400"/>
            <a:ext cx="5486400" cy="4114800"/>
          </a:xfrm>
        </p:spPr>
        <p:txBody>
          <a:bodyPr>
            <a:normAutofit/>
          </a:bodyPr>
          <a:lstStyle/>
          <a:p>
            <a:r>
              <a:rPr lang="es-ES_tradnl" dirty="0" smtClean="0"/>
              <a:t>Si caes, debes saber que puedes levantarte nuevamente.</a:t>
            </a:r>
          </a:p>
          <a:p>
            <a:r>
              <a:rPr lang="es-ES_tradnl" dirty="0" smtClean="0"/>
              <a:t>Perdónate a ti mismo y decide ahora mismo retornar al camino de la victoria. </a:t>
            </a:r>
          </a:p>
          <a:p>
            <a:pPr marL="0" indent="0">
              <a:lnSpc>
                <a:spcPct val="120000"/>
              </a:lnSpc>
              <a:buFont typeface="Arial"/>
              <a:buNone/>
            </a:pPr>
            <a:r>
              <a:rPr lang="es-ES_tradnl" dirty="0" smtClean="0"/>
              <a:t>Aprende de tus errores y crece</a:t>
            </a:r>
            <a:endParaRPr lang="en-US" dirty="0"/>
          </a:p>
        </p:txBody>
      </p:sp>
      <p:sp>
        <p:nvSpPr>
          <p:cNvPr id="4" name="Slide Number Placeholder 3"/>
          <p:cNvSpPr>
            <a:spLocks noGrp="1"/>
          </p:cNvSpPr>
          <p:nvPr>
            <p:ph type="sldNum" sz="quarter" idx="10"/>
          </p:nvPr>
        </p:nvSpPr>
        <p:spPr/>
        <p:txBody>
          <a:bodyPr/>
          <a:lstStyle/>
          <a:p>
            <a:fld id="{0A3DDE9D-6BAC-4A03-A7A0-4E263CF08DC3}"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10000"/>
              </a:lnSpc>
              <a:buNone/>
            </a:pPr>
            <a:r>
              <a:rPr lang="en-US" b="1" dirty="0" err="1" smtClean="0"/>
              <a:t>Oración</a:t>
            </a:r>
            <a:endParaRPr lang="en-US" b="1" dirty="0" smtClean="0"/>
          </a:p>
          <a:p>
            <a:pPr marL="0" indent="0" algn="l">
              <a:lnSpc>
                <a:spcPct val="110000"/>
              </a:lnSpc>
              <a:buNone/>
            </a:pPr>
            <a:r>
              <a:rPr lang="en-US" sz="1200" b="1" dirty="0" smtClean="0">
                <a:latin typeface="Book Antiqua"/>
                <a:cs typeface="Book Antiqua"/>
              </a:rPr>
              <a:t>“</a:t>
            </a:r>
            <a:r>
              <a:rPr lang="en-US" sz="1200" b="1" dirty="0" err="1" smtClean="0">
                <a:latin typeface="Book Antiqua"/>
                <a:cs typeface="Book Antiqua"/>
              </a:rPr>
              <a:t>Por</a:t>
            </a:r>
            <a:r>
              <a:rPr lang="en-US" sz="1200" b="1" dirty="0" smtClean="0">
                <a:latin typeface="Book Antiqua"/>
                <a:cs typeface="Book Antiqua"/>
              </a:rPr>
              <a:t> lo </a:t>
            </a:r>
            <a:r>
              <a:rPr lang="en-US" sz="1200" b="1" dirty="0" err="1" smtClean="0">
                <a:latin typeface="Book Antiqua"/>
                <a:cs typeface="Book Antiqua"/>
              </a:rPr>
              <a:t>dem</a:t>
            </a:r>
            <a:r>
              <a:rPr lang="es-ES_tradnl" sz="1200" b="1" dirty="0" err="1" smtClean="0">
                <a:latin typeface="Book Antiqua"/>
                <a:cs typeface="Book Antiqua"/>
              </a:rPr>
              <a:t>ás</a:t>
            </a:r>
            <a:r>
              <a:rPr lang="es-ES_tradnl" sz="1200" b="1" dirty="0" smtClean="0">
                <a:latin typeface="Book Antiqua"/>
                <a:cs typeface="Book Antiqua"/>
              </a:rPr>
              <a:t>,</a:t>
            </a:r>
            <a:r>
              <a:rPr lang="es-ES_tradnl" sz="1200" b="1" baseline="0" dirty="0" smtClean="0">
                <a:latin typeface="Book Antiqua"/>
                <a:cs typeface="Book Antiqua"/>
              </a:rPr>
              <a:t> hermanos, todo lo que es verdadero, todo lo honesto, todo lo justo, todo lo puro, todo lo amable, todo lo que es de buen nombre</a:t>
            </a:r>
            <a:r>
              <a:rPr lang="en-US" sz="1200" b="1" baseline="0" dirty="0" smtClean="0">
                <a:latin typeface="Book Antiqua"/>
                <a:cs typeface="Book Antiqua"/>
              </a:rPr>
              <a:t>;</a:t>
            </a:r>
            <a:r>
              <a:rPr lang="es-ES_tradnl" sz="1200" b="1" baseline="0" dirty="0" smtClean="0">
                <a:latin typeface="Book Antiqua"/>
                <a:cs typeface="Book Antiqua"/>
              </a:rPr>
              <a:t> si hay algo de virtud alguna, si hay algo digno de alabanza, en esto pensad. Lo que aprendisteis y recibisteis y oísteis y visteis en mí, esto haced</a:t>
            </a:r>
            <a:r>
              <a:rPr lang="en-US" sz="1200" b="1" baseline="0" dirty="0" smtClean="0">
                <a:latin typeface="Book Antiqua"/>
                <a:cs typeface="Book Antiqua"/>
              </a:rPr>
              <a:t>;</a:t>
            </a:r>
            <a:r>
              <a:rPr lang="es-ES_tradnl" sz="1200" b="1" baseline="0" dirty="0" smtClean="0">
                <a:latin typeface="Book Antiqua"/>
                <a:cs typeface="Book Antiqua"/>
              </a:rPr>
              <a:t> y el Dios de paz estará con vosotros.</a:t>
            </a:r>
            <a:r>
              <a:rPr lang="en-US" sz="1200" b="1" baseline="0" dirty="0" smtClean="0">
                <a:latin typeface="Book Antiqua"/>
                <a:cs typeface="Book Antiqua"/>
              </a:rPr>
              <a:t>”</a:t>
            </a:r>
            <a:endParaRPr lang="en-US" sz="1200" b="1" dirty="0" smtClean="0">
              <a:latin typeface="Book Antiqua"/>
              <a:cs typeface="Book Antiqua"/>
            </a:endParaRPr>
          </a:p>
          <a:p>
            <a:pPr marL="0" indent="0" algn="l">
              <a:lnSpc>
                <a:spcPct val="110000"/>
              </a:lnSpc>
              <a:buNone/>
            </a:pPr>
            <a:r>
              <a:rPr lang="en-US" sz="1200" b="1" dirty="0" smtClean="0">
                <a:latin typeface="Book Antiqua"/>
                <a:cs typeface="Book Antiqua"/>
              </a:rPr>
              <a:t>¨</a:t>
            </a:r>
            <a:r>
              <a:rPr lang="en-US" sz="1200" b="1" dirty="0" err="1" smtClean="0">
                <a:latin typeface="Book Antiqua"/>
                <a:cs typeface="Book Antiqua"/>
              </a:rPr>
              <a:t>Filipenses</a:t>
            </a:r>
            <a:r>
              <a:rPr lang="en-US" sz="1200" b="1" dirty="0" smtClean="0">
                <a:latin typeface="Book Antiqua"/>
                <a:cs typeface="Book Antiqua"/>
              </a:rPr>
              <a:t> 4:8-9</a:t>
            </a:r>
          </a:p>
          <a:p>
            <a:pPr>
              <a:lnSpc>
                <a:spcPct val="110000"/>
              </a:lnSpc>
            </a:pPr>
            <a:endParaRPr lang="en-US" dirty="0"/>
          </a:p>
        </p:txBody>
      </p:sp>
      <p:sp>
        <p:nvSpPr>
          <p:cNvPr id="4" name="Slide Number Placeholder 3"/>
          <p:cNvSpPr>
            <a:spLocks noGrp="1"/>
          </p:cNvSpPr>
          <p:nvPr>
            <p:ph type="sldNum" sz="quarter" idx="10"/>
          </p:nvPr>
        </p:nvSpPr>
        <p:spPr/>
        <p:txBody>
          <a:bodyPr/>
          <a:lstStyle/>
          <a:p>
            <a:fld id="{0A3DDE9D-6BAC-4A03-A7A0-4E263CF08DC3}" type="slidenum">
              <a:rPr lang="en-US" smtClean="0"/>
              <a:pPr/>
              <a:t>31</a:t>
            </a:fld>
            <a:endParaRPr lang="en-US"/>
          </a:p>
        </p:txBody>
      </p:sp>
    </p:spTree>
    <p:extLst>
      <p:ext uri="{BB962C8B-B14F-4D97-AF65-F5344CB8AC3E}">
        <p14:creationId xmlns:p14="http://schemas.microsoft.com/office/powerpoint/2010/main" val="1892180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971800"/>
            <a:ext cx="5486400" cy="5486400"/>
          </a:xfrm>
        </p:spPr>
        <p:txBody>
          <a:bodyPr>
            <a:normAutofit/>
          </a:bodyPr>
          <a:lstStyle/>
          <a:p>
            <a:r>
              <a:rPr lang="es-ES_tradnl" sz="1200" kern="1200" dirty="0" smtClean="0">
                <a:solidFill>
                  <a:schemeClr val="tx1"/>
                </a:solidFill>
                <a:effectLst/>
                <a:latin typeface="+mn-lt"/>
                <a:ea typeface="+mn-ea"/>
                <a:cs typeface="+mn-cs"/>
              </a:rPr>
              <a:t>Actitudes tales como perdón, fe, optimismo, alegría, perseverancia bajo condiciones de estrés y confianza en Dios, están relacionadas con una reducción de los riesgos de enfermedades coronarias, presión sanguínea alta, infección, mala salud, e innumerables otras condiciones relacionadas con el estrés. También disminuyen la severidad de la enfermedad y  aceleran la recuperación cuando ocurre la misma.</a:t>
            </a:r>
            <a:endParaRPr lang="en-US" sz="1200" kern="1200" dirty="0" smtClean="0">
              <a:solidFill>
                <a:schemeClr val="tx1"/>
              </a:solidFill>
              <a:effectLst/>
              <a:latin typeface="+mn-lt"/>
              <a:ea typeface="+mn-ea"/>
              <a:cs typeface="+mn-cs"/>
            </a:endParaRPr>
          </a:p>
          <a:p>
            <a:pPr>
              <a:lnSpc>
                <a:spcPct val="110000"/>
              </a:lnSpc>
            </a:pPr>
            <a:r>
              <a:rPr lang="en-US" kern="1200" dirty="0" smtClean="0">
                <a:solidFill>
                  <a:schemeClr val="tx1"/>
                </a:solidFill>
              </a:rPr>
              <a:t> </a:t>
            </a:r>
          </a:p>
          <a:p>
            <a:r>
              <a:rPr lang="es-ES_tradnl" sz="1200" kern="1200" dirty="0" smtClean="0">
                <a:solidFill>
                  <a:schemeClr val="tx1"/>
                </a:solidFill>
                <a:effectLst/>
                <a:latin typeface="+mn-lt"/>
                <a:ea typeface="+mn-ea"/>
                <a:cs typeface="+mn-cs"/>
              </a:rPr>
              <a:t>El continuo estado de aflicción, preocupación, hostilidad, desesperanza, depresión y un espíritu  no perdonador, aumentan el riesgo de infección, condiciones y enfermedades inflamatorias y una recuperación más lenta de la enfermedad. Es cierto que son muchos los factores que contribuyen a la enfermedad.  Hay gente positiva y alegre que se enferma, y  gente crítica y malhumorada que escapa a la enfermedad. Sin embargo,  una mentalidad positiva es  tan  importante  para  la  buena salud, como otros mejor conocidos  factores tales como el ejercicio y la dieta.</a:t>
            </a:r>
            <a:endParaRPr lang="en-US" sz="1200" kern="1200" dirty="0" smtClean="0">
              <a:solidFill>
                <a:schemeClr val="tx1"/>
              </a:solidFill>
              <a:effectLst/>
              <a:latin typeface="+mn-lt"/>
              <a:ea typeface="+mn-ea"/>
              <a:cs typeface="+mn-cs"/>
            </a:endParaRPr>
          </a:p>
          <a:p>
            <a:pPr>
              <a:lnSpc>
                <a:spcPct val="110000"/>
              </a:lnSpc>
            </a:pPr>
            <a:r>
              <a:rPr lang="en-US" kern="1200" dirty="0" smtClean="0">
                <a:solidFill>
                  <a:schemeClr val="tx1"/>
                </a:solidFill>
              </a:rPr>
              <a:t> </a:t>
            </a:r>
          </a:p>
          <a:p>
            <a:pPr>
              <a:lnSpc>
                <a:spcPct val="110000"/>
              </a:lnSpc>
            </a:pPr>
            <a:endParaRPr lang="en-US" dirty="0"/>
          </a:p>
        </p:txBody>
      </p:sp>
      <p:sp>
        <p:nvSpPr>
          <p:cNvPr id="4" name="Slide Number Placeholder 3"/>
          <p:cNvSpPr>
            <a:spLocks noGrp="1"/>
          </p:cNvSpPr>
          <p:nvPr>
            <p:ph type="sldNum" sz="quarter" idx="10"/>
          </p:nvPr>
        </p:nvSpPr>
        <p:spPr/>
        <p:txBody>
          <a:bodyPr/>
          <a:lstStyle/>
          <a:p>
            <a:fld id="{0A3DDE9D-6BAC-4A03-A7A0-4E263CF08DC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kern="1200" dirty="0" smtClean="0">
                <a:solidFill>
                  <a:schemeClr val="tx1"/>
                </a:solidFill>
                <a:effectLst/>
                <a:latin typeface="+mn-lt"/>
                <a:ea typeface="+mn-ea"/>
                <a:cs typeface="+mn-cs"/>
              </a:rPr>
              <a:t>En la Parte 1 de estos dos seminarios sobre “La Conexión Mente - Cuerpo,” vimos  las  Llaves # 1 (Crea una Conexión) y # 2 (Crea una Comunidad) para crear un estilo de vida enraizado en la victoria, el crecimiento y la seguridad. </a:t>
            </a:r>
          </a:p>
          <a:p>
            <a:endParaRPr lang="es-ES_tradnl"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Ahora en  la Parte 2 exploraremos la Llave # 3 (Crea un Estilo de Vida Positivo).</a:t>
            </a:r>
            <a:endParaRPr lang="en-US" sz="1200" b="1" kern="1200" dirty="0" smtClean="0">
              <a:solidFill>
                <a:schemeClr val="tx1"/>
              </a:solidFill>
              <a:effectLst/>
              <a:latin typeface="+mn-lt"/>
              <a:ea typeface="+mn-ea"/>
              <a:cs typeface="+mn-cs"/>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0A3DDE9D-6BAC-4A03-A7A0-4E263CF08DC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b="1" kern="1200" dirty="0" smtClean="0">
                <a:solidFill>
                  <a:schemeClr val="tx1"/>
                </a:solidFill>
                <a:effectLst/>
                <a:latin typeface="+mn-lt"/>
                <a:ea typeface="+mn-ea"/>
                <a:cs typeface="+mn-cs"/>
              </a:rPr>
              <a:t>LLAVE #3: CREA UN ESTILO DE VIDA POSITIVO</a:t>
            </a:r>
            <a:endParaRPr lang="en-US" sz="1200" kern="1200" dirty="0" smtClean="0">
              <a:solidFill>
                <a:schemeClr val="tx1"/>
              </a:solidFill>
              <a:effectLst/>
              <a:latin typeface="+mn-lt"/>
              <a:ea typeface="+mn-ea"/>
              <a:cs typeface="+mn-cs"/>
            </a:endParaRPr>
          </a:p>
          <a:p>
            <a:pPr>
              <a:lnSpc>
                <a:spcPct val="120000"/>
              </a:lnSpc>
            </a:pPr>
            <a:endParaRPr lang="en-US" b="1" kern="1200" dirty="0" smtClean="0">
              <a:solidFill>
                <a:schemeClr val="tx1"/>
              </a:solidFill>
            </a:endParaRPr>
          </a:p>
          <a:p>
            <a:r>
              <a:rPr lang="es-ES_tradnl" sz="1200" kern="1200" dirty="0" smtClean="0">
                <a:solidFill>
                  <a:schemeClr val="tx1"/>
                </a:solidFill>
                <a:effectLst/>
                <a:latin typeface="+mn-lt"/>
                <a:ea typeface="+mn-ea"/>
                <a:cs typeface="+mn-cs"/>
              </a:rPr>
              <a:t>Puedes  crear un estilo de vida  que protegerá tu mente, espíritu, y cuerpo. Las pequeñas elecciones hacen una gran diferencia. Un estilo de vida positivo y saludable fomenta seguridad,  asimilación de buenos factores, consistencia y estabilidad en tu vida. Sencillas estrategias tales como tomar un desayuno saludable, </a:t>
            </a:r>
            <a:r>
              <a:rPr lang="es-ES_tradnl" sz="1200" b="1" kern="1200" dirty="0" smtClean="0">
                <a:solidFill>
                  <a:schemeClr val="tx1"/>
                </a:solidFill>
                <a:effectLst/>
                <a:latin typeface="+mn-lt"/>
                <a:ea typeface="+mn-ea"/>
                <a:cs typeface="+mn-cs"/>
              </a:rPr>
              <a:t>tomar mucha agua, salir a caminar, leer material de inspiración y el cultivar hábitos de pensamiento positivo y hablar positivo</a:t>
            </a:r>
            <a:r>
              <a:rPr lang="es-ES_tradnl" sz="1200" kern="1200" dirty="0" smtClean="0">
                <a:solidFill>
                  <a:schemeClr val="tx1"/>
                </a:solidFill>
                <a:effectLst/>
                <a:latin typeface="+mn-lt"/>
                <a:ea typeface="+mn-ea"/>
                <a:cs typeface="+mn-cs"/>
              </a:rPr>
              <a:t>, pueden hacer una gran diferencia. Algunas personas fallan en superar las adicciones  debido a un terrible descuido de su estilo de vida personal. Por ejemplo, si una persona abandona la adicción al alcohol, pero solo consume comida chatarra, cafeína y azúcar, esto  hace más difícil superar el deseo y permanecer sin  tomar alcohol. El estilo de vida afecta cuerpo, mente y espíritu.  </a:t>
            </a:r>
            <a:endParaRPr lang="en-US" sz="1200" kern="1200" dirty="0" smtClean="0">
              <a:solidFill>
                <a:schemeClr val="tx1"/>
              </a:solidFill>
              <a:effectLst/>
              <a:latin typeface="+mn-lt"/>
              <a:ea typeface="+mn-ea"/>
              <a:cs typeface="+mn-cs"/>
            </a:endParaRPr>
          </a:p>
          <a:p>
            <a:pPr>
              <a:lnSpc>
                <a:spcPct val="120000"/>
              </a:lnSpc>
            </a:pPr>
            <a:endParaRPr lang="en-US" dirty="0"/>
          </a:p>
        </p:txBody>
      </p:sp>
      <p:sp>
        <p:nvSpPr>
          <p:cNvPr id="4" name="Slide Number Placeholder 3"/>
          <p:cNvSpPr>
            <a:spLocks noGrp="1"/>
          </p:cNvSpPr>
          <p:nvPr>
            <p:ph type="sldNum" sz="quarter" idx="10"/>
          </p:nvPr>
        </p:nvSpPr>
        <p:spPr/>
        <p:txBody>
          <a:bodyPr/>
          <a:lstStyle/>
          <a:p>
            <a:fld id="{0A3DDE9D-6BAC-4A03-A7A0-4E263CF08DC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895600"/>
            <a:ext cx="5486400" cy="5562600"/>
          </a:xfrm>
        </p:spPr>
        <p:txBody>
          <a:bodyPr>
            <a:noAutofit/>
          </a:bodyPr>
          <a:lstStyle/>
          <a:p>
            <a:pPr marL="171450" lvl="0" indent="-171450">
              <a:lnSpc>
                <a:spcPct val="110000"/>
              </a:lnSpc>
              <a:buFont typeface="Wingdings" charset="2"/>
              <a:buChar char="ü"/>
            </a:pPr>
            <a:r>
              <a:rPr lang="es-ES_tradnl" sz="1200" b="1" kern="1200" dirty="0" smtClean="0">
                <a:solidFill>
                  <a:schemeClr val="tx1"/>
                </a:solidFill>
                <a:effectLst/>
                <a:latin typeface="+mn-lt"/>
                <a:ea typeface="+mn-ea"/>
                <a:cs typeface="+mn-cs"/>
              </a:rPr>
              <a:t>Alimenta Tu Mente</a:t>
            </a:r>
          </a:p>
          <a:p>
            <a:pPr marL="0" lvl="0" indent="0">
              <a:lnSpc>
                <a:spcPct val="110000"/>
              </a:lnSpc>
              <a:buFont typeface="Wingdings" charset="2"/>
              <a:buNone/>
            </a:pPr>
            <a:r>
              <a:rPr lang="es-ES_tradnl" sz="1200" b="1" kern="1200" dirty="0" smtClean="0">
                <a:solidFill>
                  <a:schemeClr val="tx1"/>
                </a:solidFill>
                <a:effectLst/>
                <a:latin typeface="+mn-lt"/>
                <a:ea typeface="+mn-ea"/>
                <a:cs typeface="+mn-cs"/>
              </a:rPr>
              <a:t>La lectura de material de inspiración  y  de formación de carácter por solo 20 minutos al día, equivale  a aproximadamente 20 libros al año. </a:t>
            </a:r>
            <a:r>
              <a:rPr lang="es-ES_tradnl" sz="1200" kern="1200" dirty="0" smtClean="0">
                <a:solidFill>
                  <a:schemeClr val="tx1"/>
                </a:solidFill>
                <a:effectLst/>
                <a:latin typeface="+mn-lt"/>
                <a:ea typeface="+mn-ea"/>
                <a:cs typeface="+mn-cs"/>
              </a:rPr>
              <a:t>El leer 20  libros positivos  al año sobre cómo lograr la excelencia, la formación de un carácter sólido, formar  y aprender de aquellos que tienen éxito en la vida a pesar de los obstáculos, puede tener un efecto visible en la mente, carácter y cerebro. Como lo dice el neurosiquiatra John </a:t>
            </a:r>
            <a:r>
              <a:rPr lang="es-ES_tradnl" sz="1200" kern="1200" dirty="0" err="1" smtClean="0">
                <a:solidFill>
                  <a:schemeClr val="tx1"/>
                </a:solidFill>
                <a:effectLst/>
                <a:latin typeface="+mn-lt"/>
                <a:ea typeface="+mn-ea"/>
                <a:cs typeface="+mn-cs"/>
              </a:rPr>
              <a:t>Ratey</a:t>
            </a:r>
            <a:r>
              <a:rPr lang="es-ES_tradnl" sz="1200" kern="1200" dirty="0" smtClean="0">
                <a:solidFill>
                  <a:schemeClr val="tx1"/>
                </a:solidFill>
                <a:effectLst/>
                <a:latin typeface="+mn-lt"/>
                <a:ea typeface="+mn-ea"/>
                <a:cs typeface="+mn-cs"/>
              </a:rPr>
              <a:t>: “Las experiencias, pensamientos, acciones y emociones realmente cambian la estructura de nuestro cerebro”. El leer 20  libros positivos  al año sobre cómo lograr la excelencia, la formación de un carácter sólido, y aprender de aquellos que tienen éxito en la vida a pesar de los obstáculos, puede tener un efecto visible en la mente, carácter y cerebro. Como lo dice el neurosiquiatra John </a:t>
            </a:r>
            <a:r>
              <a:rPr lang="es-ES_tradnl" sz="1200" kern="1200" dirty="0" err="1" smtClean="0">
                <a:solidFill>
                  <a:schemeClr val="tx1"/>
                </a:solidFill>
                <a:effectLst/>
                <a:latin typeface="+mn-lt"/>
                <a:ea typeface="+mn-ea"/>
                <a:cs typeface="+mn-cs"/>
              </a:rPr>
              <a:t>Ratey</a:t>
            </a:r>
            <a:r>
              <a:rPr lang="es-ES_tradnl" sz="1200" kern="1200" dirty="0" smtClean="0">
                <a:solidFill>
                  <a:schemeClr val="tx1"/>
                </a:solidFill>
                <a:effectLst/>
                <a:latin typeface="+mn-lt"/>
                <a:ea typeface="+mn-ea"/>
                <a:cs typeface="+mn-cs"/>
              </a:rPr>
              <a:t>: “Las experiencias, pensamientos, acciones y emociones, realmente cambian la estructura de nuestro cerebro”.</a:t>
            </a:r>
            <a:r>
              <a:rPr lang="en-US" kern="1200" dirty="0" smtClean="0">
                <a:solidFill>
                  <a:schemeClr val="tx1"/>
                </a:solidFill>
              </a:rPr>
              <a:t> </a:t>
            </a:r>
          </a:p>
          <a:p>
            <a:r>
              <a:rPr lang="es-ES_tradnl" sz="1200" kern="1200" dirty="0" err="1" smtClean="0">
                <a:solidFill>
                  <a:schemeClr val="tx1"/>
                </a:solidFill>
                <a:effectLst/>
                <a:latin typeface="+mn-lt"/>
                <a:ea typeface="+mn-ea"/>
                <a:cs typeface="+mn-cs"/>
              </a:rPr>
              <a:t>Zig</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Zigler</a:t>
            </a:r>
            <a:r>
              <a:rPr lang="es-ES_tradnl" sz="1200" kern="1200" dirty="0" smtClean="0">
                <a:solidFill>
                  <a:schemeClr val="tx1"/>
                </a:solidFill>
                <a:effectLst/>
                <a:latin typeface="+mn-lt"/>
                <a:ea typeface="+mn-ea"/>
                <a:cs typeface="+mn-cs"/>
              </a:rPr>
              <a:t> habla acerca de tomar ventaja de la  “universidad del automóvil”. Anima a las personas a usar el tiempo en que conducen su automóvil escuchando material educativo y de inspiración. Tu mente no puede albergar un pensamiento positivo y un pensamiento negativo al mismo tiempo. La Biblia  lo establece de esta manera: “Porque cual es su pensamiento en su corazón, tal es él”</a:t>
            </a:r>
            <a:r>
              <a:rPr lang="es-ES_tradnl" sz="1200" kern="1200" baseline="0" dirty="0" smtClean="0">
                <a:solidFill>
                  <a:schemeClr val="tx1"/>
                </a:solidFill>
                <a:effectLst/>
                <a:latin typeface="+mn-lt"/>
                <a:ea typeface="+mn-ea"/>
                <a:cs typeface="+mn-cs"/>
              </a:rPr>
              <a:t> (Proverbios 23:7).</a:t>
            </a:r>
            <a:r>
              <a:rPr lang="es-ES_tradnl" sz="1200" kern="1200" dirty="0" smtClean="0">
                <a:solidFill>
                  <a:schemeClr val="tx1"/>
                </a:solidFill>
                <a:effectLst/>
                <a:latin typeface="+mn-lt"/>
                <a:ea typeface="+mn-ea"/>
                <a:cs typeface="+mn-cs"/>
              </a:rPr>
              <a:t>  Nadie se edifica mirando, contemplando o leyendo material de pacotilla o de segunda clase que devalúa la vida humana, desalienta rasgos nobles de carácter y destruye valores piadosos. El llenar tu mente de lo que es noble y bueno, tendrá un poderoso efecto moldeador en tu mente, cuerpo y espíritu.</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3DDE9D-6BAC-4A03-A7A0-4E263CF08DC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819400"/>
            <a:ext cx="5486400" cy="5943600"/>
          </a:xfrm>
        </p:spPr>
        <p:txBody>
          <a:bodyPr>
            <a:noAutofit/>
          </a:bodyPr>
          <a:lstStyle/>
          <a:p>
            <a:pPr lvl="0"/>
            <a:r>
              <a:rPr lang="es-ES_tradnl" sz="1200" b="1" kern="1200" dirty="0" smtClean="0">
                <a:solidFill>
                  <a:schemeClr val="tx1"/>
                </a:solidFill>
                <a:effectLst/>
                <a:latin typeface="+mn-lt"/>
                <a:ea typeface="+mn-ea"/>
                <a:cs typeface="+mn-cs"/>
              </a:rPr>
              <a:t>Elige Alimentos Saludables </a:t>
            </a:r>
          </a:p>
          <a:p>
            <a:r>
              <a:rPr lang="es-ES_tradnl" sz="1200" b="1" kern="1200" dirty="0" smtClean="0">
                <a:solidFill>
                  <a:schemeClr val="tx1"/>
                </a:solidFill>
                <a:effectLst/>
                <a:latin typeface="+mn-lt"/>
                <a:ea typeface="+mn-ea"/>
                <a:cs typeface="+mn-cs"/>
              </a:rPr>
              <a:t>La atención adecuada del cuerpo también  tendrá una influencia en la mente y el espíritu. Disfruta de alimentos integrales que proveen energía, vitalidad y fuerza. </a:t>
            </a:r>
            <a:r>
              <a:rPr lang="es-ES_tradnl" sz="1200" kern="1200" dirty="0" smtClean="0">
                <a:solidFill>
                  <a:schemeClr val="tx1"/>
                </a:solidFill>
                <a:effectLst/>
                <a:latin typeface="+mn-lt"/>
                <a:ea typeface="+mn-ea"/>
                <a:cs typeface="+mn-cs"/>
              </a:rPr>
              <a:t>Consumir una dieta rica en comida chatarra, azúcares refinados y alimentos procesados, no provee la nutrición necesaria para el procesamiento mental, la salud del sistema nervioso y la regulación del estado de ánimo.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La nutricionista Elizabeth </a:t>
            </a:r>
            <a:r>
              <a:rPr lang="es-ES_tradnl" sz="1200" kern="1200" dirty="0" err="1" smtClean="0">
                <a:solidFill>
                  <a:schemeClr val="tx1"/>
                </a:solidFill>
                <a:effectLst/>
                <a:latin typeface="+mn-lt"/>
                <a:ea typeface="+mn-ea"/>
                <a:cs typeface="+mn-cs"/>
              </a:rPr>
              <a:t>Somers</a:t>
            </a:r>
            <a:r>
              <a:rPr lang="es-ES_tradnl" sz="1200" kern="1200" dirty="0" smtClean="0">
                <a:solidFill>
                  <a:schemeClr val="tx1"/>
                </a:solidFill>
                <a:effectLst/>
                <a:latin typeface="+mn-lt"/>
                <a:ea typeface="+mn-ea"/>
                <a:cs typeface="+mn-cs"/>
              </a:rPr>
              <a:t> describe los efectos de esta dieta: “La repetida mala elección de alimentos puede establecer patrones fundamentales en la producción de sustancias químicas del cerebro que regulan el apetito y el estado de ánimo, tornando a la persona en una víctima de cambios en el estado de ánimo, antojos, malos hábitos de sueño y otros problemas emocionales a causa de los malos hábitos de alimentación.</a:t>
            </a:r>
            <a:endParaRPr lang="en-US" sz="1200" kern="1200" dirty="0" smtClean="0">
              <a:solidFill>
                <a:schemeClr val="tx1"/>
              </a:solidFill>
              <a:effectLst/>
              <a:latin typeface="+mn-lt"/>
              <a:ea typeface="+mn-ea"/>
              <a:cs typeface="+mn-cs"/>
            </a:endParaRPr>
          </a:p>
          <a:p>
            <a:pPr>
              <a:lnSpc>
                <a:spcPct val="110000"/>
              </a:lnSpc>
            </a:pPr>
            <a:r>
              <a:rPr lang="en-US" kern="1200" dirty="0" smtClean="0">
                <a:solidFill>
                  <a:schemeClr val="tx1"/>
                </a:solidFill>
                <a:latin typeface="+mn-lt"/>
                <a:ea typeface="+mn-ea"/>
                <a:cs typeface="+mn-cs"/>
              </a:rPr>
              <a:t> </a:t>
            </a:r>
          </a:p>
          <a:p>
            <a:pPr>
              <a:lnSpc>
                <a:spcPct val="110000"/>
              </a:lnSpc>
            </a:pPr>
            <a:r>
              <a:rPr lang="es-ES_tradnl" sz="1200" kern="1200" dirty="0" err="1" smtClean="0">
                <a:solidFill>
                  <a:schemeClr val="tx1"/>
                </a:solidFill>
                <a:effectLst/>
                <a:latin typeface="+mn-lt"/>
                <a:ea typeface="+mn-ea"/>
                <a:cs typeface="+mn-cs"/>
              </a:rPr>
              <a:t>Janice</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Keller</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Phelps</a:t>
            </a:r>
            <a:r>
              <a:rPr lang="es-ES_tradnl" sz="1200" kern="1200" dirty="0" smtClean="0">
                <a:solidFill>
                  <a:schemeClr val="tx1"/>
                </a:solidFill>
                <a:effectLst/>
                <a:latin typeface="+mn-lt"/>
                <a:ea typeface="+mn-ea"/>
                <a:cs typeface="+mn-cs"/>
              </a:rPr>
              <a:t>, una doctora que dirigía un centro de desintoxicación de drogas en Seattle, durante 20 años, trabajó con más de 20,000 adictos. Siendo ella misma una alcohólica recuperada, cree que la mayor parte de los adictos tienen una adicción básica al azúcar con una depresión subyacente. Dice: “La adicción al azúcar es la adicción más extendida en el mundo y probablemente una de las más difíciles de combatir. Debido a que es compartida por tantos pacientes adictos, creo que es la ‘adicción básica’ que precede a todas las demás. La mayor parte de mis pacientes adictos me dicen que en un momento determinado tenían antojo de azúcar casi a diario. Más aun, muy pocas personas reconocen su adicción al azúcar.”</a:t>
            </a: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A3DDE9D-6BAC-4A03-A7A0-4E263CF08DC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895600"/>
            <a:ext cx="5486400" cy="5562600"/>
          </a:xfrm>
        </p:spPr>
        <p:txBody>
          <a:bodyPr>
            <a:normAutofit/>
          </a:bodyPr>
          <a:lstStyle/>
          <a:p>
            <a:pPr>
              <a:lnSpc>
                <a:spcPct val="110000"/>
              </a:lnSpc>
            </a:pPr>
            <a:r>
              <a:rPr lang="es-ES_tradnl" sz="1200" b="1" kern="1200" dirty="0" smtClean="0">
                <a:solidFill>
                  <a:schemeClr val="tx1"/>
                </a:solidFill>
                <a:effectLst/>
                <a:latin typeface="+mn-lt"/>
                <a:ea typeface="+mn-ea"/>
                <a:cs typeface="+mn-cs"/>
              </a:rPr>
              <a:t>Para  disminuir   el  antojo  de  azúcar, ingiere alimentos  integrales con carbohidratos complejos que proveen energía saludable a tu cuerpo y cerebro. </a:t>
            </a:r>
            <a:r>
              <a:rPr lang="es-ES_tradnl" sz="1200" kern="1200" dirty="0" smtClean="0">
                <a:solidFill>
                  <a:schemeClr val="tx1"/>
                </a:solidFill>
                <a:effectLst/>
                <a:latin typeface="+mn-lt"/>
                <a:ea typeface="+mn-ea"/>
                <a:cs typeface="+mn-cs"/>
              </a:rPr>
              <a:t>Estos alimentos sabrosos y satisfacientes fortalecen nuestra salud física y mental. Si no estás recibiendo los nutrientes que necesitas, los antojos  ocuparán su lugar. Cuando te alimentas bien, tu mente será más ágil para discernir la tentación y más sólida al juzgar y al solucionar problemas. Tendrás  más  energía  cerebral  para  manejar  el  estrés, los  desafíos  y  las  nuevas situaciones. </a:t>
            </a: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 </a:t>
            </a:r>
            <a:r>
              <a:rPr lang="es-ES_tradnl" sz="1200" kern="1200" dirty="0" smtClean="0">
                <a:solidFill>
                  <a:schemeClr val="tx1"/>
                </a:solidFill>
                <a:effectLst/>
                <a:latin typeface="+mn-lt"/>
                <a:ea typeface="+mn-ea"/>
                <a:cs typeface="+mn-cs"/>
              </a:rPr>
              <a:t>La grasa en la dieta influye en la salud del cerebro así como en otros órganos del cuerpo. </a:t>
            </a:r>
          </a:p>
          <a:p>
            <a:pPr>
              <a:lnSpc>
                <a:spcPct val="110000"/>
              </a:lnSpc>
            </a:pPr>
            <a:r>
              <a:rPr lang="es-ES_tradnl" sz="1200" b="1" kern="1200" dirty="0" smtClean="0">
                <a:solidFill>
                  <a:schemeClr val="tx1"/>
                </a:solidFill>
                <a:effectLst/>
                <a:latin typeface="+mn-lt"/>
                <a:ea typeface="+mn-ea"/>
                <a:cs typeface="+mn-cs"/>
              </a:rPr>
              <a:t>El tipo de grasa que consumes afecta cuán  permeables, fluidas y receptivas son tus células. Las grasas provenientes de plantas fomentan la función flexible y responsiva de la célula. Células flexibles significan corazón, vasos y acción cerebral más saludables</a:t>
            </a:r>
            <a:r>
              <a:rPr lang="es-ES_tradnl" sz="1200" kern="1200" dirty="0" smtClean="0">
                <a:solidFill>
                  <a:schemeClr val="tx1"/>
                </a:solidFill>
                <a:effectLst/>
                <a:latin typeface="+mn-lt"/>
                <a:ea typeface="+mn-ea"/>
                <a:cs typeface="+mn-cs"/>
              </a:rPr>
              <a:t>. Algunas fuentes de grasas vegetales saludables incluyen aceitunas, aguacates, nueces, semilla de lino y otras semillas, aceite de oliva y aceite de canola.</a:t>
            </a:r>
            <a:r>
              <a:rPr lang="en-US" i="1" kern="1200" dirty="0" smtClean="0">
                <a:solidFill>
                  <a:schemeClr val="tx1"/>
                </a:solidFill>
                <a:latin typeface="+mn-lt"/>
                <a:ea typeface="+mn-ea"/>
                <a:cs typeface="+mn-cs"/>
              </a:rPr>
              <a:t> </a:t>
            </a:r>
            <a:endParaRPr lang="en-US" kern="1200" dirty="0" smtClean="0">
              <a:solidFill>
                <a:schemeClr val="tx1"/>
              </a:solidFill>
              <a:latin typeface="+mn-lt"/>
              <a:ea typeface="+mn-ea"/>
              <a:cs typeface="+mn-cs"/>
            </a:endParaRPr>
          </a:p>
          <a:p>
            <a:pPr marL="0" marR="0" indent="0" algn="l" defTabSz="914400" rtl="0" eaLnBrk="1" fontAlgn="auto" latinLnBrk="0" hangingPunct="1">
              <a:lnSpc>
                <a:spcPct val="11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Las grasas saturadas de origen animal, tales como la presente en la carne roja y la mantequilla, y las grasas “</a:t>
            </a:r>
            <a:r>
              <a:rPr lang="es-ES_tradnl" sz="1200" kern="1200" dirty="0" err="1" smtClean="0">
                <a:solidFill>
                  <a:schemeClr val="tx1"/>
                </a:solidFill>
                <a:effectLst/>
                <a:latin typeface="+mn-lt"/>
                <a:ea typeface="+mn-ea"/>
                <a:cs typeface="+mn-cs"/>
              </a:rPr>
              <a:t>trans</a:t>
            </a:r>
            <a:r>
              <a:rPr lang="es-ES_tradnl" sz="1200" kern="1200" dirty="0" smtClean="0">
                <a:solidFill>
                  <a:schemeClr val="tx1"/>
                </a:solidFill>
                <a:effectLst/>
                <a:latin typeface="+mn-lt"/>
                <a:ea typeface="+mn-ea"/>
                <a:cs typeface="+mn-cs"/>
              </a:rPr>
              <a:t>” o hidrogenadas que se encuentran comúnmente en  papitas fritas, frituras y repostería, endurecen las venas y no son lo mejor para una función cerebral óptima.  Pero las grasas omega-3  son buenas para la cabeza y el corazón. En particular, se ha demostrado que ayudan a reducir agresión y depresión en algunas personas.  Algunas plantas que son buenas fuentes de grasas omega-3 incluyen  semillas de lino molidas, nueces, frijol  soya o soja y aceite de canola.</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3DDE9D-6BAC-4A03-A7A0-4E263CF08DC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B065B9B-4089-48DA-8397-46AA1B521756}" type="datetimeFigureOut">
              <a:rPr lang="en-US"/>
              <a:pPr>
                <a:defRPr/>
              </a:pPr>
              <a:t>29/4/16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C4B27E-062D-4E2A-A49A-8CF51EADEDDE}" type="slidenum">
              <a:rPr lang="en-US"/>
              <a:pPr>
                <a:defRPr/>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1F3365-05B3-4C62-970D-4BE76A9292FF}" type="datetimeFigureOut">
              <a:rPr lang="en-US"/>
              <a:pPr>
                <a:defRPr/>
              </a:pPr>
              <a:t>29/4/16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7A08B9-3521-4A83-AB96-2F38E3D0E93B}" type="slidenum">
              <a:rPr lang="en-US"/>
              <a:pPr>
                <a:defRPr/>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8804E2-33DC-4F82-A48E-03536D6F08F0}" type="datetimeFigureOut">
              <a:rPr lang="en-US"/>
              <a:pPr>
                <a:defRPr/>
              </a:pPr>
              <a:t>29/4/16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46C4EA-94EB-47CB-830A-9A58D73F2FFA}" type="slidenum">
              <a:rPr lang="en-US"/>
              <a:pPr>
                <a:defRPr/>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AB118A-BB90-4BC1-B8EC-5F321A5D69D4}" type="datetimeFigureOut">
              <a:rPr lang="en-US"/>
              <a:pPr>
                <a:defRPr/>
              </a:pPr>
              <a:t>29/4/16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1461B0-C280-45F0-A620-329A5BEC2849}" type="slidenum">
              <a:rPr lang="en-US"/>
              <a:pPr>
                <a:defRPr/>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C408946-FF88-4E36-ACF8-4B13CF2A8A8A}" type="datetimeFigureOut">
              <a:rPr lang="en-US"/>
              <a:pPr>
                <a:defRPr/>
              </a:pPr>
              <a:t>29/4/16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4C6C96-B59E-4BFC-A6B3-A667EC6BAB25}" type="slidenum">
              <a:rPr lang="en-US"/>
              <a:pPr>
                <a:defRPr/>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DD8B37-3A7F-4153-96AC-EC21B0F9F701}" type="datetimeFigureOut">
              <a:rPr lang="en-US"/>
              <a:pPr>
                <a:defRPr/>
              </a:pPr>
              <a:t>29/4/16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595777-EFB5-41AC-8E3F-6FFF3E37963E}" type="slidenum">
              <a:rPr lang="en-US"/>
              <a:pPr>
                <a:defRPr/>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E9CCBA6-EBAB-4773-B566-6E73B7AC5F3B}" type="datetimeFigureOut">
              <a:rPr lang="en-US"/>
              <a:pPr>
                <a:defRPr/>
              </a:pPr>
              <a:t>29/4/16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25E6BF4-49F5-40E4-81FE-A0C5C2A35FD5}" type="slidenum">
              <a:rPr lang="en-US"/>
              <a:pPr>
                <a:defRPr/>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9057667-9694-4B5C-A633-4F17319EFD4C}" type="datetimeFigureOut">
              <a:rPr lang="en-US"/>
              <a:pPr>
                <a:defRPr/>
              </a:pPr>
              <a:t>29/4/16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E4A5029-A543-4A19-B369-61F39EB37771}" type="slidenum">
              <a:rPr lang="en-US"/>
              <a:pPr>
                <a:defRPr/>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ABB8B6-B2A1-4DD6-B17E-48275CB291CB}" type="datetimeFigureOut">
              <a:rPr lang="en-US"/>
              <a:pPr>
                <a:defRPr/>
              </a:pPr>
              <a:t>29/4/16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BB32208-83EE-4072-8948-91A14F17CF86}" type="slidenum">
              <a:rPr lang="en-US"/>
              <a:pPr>
                <a:defRPr/>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10A37E-05F2-4B0B-98A5-AE9A42C3C015}" type="datetimeFigureOut">
              <a:rPr lang="en-US"/>
              <a:pPr>
                <a:defRPr/>
              </a:pPr>
              <a:t>29/4/16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593D5B-5CB4-4133-8777-1FCD443B3672}" type="slidenum">
              <a:rPr lang="en-US"/>
              <a:pPr>
                <a:defRPr/>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FD7E0CF-04B0-4DCB-BA43-967C140C90EE}" type="datetimeFigureOut">
              <a:rPr lang="en-US"/>
              <a:pPr>
                <a:defRPr/>
              </a:pPr>
              <a:t>29/4/16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63561F-42CC-471B-A548-EBA230799F6A}" type="slidenum">
              <a:rPr lang="en-US"/>
              <a:pPr>
                <a:defRPr/>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62F046DB-C5BF-464B-BDC7-A19DF45B0010}" type="datetimeFigureOut">
              <a:rPr lang="en-US"/>
              <a:pPr>
                <a:defRPr/>
              </a:pPr>
              <a:t>29/4/16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4A45339-46E8-4B31-A105-969B760A5B79}" type="slidenum">
              <a:rPr lang="en-US"/>
              <a:pPr>
                <a:defRPr/>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2.png"/><Relationship Id="rId5"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3.png"/><Relationship Id="rId5"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3.png"/><Relationship Id="rId5"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7.pn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0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20200" cy="6909435"/>
          </a:xfrm>
          <a:prstGeom prst="rect">
            <a:avLst/>
          </a:prstGeom>
        </p:spPr>
      </p:pic>
      <p:sp>
        <p:nvSpPr>
          <p:cNvPr id="3074" name="CaixaDeTexto 3"/>
          <p:cNvSpPr txBox="1">
            <a:spLocks noChangeArrowheads="1"/>
          </p:cNvSpPr>
          <p:nvPr/>
        </p:nvSpPr>
        <p:spPr bwMode="auto">
          <a:xfrm>
            <a:off x="1828800" y="3962400"/>
            <a:ext cx="5029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7200" baseline="30000" dirty="0" smtClean="0">
                <a:solidFill>
                  <a:srgbClr val="A1D727"/>
                </a:solidFill>
                <a:latin typeface="Caecilia LT Light" panose="02000403040000020004" pitchFamily="2" charset="0"/>
              </a:rPr>
              <a:t>PIENSA BIEN,</a:t>
            </a:r>
            <a:endParaRPr lang="en-US" sz="7200" baseline="30000" dirty="0">
              <a:solidFill>
                <a:srgbClr val="A1D727"/>
              </a:solidFill>
              <a:latin typeface="Caecilia LT Light" panose="02000403040000020004" pitchFamily="2" charset="0"/>
            </a:endParaRPr>
          </a:p>
        </p:txBody>
      </p:sp>
      <p:sp>
        <p:nvSpPr>
          <p:cNvPr id="3075" name="CaixaDeTexto 4"/>
          <p:cNvSpPr txBox="1">
            <a:spLocks noChangeArrowheads="1"/>
          </p:cNvSpPr>
          <p:nvPr/>
        </p:nvSpPr>
        <p:spPr bwMode="auto">
          <a:xfrm>
            <a:off x="5181600" y="3810000"/>
            <a:ext cx="3733800" cy="81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_tradnl" sz="7000" i="1" baseline="30000" dirty="0" smtClean="0">
                <a:solidFill>
                  <a:schemeClr val="bg1"/>
                </a:solidFill>
                <a:latin typeface="Centennial LightSC" panose="02020500000000000000" pitchFamily="18" charset="0"/>
              </a:rPr>
              <a:t>Vive Bien</a:t>
            </a:r>
            <a:endParaRPr lang="en-US" sz="7000" i="1" baseline="30000" dirty="0">
              <a:solidFill>
                <a:schemeClr val="bg1"/>
              </a:solidFill>
              <a:latin typeface="Centennial LightSC" panose="02020500000000000000" pitchFamily="18" charset="0"/>
            </a:endParaRPr>
          </a:p>
        </p:txBody>
      </p:sp>
      <p:sp>
        <p:nvSpPr>
          <p:cNvPr id="9" name="CaixaDeTexto 8"/>
          <p:cNvSpPr txBox="1"/>
          <p:nvPr/>
        </p:nvSpPr>
        <p:spPr>
          <a:xfrm>
            <a:off x="6553200" y="381000"/>
            <a:ext cx="2362200" cy="480901"/>
          </a:xfrm>
          <a:prstGeom prst="rect">
            <a:avLst/>
          </a:prstGeom>
          <a:noFill/>
        </p:spPr>
        <p:txBody>
          <a:bodyPr>
            <a:spAutoFit/>
          </a:bodyPr>
          <a:lstStyle/>
          <a:p>
            <a:pPr algn="r" eaLnBrk="1" hangingPunct="1">
              <a:lnSpc>
                <a:spcPts val="2600"/>
              </a:lnSpc>
              <a:defRPr/>
            </a:pPr>
            <a:r>
              <a:rPr lang="en-US" sz="3600" dirty="0" smtClean="0">
                <a:solidFill>
                  <a:schemeClr val="accent4">
                    <a:lumMod val="50000"/>
                  </a:schemeClr>
                </a:solidFill>
                <a:latin typeface="Caecilia LT Light" panose="02000403040000020004" pitchFamily="2" charset="0"/>
              </a:rPr>
              <a:t> </a:t>
            </a:r>
            <a:endParaRPr lang="pt-BR" sz="3600" dirty="0">
              <a:solidFill>
                <a:schemeClr val="accent4">
                  <a:lumMod val="50000"/>
                </a:schemeClr>
              </a:solidFill>
              <a:latin typeface="Centennial LightSC" panose="02020500000000000000" pitchFamily="18" charset="0"/>
            </a:endParaRPr>
          </a:p>
        </p:txBody>
      </p:sp>
      <p:sp>
        <p:nvSpPr>
          <p:cNvPr id="3077" name="Retângulo 6"/>
          <p:cNvSpPr>
            <a:spLocks noChangeArrowheads="1"/>
          </p:cNvSpPr>
          <p:nvPr/>
        </p:nvSpPr>
        <p:spPr bwMode="auto">
          <a:xfrm>
            <a:off x="0" y="4495800"/>
            <a:ext cx="914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sz="2400" baseline="30000" dirty="0" smtClean="0">
                <a:solidFill>
                  <a:schemeClr val="bg1"/>
                </a:solidFill>
                <a:latin typeface="Caecilia LT Light" panose="02000403040000020004" pitchFamily="2" charset="0"/>
              </a:rPr>
              <a:t>Un </a:t>
            </a:r>
            <a:r>
              <a:rPr lang="en-US" sz="2400" baseline="30000" dirty="0" err="1" smtClean="0">
                <a:solidFill>
                  <a:schemeClr val="bg1"/>
                </a:solidFill>
                <a:latin typeface="Caecilia LT Light" panose="02000403040000020004" pitchFamily="2" charset="0"/>
              </a:rPr>
              <a:t>Recurso</a:t>
            </a:r>
            <a:r>
              <a:rPr lang="en-US" sz="2400" baseline="30000" dirty="0" smtClean="0">
                <a:solidFill>
                  <a:schemeClr val="bg1"/>
                </a:solidFill>
                <a:latin typeface="Caecilia LT Light" panose="02000403040000020004" pitchFamily="2" charset="0"/>
              </a:rPr>
              <a:t> para las Iglesias </a:t>
            </a:r>
            <a:r>
              <a:rPr lang="en-US" sz="2400" baseline="30000" dirty="0" err="1" smtClean="0">
                <a:solidFill>
                  <a:schemeClr val="bg1"/>
                </a:solidFill>
                <a:latin typeface="Caecilia LT Light" panose="02000403040000020004" pitchFamily="2" charset="0"/>
              </a:rPr>
              <a:t>sobre</a:t>
            </a:r>
            <a:r>
              <a:rPr lang="en-US" sz="2400" baseline="30000" dirty="0" smtClean="0">
                <a:solidFill>
                  <a:schemeClr val="bg1"/>
                </a:solidFill>
                <a:latin typeface="Caecilia LT Light" panose="02000403040000020004" pitchFamily="2" charset="0"/>
              </a:rPr>
              <a:t>  </a:t>
            </a:r>
            <a:r>
              <a:rPr lang="en-US" sz="2400" baseline="30000" dirty="0" err="1" smtClean="0">
                <a:solidFill>
                  <a:schemeClr val="bg1"/>
                </a:solidFill>
                <a:latin typeface="Caecilia LT Light" panose="02000403040000020004" pitchFamily="2" charset="0"/>
              </a:rPr>
              <a:t>Ministerio</a:t>
            </a:r>
            <a:r>
              <a:rPr lang="en-US" sz="2400" baseline="30000" dirty="0" smtClean="0">
                <a:solidFill>
                  <a:schemeClr val="bg1"/>
                </a:solidFill>
                <a:latin typeface="Caecilia LT Light" panose="02000403040000020004" pitchFamily="2" charset="0"/>
              </a:rPr>
              <a:t>  de </a:t>
            </a:r>
            <a:r>
              <a:rPr lang="en-US" sz="2400" baseline="30000" dirty="0" err="1" smtClean="0">
                <a:solidFill>
                  <a:schemeClr val="bg1"/>
                </a:solidFill>
                <a:latin typeface="Caecilia LT Light" panose="02000403040000020004" pitchFamily="2" charset="0"/>
              </a:rPr>
              <a:t>Salud</a:t>
            </a:r>
            <a:r>
              <a:rPr lang="en-US" sz="2400" baseline="30000" dirty="0" smtClean="0">
                <a:solidFill>
                  <a:schemeClr val="bg1"/>
                </a:solidFill>
                <a:latin typeface="Caecilia LT Light" panose="02000403040000020004" pitchFamily="2" charset="0"/>
              </a:rPr>
              <a:t>  Integral</a:t>
            </a:r>
            <a:endParaRPr lang="en-US" sz="2400" baseline="30000" dirty="0">
              <a:solidFill>
                <a:schemeClr val="bg1"/>
              </a:solidFill>
              <a:latin typeface="Caecilia LT Light" panose="02000403040000020004" pitchFamily="2" charset="0"/>
            </a:endParaRPr>
          </a:p>
        </p:txBody>
      </p:sp>
      <p:sp>
        <p:nvSpPr>
          <p:cNvPr id="7" name="CaixaDeTexto 8"/>
          <p:cNvSpPr txBox="1"/>
          <p:nvPr/>
        </p:nvSpPr>
        <p:spPr>
          <a:xfrm>
            <a:off x="6705600" y="533400"/>
            <a:ext cx="2362200" cy="1292662"/>
          </a:xfrm>
          <a:prstGeom prst="rect">
            <a:avLst/>
          </a:prstGeom>
          <a:noFill/>
        </p:spPr>
        <p:txBody>
          <a:bodyPr>
            <a:spAutoFit/>
          </a:bodyPr>
          <a:lstStyle/>
          <a:p>
            <a:r>
              <a:rPr lang="es-ES_tradnl" dirty="0"/>
              <a:t>Salud Mental </a:t>
            </a:r>
            <a:endParaRPr lang="en-US" dirty="0"/>
          </a:p>
          <a:p>
            <a:r>
              <a:rPr lang="es-ES_tradnl" dirty="0"/>
              <a:t>Para la </a:t>
            </a:r>
            <a:r>
              <a:rPr lang="es-ES_tradnl" dirty="0" smtClean="0"/>
              <a:t>Mujer</a:t>
            </a:r>
          </a:p>
          <a:p>
            <a:endParaRPr lang="en-US" dirty="0"/>
          </a:p>
          <a:p>
            <a:r>
              <a:rPr lang="es-ES_tradnl" sz="2400" i="1" dirty="0"/>
              <a:t>Entrenamiento</a:t>
            </a:r>
            <a:endParaRPr lang="pt-BR" sz="2400" dirty="0">
              <a:solidFill>
                <a:schemeClr val="accent4">
                  <a:lumMod val="50000"/>
                </a:schemeClr>
              </a:solidFill>
              <a:latin typeface="Centennial LightSC" panose="02020500000000000000" pitchFamily="18" charset="0"/>
            </a:endParaRPr>
          </a:p>
        </p:txBody>
      </p:sp>
    </p:spTree>
    <p:extLst>
      <p:ext uri="{BB962C8B-B14F-4D97-AF65-F5344CB8AC3E}">
        <p14:creationId xmlns:p14="http://schemas.microsoft.com/office/powerpoint/2010/main" val="23670109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3.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5322" y="-20274"/>
            <a:ext cx="9750590" cy="7183074"/>
          </a:xfrm>
          <a:prstGeom prst="rect">
            <a:avLst/>
          </a:prstGeom>
        </p:spPr>
      </p:pic>
      <p:sp>
        <p:nvSpPr>
          <p:cNvPr id="2" name="Title 1"/>
          <p:cNvSpPr>
            <a:spLocks noGrp="1"/>
          </p:cNvSpPr>
          <p:nvPr>
            <p:ph type="title"/>
          </p:nvPr>
        </p:nvSpPr>
        <p:spPr>
          <a:xfrm>
            <a:off x="2590800" y="381000"/>
            <a:ext cx="5867400" cy="1371600"/>
          </a:xfrm>
        </p:spPr>
        <p:txBody>
          <a:bodyPr/>
          <a:lstStyle/>
          <a:p>
            <a:pPr lvl="0"/>
            <a:r>
              <a:rPr lang="es-ES_tradnl" b="1" dirty="0">
                <a:solidFill>
                  <a:srgbClr val="7030A0"/>
                </a:solidFill>
              </a:rPr>
              <a:t>Comidas </a:t>
            </a:r>
            <a:r>
              <a:rPr lang="es-ES_tradnl" b="1" dirty="0" smtClean="0">
                <a:solidFill>
                  <a:srgbClr val="7030A0"/>
                </a:solidFill>
              </a:rPr>
              <a:t>Regulares</a:t>
            </a:r>
            <a:endParaRPr lang="en-US" dirty="0">
              <a:solidFill>
                <a:srgbClr val="7030A0"/>
              </a:solidFill>
            </a:endParaRPr>
          </a:p>
        </p:txBody>
      </p:sp>
      <p:pic>
        <p:nvPicPr>
          <p:cNvPr id="5" name="Picture 4"/>
          <p:cNvPicPr>
            <a:picLocks noChangeAspect="1"/>
          </p:cNvPicPr>
          <p:nvPr/>
        </p:nvPicPr>
        <p:blipFill>
          <a:blip r:embed="rId4" cstate="print"/>
          <a:stretch>
            <a:fillRect/>
          </a:stretch>
        </p:blipFill>
        <p:spPr>
          <a:xfrm>
            <a:off x="5334000" y="3834028"/>
            <a:ext cx="4038600" cy="3100172"/>
          </a:xfrm>
          <a:prstGeom prst="rect">
            <a:avLst/>
          </a:prstGeom>
          <a:ln>
            <a:noFill/>
          </a:ln>
          <a:effectLst>
            <a:softEdge rad="112500"/>
          </a:effectLst>
        </p:spPr>
      </p:pic>
      <p:sp>
        <p:nvSpPr>
          <p:cNvPr id="3" name="Content Placeholder 2"/>
          <p:cNvSpPr>
            <a:spLocks noGrp="1"/>
          </p:cNvSpPr>
          <p:nvPr>
            <p:ph idx="1"/>
          </p:nvPr>
        </p:nvSpPr>
        <p:spPr>
          <a:xfrm>
            <a:off x="304800" y="1951037"/>
            <a:ext cx="5486400" cy="2239963"/>
          </a:xfrm>
        </p:spPr>
        <p:txBody>
          <a:bodyPr/>
          <a:lstStyle/>
          <a:p>
            <a:pPr marL="0" indent="0">
              <a:buNone/>
            </a:pPr>
            <a:r>
              <a:rPr lang="es-ES_tradnl" sz="2800" dirty="0"/>
              <a:t>El desayuno es vital para comenzar bien tu día. El desayunar proporciona un sentido de satisfacción que hace menos probable procurar el café o el azúcar para elevar tu estado de ánimo o tus niveles de energía. El comer suficientes granos integrales y fruta fresca te da  energía de liberación lenta que dará  combustible a tu mente y tu cuerpo para las tareas </a:t>
            </a:r>
            <a:r>
              <a:rPr lang="es-ES_tradnl" sz="2800" dirty="0" smtClean="0"/>
              <a:t>cotidianas.</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3.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278" y="0"/>
            <a:ext cx="9309322" cy="6858000"/>
          </a:xfrm>
          <a:prstGeom prst="rect">
            <a:avLst/>
          </a:prstGeom>
        </p:spPr>
      </p:pic>
      <p:sp>
        <p:nvSpPr>
          <p:cNvPr id="2" name="Title 1"/>
          <p:cNvSpPr>
            <a:spLocks noGrp="1"/>
          </p:cNvSpPr>
          <p:nvPr>
            <p:ph type="title"/>
          </p:nvPr>
        </p:nvSpPr>
        <p:spPr>
          <a:xfrm>
            <a:off x="990600" y="838200"/>
            <a:ext cx="8229600" cy="1143000"/>
          </a:xfrm>
        </p:spPr>
        <p:txBody>
          <a:bodyPr/>
          <a:lstStyle/>
          <a:p>
            <a:pPr lvl="0"/>
            <a:r>
              <a:rPr lang="es-ES_tradnl" b="1" dirty="0">
                <a:solidFill>
                  <a:srgbClr val="7030A0"/>
                </a:solidFill>
              </a:rPr>
              <a:t>Corta </a:t>
            </a:r>
            <a:r>
              <a:rPr lang="es-ES_tradnl" b="1" dirty="0" smtClean="0">
                <a:solidFill>
                  <a:srgbClr val="7030A0"/>
                </a:solidFill>
              </a:rPr>
              <a:t>la </a:t>
            </a:r>
            <a:r>
              <a:rPr lang="es-ES_tradnl" b="1" dirty="0">
                <a:solidFill>
                  <a:srgbClr val="7030A0"/>
                </a:solidFill>
              </a:rPr>
              <a:t>Cafeína</a:t>
            </a:r>
            <a:endParaRPr lang="en-US" dirty="0">
              <a:solidFill>
                <a:srgbClr val="7030A0"/>
              </a:solidFill>
            </a:endParaRPr>
          </a:p>
        </p:txBody>
      </p:sp>
      <p:pic>
        <p:nvPicPr>
          <p:cNvPr id="5" name="Picture 4"/>
          <p:cNvPicPr>
            <a:picLocks noChangeAspect="1"/>
          </p:cNvPicPr>
          <p:nvPr/>
        </p:nvPicPr>
        <p:blipFill>
          <a:blip r:embed="rId4" cstate="print"/>
          <a:stretch>
            <a:fillRect/>
          </a:stretch>
        </p:blipFill>
        <p:spPr>
          <a:xfrm>
            <a:off x="5105400" y="3859306"/>
            <a:ext cx="4267200" cy="3074894"/>
          </a:xfrm>
          <a:prstGeom prst="rect">
            <a:avLst/>
          </a:prstGeom>
          <a:ln>
            <a:noFill/>
          </a:ln>
          <a:effectLst>
            <a:softEdge rad="112500"/>
          </a:effectLst>
        </p:spPr>
      </p:pic>
      <p:sp>
        <p:nvSpPr>
          <p:cNvPr id="3" name="Content Placeholder 2"/>
          <p:cNvSpPr>
            <a:spLocks noGrp="1"/>
          </p:cNvSpPr>
          <p:nvPr>
            <p:ph idx="1"/>
          </p:nvPr>
        </p:nvSpPr>
        <p:spPr>
          <a:xfrm>
            <a:off x="457200" y="2438400"/>
            <a:ext cx="5029200" cy="3687763"/>
          </a:xfrm>
        </p:spPr>
        <p:txBody>
          <a:bodyPr/>
          <a:lstStyle/>
          <a:p>
            <a:pPr marL="0" indent="0">
              <a:buNone/>
            </a:pPr>
            <a:r>
              <a:rPr lang="es-ES_tradnl" dirty="0"/>
              <a:t>La cafeína ha sido  denominada “pegamento de malos hábitos” porque  refuerza otros hábitos tales como el alcohol, consumo de azúcar y el fumar. Es también altamente adictiva en sí misma</a:t>
            </a:r>
            <a:r>
              <a:rPr lang="es-ES_tradnl" dirty="0" smtClean="0"/>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3.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0515" y="0"/>
            <a:ext cx="9309322" cy="7086600"/>
          </a:xfrm>
          <a:prstGeom prst="rect">
            <a:avLst/>
          </a:prstGeom>
        </p:spPr>
      </p:pic>
      <p:sp>
        <p:nvSpPr>
          <p:cNvPr id="2" name="Title 1"/>
          <p:cNvSpPr>
            <a:spLocks noGrp="1"/>
          </p:cNvSpPr>
          <p:nvPr>
            <p:ph type="title"/>
          </p:nvPr>
        </p:nvSpPr>
        <p:spPr>
          <a:xfrm>
            <a:off x="1828800" y="838200"/>
            <a:ext cx="7391400" cy="1143000"/>
          </a:xfrm>
        </p:spPr>
        <p:txBody>
          <a:bodyPr/>
          <a:lstStyle/>
          <a:p>
            <a:pPr lvl="0"/>
            <a:r>
              <a:rPr lang="es-ES_tradnl" b="1" dirty="0">
                <a:solidFill>
                  <a:srgbClr val="7030A0"/>
                </a:solidFill>
              </a:rPr>
              <a:t>Abre la  Fuente</a:t>
            </a:r>
            <a:endParaRPr lang="en-US" dirty="0">
              <a:solidFill>
                <a:srgbClr val="7030A0"/>
              </a:solidFill>
            </a:endParaRPr>
          </a:p>
        </p:txBody>
      </p:sp>
      <p:sp>
        <p:nvSpPr>
          <p:cNvPr id="3" name="Content Placeholder 2"/>
          <p:cNvSpPr>
            <a:spLocks noGrp="1"/>
          </p:cNvSpPr>
          <p:nvPr>
            <p:ph idx="1"/>
          </p:nvPr>
        </p:nvSpPr>
        <p:spPr>
          <a:xfrm>
            <a:off x="457200" y="2286000"/>
            <a:ext cx="4495800" cy="2316163"/>
          </a:xfrm>
        </p:spPr>
        <p:txBody>
          <a:bodyPr/>
          <a:lstStyle/>
          <a:p>
            <a:pPr marL="0" indent="0">
              <a:buNone/>
            </a:pPr>
            <a:r>
              <a:rPr lang="es-ES_tradnl" sz="2800" dirty="0"/>
              <a:t>Toma suficiente agua refrescante durante el día. El agua vitaliza tu cuerpo porque elimina toxinas, mejora la circulación, acelera el tránsito de los nutrientes hacia las células y espabila un cerebro embotado</a:t>
            </a:r>
            <a:r>
              <a:rPr lang="en-US" sz="2800" dirty="0" smtClean="0"/>
              <a:t>.</a:t>
            </a:r>
            <a:endParaRPr lang="en-US" sz="2800"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67877" y="3048000"/>
            <a:ext cx="4328521" cy="36576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3.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2590800" y="457200"/>
            <a:ext cx="6172200" cy="1143000"/>
          </a:xfrm>
        </p:spPr>
        <p:txBody>
          <a:bodyPr/>
          <a:lstStyle/>
          <a:p>
            <a:pPr lvl="0"/>
            <a:r>
              <a:rPr lang="es-ES_tradnl" b="1" dirty="0">
                <a:solidFill>
                  <a:srgbClr val="7030A0"/>
                </a:solidFill>
              </a:rPr>
              <a:t>Ejercítate para la Excelencia</a:t>
            </a:r>
            <a:endParaRPr lang="en-US" dirty="0">
              <a:solidFill>
                <a:srgbClr val="7030A0"/>
              </a:solidFill>
            </a:endParaRPr>
          </a:p>
        </p:txBody>
      </p:sp>
      <p:sp>
        <p:nvSpPr>
          <p:cNvPr id="3" name="Content Placeholder 2"/>
          <p:cNvSpPr>
            <a:spLocks noGrp="1"/>
          </p:cNvSpPr>
          <p:nvPr>
            <p:ph idx="1"/>
          </p:nvPr>
        </p:nvSpPr>
        <p:spPr>
          <a:xfrm>
            <a:off x="457200" y="2027237"/>
            <a:ext cx="8229600" cy="4525963"/>
          </a:xfrm>
        </p:spPr>
        <p:txBody>
          <a:bodyPr/>
          <a:lstStyle/>
          <a:p>
            <a:pPr marL="0" indent="0">
              <a:buNone/>
            </a:pPr>
            <a:r>
              <a:rPr lang="es-ES_tradnl" dirty="0" smtClean="0"/>
              <a:t> </a:t>
            </a:r>
            <a:r>
              <a:rPr lang="es-ES_tradnl" dirty="0">
                <a:solidFill>
                  <a:srgbClr val="00B050"/>
                </a:solidFill>
              </a:rPr>
              <a:t>Cuando te </a:t>
            </a:r>
            <a:r>
              <a:rPr lang="es-ES_tradnl" b="1" i="1" dirty="0">
                <a:solidFill>
                  <a:srgbClr val="00B050"/>
                </a:solidFill>
              </a:rPr>
              <a:t>sientes</a:t>
            </a:r>
            <a:r>
              <a:rPr lang="es-ES_tradnl" i="1" dirty="0">
                <a:solidFill>
                  <a:srgbClr val="00B050"/>
                </a:solidFill>
              </a:rPr>
              <a:t> </a:t>
            </a:r>
            <a:r>
              <a:rPr lang="es-ES_tradnl" dirty="0">
                <a:solidFill>
                  <a:srgbClr val="00B050"/>
                </a:solidFill>
              </a:rPr>
              <a:t>mejor, </a:t>
            </a:r>
            <a:r>
              <a:rPr lang="es-ES_tradnl" b="1" i="1" dirty="0">
                <a:solidFill>
                  <a:srgbClr val="00B050"/>
                </a:solidFill>
              </a:rPr>
              <a:t>piensas</a:t>
            </a:r>
            <a:r>
              <a:rPr lang="es-ES_tradnl" i="1" dirty="0">
                <a:solidFill>
                  <a:srgbClr val="00B050"/>
                </a:solidFill>
              </a:rPr>
              <a:t> </a:t>
            </a:r>
            <a:r>
              <a:rPr lang="es-ES_tradnl" dirty="0">
                <a:solidFill>
                  <a:srgbClr val="00B050"/>
                </a:solidFill>
              </a:rPr>
              <a:t>mejor. </a:t>
            </a:r>
            <a:r>
              <a:rPr lang="es-ES_tradnl" b="1" dirty="0">
                <a:solidFill>
                  <a:srgbClr val="00B050"/>
                </a:solidFill>
              </a:rPr>
              <a:t>Se ha comprobado que el ejercicio </a:t>
            </a:r>
            <a:r>
              <a:rPr lang="es-ES_tradnl" b="1" dirty="0" smtClean="0">
                <a:solidFill>
                  <a:srgbClr val="00B050"/>
                </a:solidFill>
              </a:rPr>
              <a:t>mejora:</a:t>
            </a:r>
          </a:p>
          <a:p>
            <a:pPr marL="0" indent="0">
              <a:buNone/>
            </a:pPr>
            <a:r>
              <a:rPr lang="es-ES_tradnl" dirty="0" smtClean="0"/>
              <a:t>* el </a:t>
            </a:r>
            <a:r>
              <a:rPr lang="es-ES_tradnl" dirty="0"/>
              <a:t>estado de </a:t>
            </a:r>
            <a:r>
              <a:rPr lang="es-ES_tradnl" dirty="0" smtClean="0"/>
              <a:t>ánimo</a:t>
            </a:r>
          </a:p>
          <a:p>
            <a:pPr marL="0" indent="0">
              <a:buNone/>
            </a:pPr>
            <a:r>
              <a:rPr lang="en-US" dirty="0" smtClean="0"/>
              <a:t>*</a:t>
            </a:r>
            <a:r>
              <a:rPr lang="es-ES_tradnl" dirty="0" smtClean="0"/>
              <a:t>baja </a:t>
            </a:r>
            <a:r>
              <a:rPr lang="es-ES_tradnl" dirty="0"/>
              <a:t>el estrés, la depresión y los niveles de </a:t>
            </a:r>
            <a:r>
              <a:rPr lang="es-ES_tradnl" dirty="0" smtClean="0"/>
              <a:t>ansiedad</a:t>
            </a:r>
          </a:p>
          <a:p>
            <a:pPr marL="0" indent="0">
              <a:buNone/>
            </a:pPr>
            <a:r>
              <a:rPr lang="es-ES_tradnl" dirty="0" smtClean="0"/>
              <a:t>*aumenta </a:t>
            </a:r>
            <a:r>
              <a:rPr lang="es-ES_tradnl" dirty="0"/>
              <a:t>el poder </a:t>
            </a:r>
            <a:r>
              <a:rPr lang="es-ES_tradnl" dirty="0" smtClean="0"/>
              <a:t>cerebral</a:t>
            </a:r>
          </a:p>
          <a:p>
            <a:pPr marL="0" indent="0">
              <a:buNone/>
            </a:pPr>
            <a:r>
              <a:rPr lang="es-ES_tradnl" dirty="0" smtClean="0"/>
              <a:t>*aumenta </a:t>
            </a:r>
            <a:r>
              <a:rPr lang="es-ES_tradnl" dirty="0"/>
              <a:t>los niveles de energía </a:t>
            </a:r>
            <a:endParaRPr lang="es-ES_tradnl" dirty="0" smtClean="0"/>
          </a:p>
          <a:p>
            <a:pPr marL="0" indent="0">
              <a:buNone/>
            </a:pPr>
            <a:r>
              <a:rPr lang="es-ES_tradnl" dirty="0" smtClean="0"/>
              <a:t>*mejora </a:t>
            </a:r>
            <a:r>
              <a:rPr lang="es-ES_tradnl" dirty="0"/>
              <a:t>la calidad del sueño en la mayoría de las personas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3.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256551"/>
            <a:ext cx="10071322" cy="7419351"/>
          </a:xfrm>
          <a:prstGeom prst="rect">
            <a:avLst/>
          </a:prstGeom>
        </p:spPr>
      </p:pic>
      <p:sp>
        <p:nvSpPr>
          <p:cNvPr id="2" name="Title 1"/>
          <p:cNvSpPr>
            <a:spLocks noGrp="1"/>
          </p:cNvSpPr>
          <p:nvPr>
            <p:ph type="title"/>
          </p:nvPr>
        </p:nvSpPr>
        <p:spPr>
          <a:xfrm>
            <a:off x="2692150" y="533400"/>
            <a:ext cx="6172200" cy="1143000"/>
          </a:xfrm>
        </p:spPr>
        <p:txBody>
          <a:bodyPr/>
          <a:lstStyle/>
          <a:p>
            <a:r>
              <a:rPr lang="es-ES_tradnl" b="1" dirty="0">
                <a:solidFill>
                  <a:srgbClr val="7030A0"/>
                </a:solidFill>
              </a:rPr>
              <a:t>Ejercítate para la Excelencia</a:t>
            </a:r>
            <a:endParaRPr lang="en-US" dirty="0">
              <a:solidFill>
                <a:srgbClr val="7030A0"/>
              </a:solidFill>
            </a:endParaRPr>
          </a:p>
        </p:txBody>
      </p:sp>
      <p:sp>
        <p:nvSpPr>
          <p:cNvPr id="3" name="Content Placeholder 2"/>
          <p:cNvSpPr>
            <a:spLocks noGrp="1"/>
          </p:cNvSpPr>
          <p:nvPr>
            <p:ph idx="1"/>
          </p:nvPr>
        </p:nvSpPr>
        <p:spPr>
          <a:xfrm>
            <a:off x="1143000" y="6019800"/>
            <a:ext cx="7315200" cy="762000"/>
          </a:xfrm>
          <a:solidFill>
            <a:schemeClr val="accent4">
              <a:lumMod val="40000"/>
              <a:lumOff val="60000"/>
            </a:schemeClr>
          </a:solidFill>
        </p:spPr>
        <p:txBody>
          <a:bodyPr/>
          <a:lstStyle/>
          <a:p>
            <a:pPr marL="0" indent="0" algn="ctr">
              <a:buNone/>
            </a:pPr>
            <a:r>
              <a:rPr lang="es-ES_tradnl" dirty="0" smtClean="0"/>
              <a:t>Historia real </a:t>
            </a:r>
            <a:r>
              <a:rPr lang="en-US" dirty="0" smtClean="0">
                <a:latin typeface="+mj-lt"/>
                <a:cs typeface="Futura"/>
              </a:rPr>
              <a:t>– </a:t>
            </a:r>
            <a:r>
              <a:rPr lang="en-US" dirty="0" err="1" smtClean="0">
                <a:latin typeface="+mj-lt"/>
                <a:cs typeface="Futura"/>
              </a:rPr>
              <a:t>Correr</a:t>
            </a:r>
            <a:r>
              <a:rPr lang="en-US" dirty="0" smtClean="0">
                <a:latin typeface="+mj-lt"/>
                <a:cs typeface="Futura"/>
              </a:rPr>
              <a:t> </a:t>
            </a:r>
            <a:r>
              <a:rPr lang="en-US" dirty="0" err="1" smtClean="0">
                <a:latin typeface="+mj-lt"/>
                <a:cs typeface="Futura"/>
              </a:rPr>
              <a:t>para</a:t>
            </a:r>
            <a:r>
              <a:rPr lang="en-US" dirty="0" smtClean="0">
                <a:latin typeface="+mj-lt"/>
                <a:cs typeface="Futura"/>
              </a:rPr>
              <a:t> </a:t>
            </a:r>
            <a:r>
              <a:rPr lang="en-US" dirty="0" err="1" smtClean="0">
                <a:latin typeface="+mj-lt"/>
                <a:cs typeface="Futura"/>
              </a:rPr>
              <a:t>estar</a:t>
            </a:r>
            <a:r>
              <a:rPr lang="en-US" dirty="0" smtClean="0">
                <a:latin typeface="+mj-lt"/>
                <a:cs typeface="Futura"/>
              </a:rPr>
              <a:t> </a:t>
            </a:r>
            <a:r>
              <a:rPr lang="en-US" dirty="0" err="1" smtClean="0">
                <a:latin typeface="+mj-lt"/>
                <a:cs typeface="Futura"/>
              </a:rPr>
              <a:t>sano</a:t>
            </a:r>
            <a:endParaRPr lang="en-US" dirty="0">
              <a:latin typeface="+mj-lt"/>
              <a:cs typeface="Futura"/>
            </a:endParaRPr>
          </a:p>
        </p:txBody>
      </p:sp>
      <p:pic>
        <p:nvPicPr>
          <p:cNvPr id="6" name="Picture 5"/>
          <p:cNvPicPr>
            <a:picLocks noChangeAspect="1"/>
          </p:cNvPicPr>
          <p:nvPr/>
        </p:nvPicPr>
        <p:blipFill>
          <a:blip r:embed="rId4" cstate="print"/>
          <a:stretch>
            <a:fillRect/>
          </a:stretch>
        </p:blipFill>
        <p:spPr>
          <a:xfrm>
            <a:off x="381000" y="2133600"/>
            <a:ext cx="8483350" cy="3913909"/>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HT_PP_Dentro_A_3.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1143000" y="762000"/>
            <a:ext cx="8229600" cy="1143000"/>
          </a:xfrm>
        </p:spPr>
        <p:txBody>
          <a:bodyPr/>
          <a:lstStyle/>
          <a:p>
            <a:r>
              <a:rPr lang="es-ES_tradnl" b="1" dirty="0">
                <a:solidFill>
                  <a:srgbClr val="7030A0"/>
                </a:solidFill>
              </a:rPr>
              <a:t>Ejercítate para la Excelencia</a:t>
            </a:r>
            <a:endParaRPr lang="en-US" dirty="0">
              <a:solidFill>
                <a:srgbClr val="7030A0"/>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72792" y="3429000"/>
            <a:ext cx="5124617" cy="3429000"/>
          </a:xfrm>
          <a:prstGeom prst="rect">
            <a:avLst/>
          </a:prstGeom>
          <a:ln>
            <a:noFill/>
          </a:ln>
          <a:effectLst>
            <a:softEdge rad="112500"/>
          </a:effectLst>
        </p:spPr>
      </p:pic>
      <p:sp>
        <p:nvSpPr>
          <p:cNvPr id="3" name="Content Placeholder 2"/>
          <p:cNvSpPr>
            <a:spLocks noGrp="1"/>
          </p:cNvSpPr>
          <p:nvPr>
            <p:ph idx="1"/>
          </p:nvPr>
        </p:nvSpPr>
        <p:spPr>
          <a:xfrm>
            <a:off x="457200" y="2514600"/>
            <a:ext cx="4724400" cy="2819400"/>
          </a:xfrm>
        </p:spPr>
        <p:txBody>
          <a:bodyPr/>
          <a:lstStyle/>
          <a:p>
            <a:pPr marL="0" indent="0">
              <a:buNone/>
            </a:pPr>
            <a:r>
              <a:rPr lang="es-ES_tradnl" sz="4400" dirty="0"/>
              <a:t>¿Cuál es la mejor manera de ejercicio? ¡La que estés dispuesto a hacer! </a:t>
            </a:r>
            <a:endParaRPr lang="en-US" sz="4400" dirty="0"/>
          </a:p>
        </p:txBody>
      </p:sp>
      <p:sp>
        <p:nvSpPr>
          <p:cNvPr id="6" name="Content Placeholder 2"/>
          <p:cNvSpPr txBox="1">
            <a:spLocks/>
          </p:cNvSpPr>
          <p:nvPr/>
        </p:nvSpPr>
        <p:spPr bwMode="auto">
          <a:xfrm>
            <a:off x="-1344743" y="2819400"/>
            <a:ext cx="5562600" cy="167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pPr>
            <a:endParaRPr lang="en-US" sz="2000"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3.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990600" y="762000"/>
            <a:ext cx="8229600" cy="1143000"/>
          </a:xfrm>
        </p:spPr>
        <p:txBody>
          <a:bodyPr/>
          <a:lstStyle/>
          <a:p>
            <a:pPr lvl="0"/>
            <a:r>
              <a:rPr lang="es-ES_tradnl" b="1" dirty="0">
                <a:solidFill>
                  <a:srgbClr val="430043"/>
                </a:solidFill>
              </a:rPr>
              <a:t>Descansa </a:t>
            </a:r>
            <a:endParaRPr lang="en-US" dirty="0">
              <a:solidFill>
                <a:srgbClr val="430043"/>
              </a:solidFill>
            </a:endParaRPr>
          </a:p>
        </p:txBody>
      </p:sp>
      <p:sp>
        <p:nvSpPr>
          <p:cNvPr id="3" name="Content Placeholder 2"/>
          <p:cNvSpPr>
            <a:spLocks noGrp="1"/>
          </p:cNvSpPr>
          <p:nvPr>
            <p:ph idx="1"/>
          </p:nvPr>
        </p:nvSpPr>
        <p:spPr>
          <a:xfrm>
            <a:off x="685800" y="2408237"/>
            <a:ext cx="5105400" cy="2087563"/>
          </a:xfrm>
        </p:spPr>
        <p:txBody>
          <a:bodyPr/>
          <a:lstStyle/>
          <a:p>
            <a:pPr marL="0" indent="0">
              <a:buNone/>
            </a:pPr>
            <a:r>
              <a:rPr lang="es-ES_tradnl" dirty="0"/>
              <a:t>La Biblia enseña la importancia del descanso de la mente, el cuerpo y el espíritu. Jesús notó que sus discípulos estaban cansados y les animó a aparatarse y “descansar un rato</a:t>
            </a:r>
            <a:r>
              <a:rPr lang="es-ES_tradnl" dirty="0" smtClean="0"/>
              <a:t>”.</a:t>
            </a:r>
          </a:p>
          <a:p>
            <a:pPr marL="0" indent="0">
              <a:buNone/>
            </a:pPr>
            <a:r>
              <a:rPr lang="en-US" dirty="0" smtClean="0"/>
              <a:t>Marcos </a:t>
            </a:r>
            <a:r>
              <a:rPr lang="en-US" dirty="0"/>
              <a:t>6:</a:t>
            </a:r>
            <a:r>
              <a:rPr lang="en-US" dirty="0" smtClean="0"/>
              <a:t>31 </a:t>
            </a:r>
            <a:endParaRPr lang="en-US" dirty="0"/>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58308" y="1905000"/>
            <a:ext cx="3138092" cy="4972092"/>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3.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2819400" y="381000"/>
            <a:ext cx="5791200" cy="1143000"/>
          </a:xfrm>
        </p:spPr>
        <p:txBody>
          <a:bodyPr/>
          <a:lstStyle/>
          <a:p>
            <a:r>
              <a:rPr lang="es-ES_tradnl" b="1" dirty="0"/>
              <a:t> </a:t>
            </a:r>
            <a:r>
              <a:rPr lang="en-US" dirty="0"/>
              <a:t/>
            </a:r>
            <a:br>
              <a:rPr lang="en-US" dirty="0"/>
            </a:br>
            <a:r>
              <a:rPr lang="es-ES_tradnl" b="1" dirty="0">
                <a:solidFill>
                  <a:srgbClr val="430043"/>
                </a:solidFill>
              </a:rPr>
              <a:t>Crea un Ambiente</a:t>
            </a:r>
            <a:endParaRPr lang="en-US" dirty="0">
              <a:solidFill>
                <a:srgbClr val="430043"/>
              </a:solidFill>
            </a:endParaRPr>
          </a:p>
        </p:txBody>
      </p:sp>
      <p:sp>
        <p:nvSpPr>
          <p:cNvPr id="3" name="Content Placeholder 2"/>
          <p:cNvSpPr>
            <a:spLocks noGrp="1"/>
          </p:cNvSpPr>
          <p:nvPr>
            <p:ph idx="1"/>
          </p:nvPr>
        </p:nvSpPr>
        <p:spPr>
          <a:xfrm>
            <a:off x="1143000" y="2438400"/>
            <a:ext cx="6705600" cy="2819400"/>
          </a:xfrm>
        </p:spPr>
        <p:txBody>
          <a:bodyPr/>
          <a:lstStyle/>
          <a:p>
            <a:pPr marL="0" indent="0" algn="ctr">
              <a:buNone/>
            </a:pPr>
            <a:r>
              <a:rPr lang="es-ES_tradnl" sz="4000" dirty="0"/>
              <a:t>Haz planes para el éxito. Crea un ambiente mental que te ayude a vivir un estilo de vida saludable y de éxito. </a:t>
            </a:r>
            <a:endParaRPr lang="en-US" sz="4000" dirty="0" smtClean="0"/>
          </a:p>
          <a:p>
            <a:pPr marL="0" indent="0" algn="ctr">
              <a:buNone/>
            </a:pPr>
            <a:endParaRPr lang="en-US" sz="4000" dirty="0"/>
          </a:p>
        </p:txBody>
      </p:sp>
      <p:pic>
        <p:nvPicPr>
          <p:cNvPr id="6" name="Picture 5"/>
          <p:cNvPicPr>
            <a:picLocks noChangeAspect="1"/>
          </p:cNvPicPr>
          <p:nvPr/>
        </p:nvPicPr>
        <p:blipFill>
          <a:blip r:embed="rId4" cstate="print"/>
          <a:stretch>
            <a:fillRect/>
          </a:stretch>
        </p:blipFill>
        <p:spPr>
          <a:xfrm>
            <a:off x="-152400" y="5475051"/>
            <a:ext cx="9601200" cy="1459149"/>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3.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2971800" y="457200"/>
            <a:ext cx="5638800" cy="1143000"/>
          </a:xfrm>
        </p:spPr>
        <p:txBody>
          <a:bodyPr/>
          <a:lstStyle/>
          <a:p>
            <a:r>
              <a:rPr lang="en-US" b="1" dirty="0" err="1" smtClean="0">
                <a:solidFill>
                  <a:srgbClr val="660066"/>
                </a:solidFill>
              </a:rPr>
              <a:t>Evita</a:t>
            </a:r>
            <a:r>
              <a:rPr lang="en-US" b="1" dirty="0" smtClean="0">
                <a:solidFill>
                  <a:srgbClr val="660066"/>
                </a:solidFill>
              </a:rPr>
              <a:t> los </a:t>
            </a:r>
            <a:r>
              <a:rPr lang="en-US" b="1" dirty="0" err="1" smtClean="0">
                <a:solidFill>
                  <a:srgbClr val="660066"/>
                </a:solidFill>
              </a:rPr>
              <a:t>Detonadores</a:t>
            </a:r>
            <a:endParaRPr lang="en-US" dirty="0">
              <a:solidFill>
                <a:srgbClr val="660066"/>
              </a:solidFill>
            </a:endParaRPr>
          </a:p>
        </p:txBody>
      </p:sp>
      <p:sp>
        <p:nvSpPr>
          <p:cNvPr id="3" name="Content Placeholder 2"/>
          <p:cNvSpPr>
            <a:spLocks noGrp="1"/>
          </p:cNvSpPr>
          <p:nvPr>
            <p:ph idx="1"/>
          </p:nvPr>
        </p:nvSpPr>
        <p:spPr>
          <a:xfrm>
            <a:off x="990600" y="2590800"/>
            <a:ext cx="7467600" cy="2239963"/>
          </a:xfrm>
        </p:spPr>
        <p:txBody>
          <a:bodyPr/>
          <a:lstStyle/>
          <a:p>
            <a:pPr marL="0" indent="0" algn="ctr">
              <a:buNone/>
            </a:pPr>
            <a:r>
              <a:rPr lang="es-ES_tradnl" sz="3600" dirty="0"/>
              <a:t>Con frecuencia existen otros hábitos o asociaciones, </a:t>
            </a:r>
            <a:r>
              <a:rPr lang="es-ES_tradnl" sz="3600" dirty="0">
                <a:solidFill>
                  <a:srgbClr val="430043"/>
                </a:solidFill>
              </a:rPr>
              <a:t>llamados</a:t>
            </a:r>
            <a:r>
              <a:rPr lang="es-ES_tradnl" sz="3600" i="1" dirty="0">
                <a:solidFill>
                  <a:srgbClr val="430043"/>
                </a:solidFill>
              </a:rPr>
              <a:t> </a:t>
            </a:r>
            <a:r>
              <a:rPr lang="es-ES_tradnl" sz="3600" i="1" dirty="0" smtClean="0">
                <a:solidFill>
                  <a:srgbClr val="430043"/>
                </a:solidFill>
              </a:rPr>
              <a:t>detonadores</a:t>
            </a:r>
            <a:r>
              <a:rPr lang="es-ES_tradnl" sz="3600" dirty="0" smtClean="0"/>
              <a:t>, </a:t>
            </a:r>
            <a:r>
              <a:rPr lang="es-ES_tradnl" sz="3600" dirty="0"/>
              <a:t>adicciones periféricas que deben ser también cambiados a fin de evitar “encender de nuevo” la conducta </a:t>
            </a:r>
            <a:r>
              <a:rPr lang="es-ES_tradnl" sz="3600" dirty="0" smtClean="0"/>
              <a:t>adictiva</a:t>
            </a:r>
            <a:r>
              <a:rPr lang="es-ES_tradnl" sz="3600" dirty="0"/>
              <a:t>. </a:t>
            </a: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3.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643" y="-14177"/>
            <a:ext cx="9309322" cy="6858000"/>
          </a:xfrm>
          <a:prstGeom prst="rect">
            <a:avLst/>
          </a:prstGeom>
        </p:spPr>
      </p:pic>
      <p:sp>
        <p:nvSpPr>
          <p:cNvPr id="2" name="Title 1"/>
          <p:cNvSpPr>
            <a:spLocks noGrp="1"/>
          </p:cNvSpPr>
          <p:nvPr>
            <p:ph type="title"/>
          </p:nvPr>
        </p:nvSpPr>
        <p:spPr>
          <a:xfrm>
            <a:off x="2895600" y="457200"/>
            <a:ext cx="5638800" cy="1143000"/>
          </a:xfrm>
        </p:spPr>
        <p:txBody>
          <a:bodyPr/>
          <a:lstStyle/>
          <a:p>
            <a:r>
              <a:rPr lang="en-US" b="1" dirty="0" err="1" smtClean="0">
                <a:solidFill>
                  <a:srgbClr val="660066"/>
                </a:solidFill>
              </a:rPr>
              <a:t>Evita</a:t>
            </a:r>
            <a:r>
              <a:rPr lang="en-US" b="1" dirty="0" smtClean="0">
                <a:solidFill>
                  <a:srgbClr val="660066"/>
                </a:solidFill>
              </a:rPr>
              <a:t> los </a:t>
            </a:r>
            <a:r>
              <a:rPr lang="en-US" b="1" dirty="0" err="1" smtClean="0">
                <a:solidFill>
                  <a:srgbClr val="660066"/>
                </a:solidFill>
              </a:rPr>
              <a:t>Detonadores</a:t>
            </a:r>
            <a:endParaRPr lang="en-US" dirty="0">
              <a:solidFill>
                <a:srgbClr val="660066"/>
              </a:solidFill>
            </a:endParaRPr>
          </a:p>
        </p:txBody>
      </p:sp>
      <p:sp>
        <p:nvSpPr>
          <p:cNvPr id="5" name="Rectangle 4"/>
          <p:cNvSpPr/>
          <p:nvPr/>
        </p:nvSpPr>
        <p:spPr>
          <a:xfrm>
            <a:off x="1143000" y="2514600"/>
            <a:ext cx="7239000" cy="1384995"/>
          </a:xfrm>
          <a:prstGeom prst="rect">
            <a:avLst/>
          </a:prstGeom>
        </p:spPr>
        <p:txBody>
          <a:bodyPr wrap="square">
            <a:spAutoFit/>
          </a:bodyPr>
          <a:lstStyle/>
          <a:p>
            <a:pPr algn="ctr"/>
            <a:r>
              <a:rPr lang="es-ES_tradnl" sz="2800" b="1" dirty="0"/>
              <a:t>La formación de nuevos hábitos para  superar los viejos es tan importante como dejar esos viejos hábitos</a:t>
            </a:r>
            <a:r>
              <a:rPr lang="es-ES_tradnl" sz="2800" b="1" dirty="0" smtClean="0"/>
              <a:t>.</a:t>
            </a:r>
            <a:r>
              <a:rPr lang="es-ES_tradnl" sz="2800" b="1" dirty="0"/>
              <a:t> </a:t>
            </a:r>
            <a:endParaRPr lang="en-US" sz="2800" b="1" dirty="0">
              <a:latin typeface="+mj-lt"/>
            </a:endParaRPr>
          </a:p>
        </p:txBody>
      </p:sp>
      <p:pic>
        <p:nvPicPr>
          <p:cNvPr id="6" name="Picture 5"/>
          <p:cNvPicPr>
            <a:picLocks noChangeAspect="1"/>
          </p:cNvPicPr>
          <p:nvPr/>
        </p:nvPicPr>
        <p:blipFill>
          <a:blip r:embed="rId4" cstate="print"/>
          <a:stretch>
            <a:fillRect/>
          </a:stretch>
        </p:blipFill>
        <p:spPr>
          <a:xfrm>
            <a:off x="-152400" y="5475051"/>
            <a:ext cx="9601200" cy="1459149"/>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HT_PP_03[1].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214" y="0"/>
            <a:ext cx="9144000" cy="6858000"/>
          </a:xfrm>
          <a:prstGeom prst="rect">
            <a:avLst/>
          </a:prstGeom>
        </p:spPr>
      </p:pic>
      <p:sp>
        <p:nvSpPr>
          <p:cNvPr id="2050" name="Title 1"/>
          <p:cNvSpPr>
            <a:spLocks noGrp="1"/>
          </p:cNvSpPr>
          <p:nvPr>
            <p:ph type="ctrTitle"/>
          </p:nvPr>
        </p:nvSpPr>
        <p:spPr>
          <a:xfrm>
            <a:off x="228600" y="3028949"/>
            <a:ext cx="8915400" cy="2076451"/>
          </a:xfrm>
          <a:effectLst>
            <a:outerShdw blurRad="50800" dist="38100" dir="10800000" algn="r" rotWithShape="0">
              <a:prstClr val="black">
                <a:alpha val="40000"/>
              </a:prstClr>
            </a:outerShdw>
          </a:effectLst>
        </p:spPr>
        <p:txBody>
          <a:bodyPr/>
          <a:lstStyle/>
          <a:p>
            <a:r>
              <a:rPr lang="es-ES_tradnl" b="1" i="1" dirty="0"/>
              <a:t>La Conexión Mente – Cuerpo</a:t>
            </a:r>
            <a:r>
              <a:rPr lang="en-US" dirty="0">
                <a:solidFill>
                  <a:schemeClr val="bg1"/>
                </a:solidFill>
                <a:latin typeface="Book Antiqua"/>
                <a:cs typeface="Book Antiqua"/>
              </a:rPr>
              <a:t/>
            </a:r>
            <a:br>
              <a:rPr lang="en-US" dirty="0">
                <a:solidFill>
                  <a:schemeClr val="bg1"/>
                </a:solidFill>
                <a:latin typeface="Book Antiqua"/>
                <a:cs typeface="Book Antiqua"/>
              </a:rPr>
            </a:br>
            <a:r>
              <a:rPr lang="es-ES_tradnl" b="1" i="1" dirty="0"/>
              <a:t>Estilo de Vida y </a:t>
            </a:r>
            <a:r>
              <a:rPr lang="es-ES_tradnl" b="1" i="1" dirty="0" smtClean="0"/>
              <a:t>Ambiente</a:t>
            </a:r>
            <a:r>
              <a:rPr lang="es-ES_tradnl" b="1" i="1" dirty="0"/>
              <a:t> </a:t>
            </a:r>
            <a:endParaRPr lang="en-US" i="1" dirty="0" smtClean="0">
              <a:solidFill>
                <a:schemeClr val="accent5">
                  <a:lumMod val="60000"/>
                  <a:lumOff val="40000"/>
                </a:schemeClr>
              </a:solidFill>
              <a:latin typeface="Book Antiqua"/>
              <a:cs typeface="Book Antiqua"/>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3.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2917" y="0"/>
            <a:ext cx="9309322" cy="6858000"/>
          </a:xfrm>
          <a:prstGeom prst="rect">
            <a:avLst/>
          </a:prstGeom>
        </p:spPr>
      </p:pic>
      <p:sp>
        <p:nvSpPr>
          <p:cNvPr id="2" name="Title 1"/>
          <p:cNvSpPr>
            <a:spLocks noGrp="1"/>
          </p:cNvSpPr>
          <p:nvPr>
            <p:ph type="title"/>
          </p:nvPr>
        </p:nvSpPr>
        <p:spPr>
          <a:xfrm>
            <a:off x="2362200" y="762000"/>
            <a:ext cx="6324600" cy="1143000"/>
          </a:xfrm>
        </p:spPr>
        <p:txBody>
          <a:bodyPr/>
          <a:lstStyle/>
          <a:p>
            <a:r>
              <a:rPr lang="en-US" b="1" dirty="0" err="1" smtClean="0">
                <a:solidFill>
                  <a:srgbClr val="660066"/>
                </a:solidFill>
              </a:rPr>
              <a:t>Tu</a:t>
            </a:r>
            <a:r>
              <a:rPr lang="en-US" b="1" dirty="0" smtClean="0">
                <a:solidFill>
                  <a:srgbClr val="660066"/>
                </a:solidFill>
              </a:rPr>
              <a:t> Fortaleza…</a:t>
            </a:r>
            <a:endParaRPr lang="en-US" dirty="0">
              <a:solidFill>
                <a:srgbClr val="660066"/>
              </a:solidFill>
            </a:endParaRPr>
          </a:p>
        </p:txBody>
      </p:sp>
      <p:sp>
        <p:nvSpPr>
          <p:cNvPr id="3" name="Content Placeholder 2"/>
          <p:cNvSpPr>
            <a:spLocks noGrp="1"/>
          </p:cNvSpPr>
          <p:nvPr>
            <p:ph idx="1"/>
          </p:nvPr>
        </p:nvSpPr>
        <p:spPr>
          <a:xfrm>
            <a:off x="609600" y="2438400"/>
            <a:ext cx="8229600" cy="3276600"/>
          </a:xfrm>
        </p:spPr>
        <p:txBody>
          <a:bodyPr/>
          <a:lstStyle/>
          <a:p>
            <a:pPr marL="0" indent="0" algn="ctr">
              <a:buNone/>
            </a:pPr>
            <a:r>
              <a:rPr lang="es-ES_tradnl" dirty="0"/>
              <a:t>L</a:t>
            </a:r>
            <a:r>
              <a:rPr lang="es-ES_tradnl" dirty="0" smtClean="0"/>
              <a:t>a </a:t>
            </a:r>
            <a:r>
              <a:rPr lang="es-ES_tradnl" dirty="0"/>
              <a:t>tentación  usualmente pasa en pocos minutos. Actúa rápidamente y desvía </a:t>
            </a:r>
            <a:r>
              <a:rPr lang="es-ES_tradnl" dirty="0" smtClean="0"/>
              <a:t>tu atención</a:t>
            </a:r>
            <a:r>
              <a:rPr lang="es-ES_tradnl" dirty="0"/>
              <a:t>. Usa la llave de la oración </a:t>
            </a:r>
            <a:r>
              <a:rPr lang="es-ES_tradnl" dirty="0" smtClean="0"/>
              <a:t>para obtener </a:t>
            </a:r>
            <a:r>
              <a:rPr lang="es-ES_tradnl" dirty="0"/>
              <a:t>fuerza para resistir. “Dios es nuestro amparo y fortaleza, nuestro pronto auxilio en las tribulaciones</a:t>
            </a:r>
            <a:r>
              <a:rPr lang="es-ES_tradnl" dirty="0" smtClean="0"/>
              <a:t>”</a:t>
            </a:r>
          </a:p>
          <a:p>
            <a:pPr marL="0" indent="0" algn="ctr">
              <a:buNone/>
            </a:pPr>
            <a:r>
              <a:rPr lang="en-US" dirty="0" err="1" smtClean="0"/>
              <a:t>Salmos</a:t>
            </a:r>
            <a:r>
              <a:rPr lang="en-US" dirty="0" smtClean="0"/>
              <a:t> 46:1</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3.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600" y="0"/>
            <a:ext cx="9667473" cy="7121843"/>
          </a:xfrm>
          <a:prstGeom prst="rect">
            <a:avLst/>
          </a:prstGeom>
        </p:spPr>
      </p:pic>
      <p:sp>
        <p:nvSpPr>
          <p:cNvPr id="2" name="Title 1"/>
          <p:cNvSpPr>
            <a:spLocks noGrp="1"/>
          </p:cNvSpPr>
          <p:nvPr>
            <p:ph type="title"/>
          </p:nvPr>
        </p:nvSpPr>
        <p:spPr>
          <a:xfrm>
            <a:off x="2362200" y="762000"/>
            <a:ext cx="6477000" cy="1143000"/>
          </a:xfrm>
        </p:spPr>
        <p:txBody>
          <a:bodyPr/>
          <a:lstStyle/>
          <a:p>
            <a:pPr lvl="0"/>
            <a:r>
              <a:rPr lang="es-ES_tradnl" b="1" dirty="0">
                <a:solidFill>
                  <a:srgbClr val="430043"/>
                </a:solidFill>
              </a:rPr>
              <a:t>Controla el estrés</a:t>
            </a:r>
            <a:endParaRPr lang="en-US" dirty="0">
              <a:solidFill>
                <a:srgbClr val="430043"/>
              </a:solidFill>
            </a:endParaRPr>
          </a:p>
        </p:txBody>
      </p:sp>
      <p:pic>
        <p:nvPicPr>
          <p:cNvPr id="6" name="Picture 5"/>
          <p:cNvPicPr>
            <a:picLocks noChangeAspect="1"/>
          </p:cNvPicPr>
          <p:nvPr/>
        </p:nvPicPr>
        <p:blipFill>
          <a:blip r:embed="rId4" cstate="print"/>
          <a:stretch>
            <a:fillRect/>
          </a:stretch>
        </p:blipFill>
        <p:spPr>
          <a:xfrm>
            <a:off x="4793331" y="3035300"/>
            <a:ext cx="4515992" cy="3822700"/>
          </a:xfrm>
          <a:prstGeom prst="rect">
            <a:avLst/>
          </a:prstGeom>
          <a:ln>
            <a:noFill/>
          </a:ln>
          <a:effectLst>
            <a:softEdge rad="112500"/>
          </a:effectLst>
        </p:spPr>
      </p:pic>
      <p:sp>
        <p:nvSpPr>
          <p:cNvPr id="5" name="Rectangle 4"/>
          <p:cNvSpPr/>
          <p:nvPr/>
        </p:nvSpPr>
        <p:spPr>
          <a:xfrm>
            <a:off x="533400" y="2105085"/>
            <a:ext cx="5181600" cy="5016758"/>
          </a:xfrm>
          <a:prstGeom prst="rect">
            <a:avLst/>
          </a:prstGeom>
        </p:spPr>
        <p:txBody>
          <a:bodyPr wrap="square">
            <a:spAutoFit/>
          </a:bodyPr>
          <a:lstStyle/>
          <a:p>
            <a:r>
              <a:rPr lang="es-ES_tradnl" sz="3200" dirty="0"/>
              <a:t>Debes estar consciente de las trampas que le tiendes </a:t>
            </a:r>
            <a:r>
              <a:rPr lang="es-ES_tradnl" sz="3200" dirty="0" smtClean="0"/>
              <a:t>al estrés. </a:t>
            </a:r>
            <a:r>
              <a:rPr lang="es-ES_tradnl" sz="3200" dirty="0"/>
              <a:t>El manejar el estrés implica  toma de decisiones, establecer prioridades, adoptar actitudes y actuar en forma que te permita maximizar tu potencial sin sobrecargar tus habilidades.</a:t>
            </a:r>
            <a:endParaRPr lang="en-US" sz="3200" dirty="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3.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2819400" y="381000"/>
            <a:ext cx="5943600" cy="1524000"/>
          </a:xfrm>
        </p:spPr>
        <p:txBody>
          <a:bodyPr/>
          <a:lstStyle/>
          <a:p>
            <a:r>
              <a:rPr lang="es-ES_tradnl" b="1" dirty="0" smtClean="0">
                <a:solidFill>
                  <a:srgbClr val="430043"/>
                </a:solidFill>
              </a:rPr>
              <a:t>Consejos </a:t>
            </a:r>
            <a:r>
              <a:rPr lang="es-ES_tradnl" b="1" dirty="0">
                <a:solidFill>
                  <a:srgbClr val="430043"/>
                </a:solidFill>
              </a:rPr>
              <a:t>para domar el estrés</a:t>
            </a:r>
            <a:endParaRPr lang="en-US" b="1" dirty="0">
              <a:solidFill>
                <a:srgbClr val="430043"/>
              </a:solidFill>
            </a:endParaRPr>
          </a:p>
        </p:txBody>
      </p:sp>
      <p:sp>
        <p:nvSpPr>
          <p:cNvPr id="3" name="Content Placeholder 2"/>
          <p:cNvSpPr>
            <a:spLocks noGrp="1"/>
          </p:cNvSpPr>
          <p:nvPr>
            <p:ph idx="1"/>
          </p:nvPr>
        </p:nvSpPr>
        <p:spPr>
          <a:xfrm>
            <a:off x="76200" y="1981200"/>
            <a:ext cx="7848600" cy="4876800"/>
          </a:xfrm>
        </p:spPr>
        <p:txBody>
          <a:bodyPr/>
          <a:lstStyle/>
          <a:p>
            <a:pPr marL="566738" lvl="0" indent="-231775"/>
            <a:r>
              <a:rPr lang="en-US" sz="3600" dirty="0"/>
              <a:t> </a:t>
            </a:r>
            <a:r>
              <a:rPr lang="es-ES_tradnl" sz="3600" b="1" dirty="0"/>
              <a:t>Identifica </a:t>
            </a:r>
            <a:r>
              <a:rPr lang="es-ES_tradnl" sz="3600" dirty="0"/>
              <a:t>tus metas más </a:t>
            </a:r>
            <a:r>
              <a:rPr lang="es-ES_tradnl" sz="3600" dirty="0" smtClean="0"/>
              <a:t>importantes</a:t>
            </a:r>
          </a:p>
          <a:p>
            <a:pPr marL="566738" lvl="0" indent="-231775"/>
            <a:r>
              <a:rPr lang="es-ES_tradnl" sz="3600" b="1" dirty="0" smtClean="0"/>
              <a:t> Fija </a:t>
            </a:r>
            <a:r>
              <a:rPr lang="es-ES_tradnl" sz="3600" dirty="0"/>
              <a:t>un calendario </a:t>
            </a:r>
            <a:r>
              <a:rPr lang="es-ES_tradnl" sz="3600" dirty="0" smtClean="0"/>
              <a:t>realista</a:t>
            </a:r>
            <a:endParaRPr lang="en-US" sz="3600" dirty="0" smtClean="0"/>
          </a:p>
          <a:p>
            <a:pPr marL="566738" lvl="0" indent="-231775"/>
            <a:r>
              <a:rPr lang="es-ES_tradnl" sz="3600" b="1" dirty="0"/>
              <a:t>Monitoriza </a:t>
            </a:r>
            <a:r>
              <a:rPr lang="es-ES_tradnl" sz="3600" dirty="0"/>
              <a:t>tu </a:t>
            </a:r>
            <a:r>
              <a:rPr lang="es-ES_tradnl" sz="3600" dirty="0" smtClean="0"/>
              <a:t>programación</a:t>
            </a:r>
          </a:p>
          <a:p>
            <a:pPr marL="566738" lvl="0" indent="-231775"/>
            <a:r>
              <a:rPr lang="es-ES_tradnl" sz="3600" b="1" dirty="0"/>
              <a:t>Evita </a:t>
            </a:r>
            <a:r>
              <a:rPr lang="es-ES_tradnl" sz="3600" dirty="0"/>
              <a:t>el </a:t>
            </a:r>
            <a:r>
              <a:rPr lang="es-ES_tradnl" sz="3600" dirty="0" smtClean="0"/>
              <a:t>desorden</a:t>
            </a:r>
          </a:p>
          <a:p>
            <a:pPr marL="566738" lvl="0" indent="-231775"/>
            <a:r>
              <a:rPr lang="es-ES_tradnl" sz="3600" b="1" dirty="0"/>
              <a:t>Regula </a:t>
            </a:r>
            <a:r>
              <a:rPr lang="es-ES_tradnl" sz="3600" dirty="0"/>
              <a:t>la tasa de cambios </a:t>
            </a:r>
            <a:endParaRPr lang="es-ES_tradnl" sz="3600" dirty="0" smtClean="0"/>
          </a:p>
          <a:p>
            <a:pPr marL="566738" lvl="0" indent="-231775"/>
            <a:r>
              <a:rPr lang="es-ES_tradnl" sz="3600" b="1" dirty="0"/>
              <a:t>Elimina </a:t>
            </a:r>
            <a:r>
              <a:rPr lang="es-ES_tradnl" sz="3600" dirty="0"/>
              <a:t>la</a:t>
            </a:r>
            <a:r>
              <a:rPr lang="es-ES_tradnl" sz="3600" b="1" dirty="0"/>
              <a:t> </a:t>
            </a:r>
            <a:r>
              <a:rPr lang="es-ES_tradnl" sz="3600" dirty="0"/>
              <a:t>deuda </a:t>
            </a:r>
            <a:r>
              <a:rPr lang="es-ES_tradnl" sz="3600" dirty="0" smtClean="0"/>
              <a:t>personal</a:t>
            </a:r>
          </a:p>
          <a:p>
            <a:pPr marL="566738" lvl="0" indent="-231775"/>
            <a:r>
              <a:rPr lang="es-ES_tradnl" sz="3600" b="1" dirty="0" smtClean="0"/>
              <a:t>Toma </a:t>
            </a:r>
            <a:r>
              <a:rPr lang="es-ES_tradnl" sz="3600" dirty="0"/>
              <a:t>tiempo para ayudar a otros</a:t>
            </a:r>
            <a:endParaRPr lang="en-US" sz="3600" dirty="0" smtClean="0"/>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47665" y="2798135"/>
            <a:ext cx="3035077" cy="3035077"/>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A_3.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43000" y="0"/>
            <a:ext cx="11125200" cy="7848600"/>
          </a:xfrm>
          <a:prstGeom prst="rect">
            <a:avLst/>
          </a:prstGeom>
        </p:spPr>
      </p:pic>
      <p:sp>
        <p:nvSpPr>
          <p:cNvPr id="2" name="Title 1"/>
          <p:cNvSpPr>
            <a:spLocks noGrp="1"/>
          </p:cNvSpPr>
          <p:nvPr>
            <p:ph type="title"/>
          </p:nvPr>
        </p:nvSpPr>
        <p:spPr>
          <a:xfrm>
            <a:off x="2590800" y="381000"/>
            <a:ext cx="5715000" cy="1524000"/>
          </a:xfrm>
        </p:spPr>
        <p:txBody>
          <a:bodyPr/>
          <a:lstStyle/>
          <a:p>
            <a:pPr lvl="0"/>
            <a:r>
              <a:rPr lang="es-ES_tradnl" b="1" dirty="0">
                <a:solidFill>
                  <a:srgbClr val="430043"/>
                </a:solidFill>
              </a:rPr>
              <a:t>Elimina la Preocupación</a:t>
            </a:r>
            <a:endParaRPr lang="en-US" dirty="0">
              <a:solidFill>
                <a:srgbClr val="430043"/>
              </a:solidFill>
            </a:endParaRPr>
          </a:p>
        </p:txBody>
      </p:sp>
      <p:sp>
        <p:nvSpPr>
          <p:cNvPr id="3" name="Content Placeholder 2"/>
          <p:cNvSpPr>
            <a:spLocks noGrp="1"/>
          </p:cNvSpPr>
          <p:nvPr>
            <p:ph idx="1"/>
          </p:nvPr>
        </p:nvSpPr>
        <p:spPr>
          <a:xfrm>
            <a:off x="609600" y="2514600"/>
            <a:ext cx="4572000" cy="2239963"/>
          </a:xfrm>
        </p:spPr>
        <p:txBody>
          <a:bodyPr/>
          <a:lstStyle/>
          <a:p>
            <a:pPr marL="0" indent="0">
              <a:buNone/>
            </a:pPr>
            <a:endParaRPr lang="en-US" sz="4000" dirty="0"/>
          </a:p>
          <a:p>
            <a:r>
              <a:rPr lang="es-ES_tradnl" sz="4000" dirty="0"/>
              <a:t>La preocupación crea estrés. Cuando aceptas a Dios y aprendes a confiar en él, no hay de qué preocuparse</a:t>
            </a:r>
            <a:endParaRPr lang="en-US" sz="4000" dirty="0"/>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r="-9871"/>
          <a:stretch/>
        </p:blipFill>
        <p:spPr>
          <a:xfrm>
            <a:off x="5562600" y="3609212"/>
            <a:ext cx="4191000" cy="3401188"/>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3.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3048000" y="304800"/>
            <a:ext cx="5638800" cy="1600200"/>
          </a:xfrm>
        </p:spPr>
        <p:txBody>
          <a:bodyPr/>
          <a:lstStyle/>
          <a:p>
            <a:r>
              <a:rPr lang="es-ES_tradnl" b="1" dirty="0">
                <a:solidFill>
                  <a:srgbClr val="430043"/>
                </a:solidFill>
              </a:rPr>
              <a:t>Elimina la Preocupación</a:t>
            </a:r>
            <a:endParaRPr lang="en-US" b="1" dirty="0">
              <a:solidFill>
                <a:srgbClr val="660066"/>
              </a:solidFill>
            </a:endParaRPr>
          </a:p>
        </p:txBody>
      </p:sp>
      <p:sp>
        <p:nvSpPr>
          <p:cNvPr id="3" name="Content Placeholder 2"/>
          <p:cNvSpPr>
            <a:spLocks noGrp="1"/>
          </p:cNvSpPr>
          <p:nvPr>
            <p:ph idx="1"/>
          </p:nvPr>
        </p:nvSpPr>
        <p:spPr>
          <a:xfrm>
            <a:off x="539862" y="2590800"/>
            <a:ext cx="8229600" cy="2316163"/>
          </a:xfrm>
        </p:spPr>
        <p:txBody>
          <a:bodyPr/>
          <a:lstStyle/>
          <a:p>
            <a:pPr marL="0" indent="0">
              <a:buNone/>
            </a:pPr>
            <a:r>
              <a:rPr lang="es-ES_tradnl" sz="4000" dirty="0"/>
              <a:t>Jesús dijo: “¿Quién de ustedes, por mucho que se preocupe, puede añadir una sola hora al curso de su vida</a:t>
            </a:r>
            <a:r>
              <a:rPr lang="es-ES_tradnl" sz="4000" dirty="0" smtClean="0"/>
              <a:t>?”</a:t>
            </a:r>
          </a:p>
          <a:p>
            <a:pPr marL="0" indent="0">
              <a:buNone/>
            </a:pPr>
            <a:r>
              <a:rPr lang="en-US" sz="4000" dirty="0" smtClean="0"/>
              <a:t>                                           Mateo  6:27</a:t>
            </a:r>
          </a:p>
          <a:p>
            <a:pPr marL="0" indent="0">
              <a:buNone/>
              <a:tabLst>
                <a:tab pos="4121150" algn="l"/>
              </a:tabLst>
            </a:pPr>
            <a:endParaRPr lang="en-US" sz="4000"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3.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200" y="0"/>
            <a:ext cx="9309322" cy="6858000"/>
          </a:xfrm>
          <a:prstGeom prst="rect">
            <a:avLst/>
          </a:prstGeom>
        </p:spPr>
      </p:pic>
      <p:sp>
        <p:nvSpPr>
          <p:cNvPr id="2" name="Title 1"/>
          <p:cNvSpPr>
            <a:spLocks noGrp="1"/>
          </p:cNvSpPr>
          <p:nvPr>
            <p:ph type="title"/>
          </p:nvPr>
        </p:nvSpPr>
        <p:spPr>
          <a:xfrm>
            <a:off x="3124200" y="533400"/>
            <a:ext cx="5562600" cy="1143000"/>
          </a:xfrm>
        </p:spPr>
        <p:txBody>
          <a:bodyPr/>
          <a:lstStyle/>
          <a:p>
            <a:pPr lvl="0"/>
            <a:r>
              <a:rPr lang="es-ES_tradnl" b="1" dirty="0">
                <a:solidFill>
                  <a:srgbClr val="430043"/>
                </a:solidFill>
              </a:rPr>
              <a:t>No más complacerse en la autocompasión</a:t>
            </a:r>
            <a:endParaRPr lang="en-US" dirty="0">
              <a:solidFill>
                <a:srgbClr val="430043"/>
              </a:solidFill>
            </a:endParaRPr>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19163" y="3532756"/>
            <a:ext cx="3901037" cy="3401444"/>
          </a:xfrm>
          <a:prstGeom prst="rect">
            <a:avLst/>
          </a:prstGeom>
          <a:ln>
            <a:noFill/>
          </a:ln>
          <a:effectLst>
            <a:softEdge rad="112500"/>
          </a:effectLst>
        </p:spPr>
      </p:pic>
      <p:sp>
        <p:nvSpPr>
          <p:cNvPr id="3" name="Content Placeholder 2"/>
          <p:cNvSpPr>
            <a:spLocks noGrp="1"/>
          </p:cNvSpPr>
          <p:nvPr>
            <p:ph idx="1"/>
          </p:nvPr>
        </p:nvSpPr>
        <p:spPr>
          <a:xfrm>
            <a:off x="457200" y="2438400"/>
            <a:ext cx="4953000" cy="2316163"/>
          </a:xfrm>
        </p:spPr>
        <p:txBody>
          <a:bodyPr/>
          <a:lstStyle/>
          <a:p>
            <a:pPr marL="0" indent="0" algn="ctr">
              <a:buNone/>
            </a:pPr>
            <a:r>
              <a:rPr lang="es-ES_tradnl" sz="4000" dirty="0"/>
              <a:t> Se ha definido la autocompasión como “un alojarse en forma autoindulgente en sus propias penas y desgracias”. </a:t>
            </a:r>
            <a:endParaRPr lang="en-US" sz="4000"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HT_PP_Dentro_B_3.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934200"/>
          </a:xfrm>
          <a:prstGeom prst="rect">
            <a:avLst/>
          </a:prstGeom>
        </p:spPr>
      </p:pic>
      <p:sp>
        <p:nvSpPr>
          <p:cNvPr id="2" name="Title 1"/>
          <p:cNvSpPr>
            <a:spLocks noGrp="1"/>
          </p:cNvSpPr>
          <p:nvPr>
            <p:ph type="title"/>
          </p:nvPr>
        </p:nvSpPr>
        <p:spPr>
          <a:xfrm>
            <a:off x="457200" y="838200"/>
            <a:ext cx="8229600" cy="1143000"/>
          </a:xfrm>
        </p:spPr>
        <p:txBody>
          <a:bodyPr/>
          <a:lstStyle/>
          <a:p>
            <a:r>
              <a:rPr lang="es-ES_tradnl" sz="4800" b="1" dirty="0">
                <a:solidFill>
                  <a:srgbClr val="430043"/>
                </a:solidFill>
              </a:rPr>
              <a:t>La </a:t>
            </a:r>
            <a:r>
              <a:rPr lang="es-ES_tradnl" sz="4800" b="1" dirty="0" smtClean="0">
                <a:solidFill>
                  <a:srgbClr val="430043"/>
                </a:solidFill>
              </a:rPr>
              <a:t>Tristeza </a:t>
            </a:r>
            <a:r>
              <a:rPr lang="en-US" sz="4800" b="1" dirty="0" smtClean="0">
                <a:solidFill>
                  <a:srgbClr val="430043"/>
                </a:solidFill>
              </a:rPr>
              <a:t> </a:t>
            </a:r>
            <a:endParaRPr lang="en-US" sz="4800" b="1" dirty="0">
              <a:solidFill>
                <a:srgbClr val="430043"/>
              </a:solidFill>
            </a:endParaRPr>
          </a:p>
        </p:txBody>
      </p:sp>
      <p:sp>
        <p:nvSpPr>
          <p:cNvPr id="4" name="Rectangle 3"/>
          <p:cNvSpPr/>
          <p:nvPr/>
        </p:nvSpPr>
        <p:spPr>
          <a:xfrm>
            <a:off x="838200" y="2451080"/>
            <a:ext cx="7467600" cy="4031873"/>
          </a:xfrm>
          <a:prstGeom prst="rect">
            <a:avLst/>
          </a:prstGeom>
        </p:spPr>
        <p:txBody>
          <a:bodyPr wrap="square">
            <a:spAutoFit/>
          </a:bodyPr>
          <a:lstStyle/>
          <a:p>
            <a:pPr algn="ctr"/>
            <a:r>
              <a:rPr lang="es-ES_tradnl" sz="3200" dirty="0"/>
              <a:t>La tristeza puede dar como resultado una sensación de entumecimiento, la cual “puede </a:t>
            </a:r>
            <a:r>
              <a:rPr lang="es-ES_tradnl" sz="3200" dirty="0" smtClean="0"/>
              <a:t>ayudar </a:t>
            </a:r>
            <a:r>
              <a:rPr lang="es-ES_tradnl" sz="3200" dirty="0"/>
              <a:t>a la adaptación, concediendo alivio en el caso de una terrible pérdida o dando a la persona ‘tiempo de respiro” para prepararse para la siguiente etapa de la vida o </a:t>
            </a:r>
            <a:r>
              <a:rPr lang="es-ES_tradnl" sz="3200" dirty="0" smtClean="0"/>
              <a:t> </a:t>
            </a:r>
            <a:r>
              <a:rPr lang="es-ES_tradnl" sz="3200" dirty="0"/>
              <a:t>incorporar un cambio mayor”.</a:t>
            </a:r>
            <a:endParaRPr lang="en-US" sz="3200" dirty="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3.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934200"/>
          </a:xfrm>
          <a:prstGeom prst="rect">
            <a:avLst/>
          </a:prstGeom>
        </p:spPr>
      </p:pic>
      <p:sp>
        <p:nvSpPr>
          <p:cNvPr id="2" name="Title 1"/>
          <p:cNvSpPr>
            <a:spLocks noGrp="1"/>
          </p:cNvSpPr>
          <p:nvPr>
            <p:ph type="title"/>
          </p:nvPr>
        </p:nvSpPr>
        <p:spPr>
          <a:xfrm>
            <a:off x="533400" y="838200"/>
            <a:ext cx="8229600" cy="1143000"/>
          </a:xfrm>
        </p:spPr>
        <p:txBody>
          <a:bodyPr/>
          <a:lstStyle/>
          <a:p>
            <a:r>
              <a:rPr lang="es-ES_tradnl" dirty="0" smtClean="0">
                <a:solidFill>
                  <a:srgbClr val="430043"/>
                </a:solidFill>
              </a:rPr>
              <a:t>Cambio de tus </a:t>
            </a:r>
            <a:r>
              <a:rPr lang="es-ES_tradnl" dirty="0">
                <a:solidFill>
                  <a:srgbClr val="430043"/>
                </a:solidFill>
              </a:rPr>
              <a:t>estados de ánimo </a:t>
            </a:r>
            <a:endParaRPr lang="en-US" b="1" dirty="0">
              <a:solidFill>
                <a:srgbClr val="430043"/>
              </a:solidFill>
            </a:endParaRPr>
          </a:p>
        </p:txBody>
      </p:sp>
      <p:sp>
        <p:nvSpPr>
          <p:cNvPr id="3" name="Content Placeholder 2"/>
          <p:cNvSpPr>
            <a:spLocks noGrp="1"/>
          </p:cNvSpPr>
          <p:nvPr>
            <p:ph idx="1"/>
          </p:nvPr>
        </p:nvSpPr>
        <p:spPr>
          <a:xfrm>
            <a:off x="228600" y="2789237"/>
            <a:ext cx="8534400" cy="2392363"/>
          </a:xfrm>
        </p:spPr>
        <p:txBody>
          <a:bodyPr/>
          <a:lstStyle/>
          <a:p>
            <a:pPr marL="231775" indent="-231775" algn="ctr">
              <a:buNone/>
            </a:pPr>
            <a:r>
              <a:rPr lang="es-ES_tradnl" sz="3600" dirty="0"/>
              <a:t>Podemos cultivar activamente rasgos de gratitud, optimismo, diligencia y perseverancia bajo una situación de estrés; todo ello está vinculado a una mejor salud mental y física. </a:t>
            </a:r>
            <a:r>
              <a:rPr lang="en-US" sz="3600" dirty="0" smtClean="0"/>
              <a:t> </a:t>
            </a: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3.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934200"/>
          </a:xfrm>
          <a:prstGeom prst="rect">
            <a:avLst/>
          </a:prstGeom>
        </p:spPr>
      </p:pic>
      <p:sp>
        <p:nvSpPr>
          <p:cNvPr id="2" name="Title 1"/>
          <p:cNvSpPr>
            <a:spLocks noGrp="1"/>
          </p:cNvSpPr>
          <p:nvPr>
            <p:ph type="title"/>
          </p:nvPr>
        </p:nvSpPr>
        <p:spPr>
          <a:xfrm>
            <a:off x="457200" y="0"/>
            <a:ext cx="8229600" cy="1981200"/>
          </a:xfrm>
        </p:spPr>
        <p:txBody>
          <a:bodyPr/>
          <a:lstStyle/>
          <a:p>
            <a:r>
              <a:rPr lang="es-ES_tradnl" dirty="0"/>
              <a:t> </a:t>
            </a:r>
            <a:r>
              <a:rPr lang="en-US" dirty="0"/>
              <a:t/>
            </a:r>
            <a:br>
              <a:rPr lang="en-US" dirty="0"/>
            </a:br>
            <a:r>
              <a:rPr lang="es-ES_tradnl" b="1" dirty="0">
                <a:solidFill>
                  <a:srgbClr val="430043"/>
                </a:solidFill>
              </a:rPr>
              <a:t>CELEBRA  LA  VIDA</a:t>
            </a:r>
            <a:endParaRPr lang="en-US" dirty="0">
              <a:solidFill>
                <a:srgbClr val="430043"/>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4628" y="4167963"/>
            <a:ext cx="3657600" cy="2743200"/>
          </a:xfrm>
          <a:prstGeom prst="rect">
            <a:avLst/>
          </a:prstGeom>
        </p:spPr>
      </p:pic>
      <p:sp>
        <p:nvSpPr>
          <p:cNvPr id="3" name="Content Placeholder 2"/>
          <p:cNvSpPr>
            <a:spLocks noGrp="1"/>
          </p:cNvSpPr>
          <p:nvPr>
            <p:ph idx="1"/>
          </p:nvPr>
        </p:nvSpPr>
        <p:spPr>
          <a:xfrm>
            <a:off x="457200" y="2408237"/>
            <a:ext cx="5943600" cy="4525963"/>
          </a:xfrm>
        </p:spPr>
        <p:txBody>
          <a:bodyPr/>
          <a:lstStyle/>
          <a:p>
            <a:pPr marL="0" indent="0">
              <a:buNone/>
            </a:pPr>
            <a:r>
              <a:rPr lang="es-ES_tradnl" dirty="0" smtClean="0"/>
              <a:t>Eres especial. Y Dios tiene un  plan especial para tu vida. Comienza a construir con lo que tienes y con los recursos que  puedes identificar y usar, y observa cómo ocurre un nuevo nacimiento en tu vida.</a:t>
            </a:r>
            <a:endParaRPr lang="en-US" dirty="0" smtClean="0"/>
          </a:p>
          <a:p>
            <a:pPr marL="0" indent="0">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3.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934200"/>
          </a:xfrm>
          <a:prstGeom prst="rect">
            <a:avLst/>
          </a:prstGeom>
        </p:spPr>
      </p:pic>
      <p:sp>
        <p:nvSpPr>
          <p:cNvPr id="2" name="Title 1"/>
          <p:cNvSpPr>
            <a:spLocks noGrp="1"/>
          </p:cNvSpPr>
          <p:nvPr>
            <p:ph type="title"/>
          </p:nvPr>
        </p:nvSpPr>
        <p:spPr>
          <a:xfrm>
            <a:off x="457200" y="609600"/>
            <a:ext cx="4495800" cy="1143000"/>
          </a:xfrm>
        </p:spPr>
        <p:txBody>
          <a:bodyPr/>
          <a:lstStyle/>
          <a:p>
            <a:r>
              <a:rPr lang="es-ES_tradnl" dirty="0" smtClean="0">
                <a:solidFill>
                  <a:srgbClr val="430043"/>
                </a:solidFill>
              </a:rPr>
              <a:t>Enfoca tu </a:t>
            </a:r>
            <a:r>
              <a:rPr lang="es-ES_tradnl" dirty="0">
                <a:solidFill>
                  <a:srgbClr val="430043"/>
                </a:solidFill>
              </a:rPr>
              <a:t>atención en metas </a:t>
            </a:r>
            <a:endParaRPr lang="en-US" b="1" dirty="0">
              <a:solidFill>
                <a:srgbClr val="430043"/>
              </a:solidFill>
            </a:endParaRPr>
          </a:p>
        </p:txBody>
      </p:sp>
      <p:pic>
        <p:nvPicPr>
          <p:cNvPr id="5" name="Picture 4"/>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953000" y="0"/>
            <a:ext cx="4724400" cy="3162615"/>
          </a:xfrm>
          <a:prstGeom prst="rect">
            <a:avLst/>
          </a:prstGeom>
        </p:spPr>
      </p:pic>
      <p:sp>
        <p:nvSpPr>
          <p:cNvPr id="3" name="Content Placeholder 2"/>
          <p:cNvSpPr>
            <a:spLocks noGrp="1"/>
          </p:cNvSpPr>
          <p:nvPr>
            <p:ph idx="1"/>
          </p:nvPr>
        </p:nvSpPr>
        <p:spPr>
          <a:xfrm>
            <a:off x="304800" y="2362200"/>
            <a:ext cx="8458200" cy="4191000"/>
          </a:xfrm>
        </p:spPr>
        <p:txBody>
          <a:bodyPr/>
          <a:lstStyle/>
          <a:p>
            <a:pPr>
              <a:buNone/>
            </a:pPr>
            <a:r>
              <a:rPr lang="es-ES_tradnl" dirty="0"/>
              <a:t> </a:t>
            </a:r>
            <a:endParaRPr lang="en-US" dirty="0"/>
          </a:p>
          <a:p>
            <a:r>
              <a:rPr lang="es-ES_tradnl" dirty="0"/>
              <a:t>Es importante enfocar tu atención en metas a corto y largo plazo. Por ejemplo, una persona obesa puede establecer una meta</a:t>
            </a:r>
            <a:r>
              <a:rPr lang="es-ES_tradnl" dirty="0" smtClean="0"/>
              <a:t>:</a:t>
            </a:r>
          </a:p>
          <a:p>
            <a:r>
              <a:rPr lang="es-ES_tradnl" dirty="0" smtClean="0"/>
              <a:t> </a:t>
            </a:r>
            <a:r>
              <a:rPr lang="es-ES_tradnl" dirty="0">
                <a:solidFill>
                  <a:srgbClr val="319F36"/>
                </a:solidFill>
              </a:rPr>
              <a:t>“Voy a caminar una cierta cantidad de kilómetros </a:t>
            </a:r>
            <a:r>
              <a:rPr lang="es-ES_tradnl" dirty="0" smtClean="0">
                <a:solidFill>
                  <a:srgbClr val="319F36"/>
                </a:solidFill>
              </a:rPr>
              <a:t>al día </a:t>
            </a:r>
            <a:r>
              <a:rPr lang="es-ES_tradnl" dirty="0">
                <a:solidFill>
                  <a:srgbClr val="319F36"/>
                </a:solidFill>
              </a:rPr>
              <a:t>y perder 100 kilos”. </a:t>
            </a:r>
            <a:endParaRPr lang="en-US" b="1" i="1" dirty="0">
              <a:solidFill>
                <a:srgbClr val="319F36"/>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3.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3124200" y="533400"/>
            <a:ext cx="5562600" cy="1143000"/>
          </a:xfrm>
        </p:spPr>
        <p:txBody>
          <a:bodyPr/>
          <a:lstStyle/>
          <a:p>
            <a:endParaRPr lang="en-US" dirty="0"/>
          </a:p>
        </p:txBody>
      </p:sp>
      <p:sp>
        <p:nvSpPr>
          <p:cNvPr id="3" name="TextBox 2"/>
          <p:cNvSpPr txBox="1"/>
          <p:nvPr/>
        </p:nvSpPr>
        <p:spPr>
          <a:xfrm>
            <a:off x="609600" y="2057400"/>
            <a:ext cx="8001000" cy="4401205"/>
          </a:xfrm>
          <a:prstGeom prst="rect">
            <a:avLst/>
          </a:prstGeom>
          <a:noFill/>
        </p:spPr>
        <p:txBody>
          <a:bodyPr wrap="square" rtlCol="0">
            <a:spAutoFit/>
          </a:bodyPr>
          <a:lstStyle/>
          <a:p>
            <a:pPr algn="ctr"/>
            <a:r>
              <a:rPr lang="en-US" sz="3600" dirty="0" smtClean="0">
                <a:latin typeface="+mj-lt"/>
              </a:rPr>
              <a:t> </a:t>
            </a:r>
            <a:r>
              <a:rPr lang="es-ES_tradnl" sz="3600" dirty="0"/>
              <a:t>“Actitud, vínculos sociales y una dieta saludable están entretejidos en cuanto a su importancia para la salud física y mental. Estos factores afectan el  sistema inmune y </a:t>
            </a:r>
            <a:r>
              <a:rPr lang="es-ES_tradnl" sz="3600" dirty="0" smtClean="0"/>
              <a:t>la </a:t>
            </a:r>
            <a:r>
              <a:rPr lang="es-ES_tradnl" sz="3600" dirty="0"/>
              <a:t>forma como se cuida una persona a sí misma</a:t>
            </a:r>
            <a:r>
              <a:rPr lang="es-ES_tradnl" sz="3600" dirty="0" smtClean="0"/>
              <a:t>”-</a:t>
            </a:r>
          </a:p>
          <a:p>
            <a:pPr algn="ctr"/>
            <a:r>
              <a:rPr lang="en-US" sz="2800" dirty="0" err="1" smtClean="0">
                <a:latin typeface="+mj-lt"/>
              </a:rPr>
              <a:t>Frankl</a:t>
            </a:r>
            <a:r>
              <a:rPr lang="en-US" sz="2800" dirty="0" smtClean="0">
                <a:latin typeface="+mj-lt"/>
              </a:rPr>
              <a:t> </a:t>
            </a:r>
            <a:r>
              <a:rPr lang="en-US" sz="2800" dirty="0">
                <a:latin typeface="+mj-lt"/>
              </a:rPr>
              <a:t>V.  </a:t>
            </a:r>
            <a:r>
              <a:rPr lang="en-US" sz="2800" i="1" dirty="0">
                <a:latin typeface="+mj-lt"/>
              </a:rPr>
              <a:t>Man’s Search for Meaning.</a:t>
            </a:r>
          </a:p>
          <a:p>
            <a:pPr algn="ctr"/>
            <a:r>
              <a:rPr lang="en-US" sz="2800" dirty="0">
                <a:latin typeface="+mj-lt"/>
              </a:rPr>
              <a:t>Simon and Schuster, New York, NY.  1984.  p. 84.</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3.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934200"/>
          </a:xfrm>
          <a:prstGeom prst="rect">
            <a:avLst/>
          </a:prstGeom>
        </p:spPr>
      </p:pic>
      <p:sp>
        <p:nvSpPr>
          <p:cNvPr id="3" name="Content Placeholder 2"/>
          <p:cNvSpPr>
            <a:spLocks noGrp="1"/>
          </p:cNvSpPr>
          <p:nvPr>
            <p:ph idx="1"/>
          </p:nvPr>
        </p:nvSpPr>
        <p:spPr>
          <a:xfrm>
            <a:off x="228600" y="2103437"/>
            <a:ext cx="5181600" cy="4144963"/>
          </a:xfrm>
        </p:spPr>
        <p:txBody>
          <a:bodyPr/>
          <a:lstStyle/>
          <a:p>
            <a:r>
              <a:rPr lang="es-ES_tradnl" dirty="0"/>
              <a:t>Si caes, </a:t>
            </a:r>
            <a:r>
              <a:rPr lang="es-ES_tradnl" dirty="0" smtClean="0"/>
              <a:t>debes saber que </a:t>
            </a:r>
            <a:r>
              <a:rPr lang="es-ES_tradnl" dirty="0"/>
              <a:t>puedes levantarte </a:t>
            </a:r>
            <a:r>
              <a:rPr lang="es-ES_tradnl" dirty="0" smtClean="0"/>
              <a:t>nuevamente.</a:t>
            </a:r>
          </a:p>
          <a:p>
            <a:r>
              <a:rPr lang="es-ES_tradnl" dirty="0"/>
              <a:t>Perdónate a ti mismo y decide ahora mismo retornar al camino de la victoria. </a:t>
            </a:r>
            <a:endParaRPr lang="es-ES_tradnl" dirty="0" smtClean="0"/>
          </a:p>
          <a:p>
            <a:r>
              <a:rPr lang="es-ES_tradnl" dirty="0"/>
              <a:t>Aprende de tus errores y crece.</a:t>
            </a:r>
            <a:endParaRPr lang="en-US" dirty="0"/>
          </a:p>
        </p:txBody>
      </p:sp>
      <p:sp>
        <p:nvSpPr>
          <p:cNvPr id="5" name="Title 4"/>
          <p:cNvSpPr>
            <a:spLocks noGrp="1"/>
          </p:cNvSpPr>
          <p:nvPr>
            <p:ph type="title"/>
          </p:nvPr>
        </p:nvSpPr>
        <p:spPr/>
        <p:txBody>
          <a:bodyPr/>
          <a:lstStyle/>
          <a:p>
            <a:endParaRPr lang="en-US"/>
          </a:p>
        </p:txBody>
      </p:sp>
      <p:pic>
        <p:nvPicPr>
          <p:cNvPr id="7" name="Picture 6"/>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279362" y="3416300"/>
            <a:ext cx="5855238" cy="3898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GERAL.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9" y="0"/>
            <a:ext cx="9191459" cy="6858000"/>
          </a:xfrm>
          <a:prstGeom prst="rect">
            <a:avLst/>
          </a:prstGeom>
        </p:spPr>
      </p:pic>
      <p:sp>
        <p:nvSpPr>
          <p:cNvPr id="2" name="Title 1"/>
          <p:cNvSpPr>
            <a:spLocks noGrp="1"/>
          </p:cNvSpPr>
          <p:nvPr>
            <p:ph type="title"/>
          </p:nvPr>
        </p:nvSpPr>
        <p:spPr/>
        <p:txBody>
          <a:bodyPr/>
          <a:lstStyle/>
          <a:p>
            <a:r>
              <a:rPr lang="en-US" b="1" dirty="0" err="1" smtClean="0">
                <a:solidFill>
                  <a:srgbClr val="660066"/>
                </a:solidFill>
                <a:latin typeface="Book Antiqua"/>
                <a:cs typeface="Book Antiqua"/>
              </a:rPr>
              <a:t>Oración</a:t>
            </a:r>
            <a:endParaRPr lang="en-US" b="1" dirty="0">
              <a:solidFill>
                <a:srgbClr val="660066"/>
              </a:solidFill>
              <a:latin typeface="Book Antiqua"/>
              <a:cs typeface="Book Antiqua"/>
            </a:endParaRPr>
          </a:p>
        </p:txBody>
      </p:sp>
      <p:sp>
        <p:nvSpPr>
          <p:cNvPr id="3" name="Content Placeholder 2"/>
          <p:cNvSpPr>
            <a:spLocks noGrp="1"/>
          </p:cNvSpPr>
          <p:nvPr>
            <p:ph idx="1"/>
          </p:nvPr>
        </p:nvSpPr>
        <p:spPr>
          <a:xfrm>
            <a:off x="304800" y="1524000"/>
            <a:ext cx="8686800" cy="4525963"/>
          </a:xfrm>
        </p:spPr>
        <p:txBody>
          <a:bodyPr/>
          <a:lstStyle/>
          <a:p>
            <a:pPr marL="0" indent="0">
              <a:lnSpc>
                <a:spcPct val="110000"/>
              </a:lnSpc>
              <a:buNone/>
            </a:pPr>
            <a:r>
              <a:rPr lang="en-US" sz="2800" b="1" dirty="0">
                <a:latin typeface="Book Antiqua"/>
                <a:cs typeface="Book Antiqua"/>
              </a:rPr>
              <a:t>“</a:t>
            </a:r>
            <a:r>
              <a:rPr lang="en-US" sz="2800" b="1" dirty="0" err="1" smtClean="0">
                <a:latin typeface="Book Antiqua"/>
                <a:cs typeface="Book Antiqua"/>
              </a:rPr>
              <a:t>Por</a:t>
            </a:r>
            <a:r>
              <a:rPr lang="en-US" sz="2800" b="1" dirty="0" smtClean="0">
                <a:latin typeface="Book Antiqua"/>
                <a:cs typeface="Book Antiqua"/>
              </a:rPr>
              <a:t>  </a:t>
            </a:r>
            <a:r>
              <a:rPr lang="en-US" sz="2800" b="1" dirty="0">
                <a:latin typeface="Book Antiqua"/>
                <a:cs typeface="Book Antiqua"/>
              </a:rPr>
              <a:t>lo </a:t>
            </a:r>
            <a:r>
              <a:rPr lang="en-US" sz="2800" b="1" dirty="0" err="1">
                <a:latin typeface="Book Antiqua"/>
                <a:cs typeface="Book Antiqua"/>
              </a:rPr>
              <a:t>dem</a:t>
            </a:r>
            <a:r>
              <a:rPr lang="es-ES_tradnl" sz="2800" b="1" dirty="0" err="1">
                <a:latin typeface="Book Antiqua"/>
                <a:cs typeface="Book Antiqua"/>
              </a:rPr>
              <a:t>ás</a:t>
            </a:r>
            <a:r>
              <a:rPr lang="es-ES_tradnl" sz="2800" b="1" dirty="0">
                <a:latin typeface="Book Antiqua"/>
                <a:cs typeface="Book Antiqua"/>
              </a:rPr>
              <a:t>, </a:t>
            </a:r>
            <a:r>
              <a:rPr lang="es-ES_tradnl" sz="2800" b="1" dirty="0" smtClean="0">
                <a:latin typeface="Book Antiqua"/>
                <a:cs typeface="Book Antiqua"/>
              </a:rPr>
              <a:t> hermanos</a:t>
            </a:r>
            <a:r>
              <a:rPr lang="es-ES_tradnl" sz="2800" b="1" dirty="0">
                <a:latin typeface="Book Antiqua"/>
                <a:cs typeface="Book Antiqua"/>
              </a:rPr>
              <a:t>, todo lo que es verdadero, todo lo honesto, todo lo justo, todo lo puro, todo lo amable, todo lo que es de buen nombre</a:t>
            </a:r>
            <a:r>
              <a:rPr lang="en-US" sz="2800" b="1" dirty="0">
                <a:latin typeface="Book Antiqua"/>
                <a:cs typeface="Book Antiqua"/>
              </a:rPr>
              <a:t>;</a:t>
            </a:r>
            <a:r>
              <a:rPr lang="es-ES_tradnl" sz="2800" b="1" dirty="0">
                <a:latin typeface="Book Antiqua"/>
                <a:cs typeface="Book Antiqua"/>
              </a:rPr>
              <a:t> si hay algo de virtud alguna, si hay algo digno de alabanza, en esto pensad. Lo que aprendisteis y recibisteis y </a:t>
            </a:r>
            <a:r>
              <a:rPr lang="es-ES_tradnl" sz="2800" b="1" dirty="0" smtClean="0">
                <a:latin typeface="Book Antiqua"/>
                <a:cs typeface="Book Antiqua"/>
              </a:rPr>
              <a:t>oísteis </a:t>
            </a:r>
            <a:r>
              <a:rPr lang="es-ES_tradnl" sz="2800" b="1" dirty="0">
                <a:latin typeface="Book Antiqua"/>
                <a:cs typeface="Book Antiqua"/>
              </a:rPr>
              <a:t>y visteis en mí, esto haced</a:t>
            </a:r>
            <a:r>
              <a:rPr lang="en-US" sz="2800" b="1" dirty="0">
                <a:latin typeface="Book Antiqua"/>
                <a:cs typeface="Book Antiqua"/>
              </a:rPr>
              <a:t>;</a:t>
            </a:r>
            <a:r>
              <a:rPr lang="es-ES_tradnl" sz="2800" b="1" dirty="0">
                <a:latin typeface="Book Antiqua"/>
                <a:cs typeface="Book Antiqua"/>
              </a:rPr>
              <a:t> y el Dios de paz estará con vosotros.</a:t>
            </a:r>
            <a:r>
              <a:rPr lang="en-US" sz="2800" b="1" dirty="0">
                <a:latin typeface="Book Antiqua"/>
                <a:cs typeface="Book Antiqua"/>
              </a:rPr>
              <a:t>”</a:t>
            </a:r>
          </a:p>
          <a:p>
            <a:pPr marL="0" indent="0" algn="ctr">
              <a:buNone/>
            </a:pPr>
            <a:r>
              <a:rPr lang="en-US" sz="2800" dirty="0" err="1" smtClean="0">
                <a:latin typeface="Book Antiqua"/>
                <a:cs typeface="Book Antiqua"/>
              </a:rPr>
              <a:t>Filipenses</a:t>
            </a:r>
            <a:r>
              <a:rPr lang="en-US" sz="2800" dirty="0" smtClean="0">
                <a:latin typeface="Book Antiqua"/>
                <a:cs typeface="Book Antiqua"/>
              </a:rPr>
              <a:t> 4:8-9</a:t>
            </a:r>
            <a:endParaRPr lang="en-US" sz="2800" dirty="0">
              <a:latin typeface="Book Antiqua"/>
              <a:cs typeface="Book Antiqua"/>
            </a:endParaRPr>
          </a:p>
        </p:txBody>
      </p:sp>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677304" y="4495800"/>
            <a:ext cx="4152495" cy="2765074"/>
          </a:xfrm>
          <a:prstGeom prst="rect">
            <a:avLst/>
          </a:prstGeom>
        </p:spPr>
      </p:pic>
    </p:spTree>
    <p:extLst>
      <p:ext uri="{BB962C8B-B14F-4D97-AF65-F5344CB8AC3E}">
        <p14:creationId xmlns:p14="http://schemas.microsoft.com/office/powerpoint/2010/main" val="24908404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3.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934200"/>
          </a:xfrm>
          <a:prstGeom prst="rect">
            <a:avLst/>
          </a:prstGeom>
        </p:spPr>
      </p:pic>
      <p:sp>
        <p:nvSpPr>
          <p:cNvPr id="2" name="TextBox 1"/>
          <p:cNvSpPr txBox="1"/>
          <p:nvPr/>
        </p:nvSpPr>
        <p:spPr>
          <a:xfrm>
            <a:off x="1066800" y="2140327"/>
            <a:ext cx="7086600" cy="3785652"/>
          </a:xfrm>
          <a:prstGeom prst="rect">
            <a:avLst/>
          </a:prstGeom>
          <a:noFill/>
        </p:spPr>
        <p:txBody>
          <a:bodyPr wrap="square" rtlCol="0">
            <a:spAutoFit/>
          </a:bodyPr>
          <a:lstStyle/>
          <a:p>
            <a:r>
              <a:rPr lang="es-ES_tradnl" sz="2400" b="1" i="1" dirty="0"/>
              <a:t>Actitudes tales como perdón, fe, optimismo, alegría, perseverancia bajo condiciones de estrés y confianza en Dios, están relacionadas con una reducción de los riesgos de enfermedades coronarias, presión sanguínea alta, infección, mala salud, e innumerables otras condiciones relacionadas con el estrés. También disminuyen la severidad de la enfermedad y  aceleran la recuperación cuando </a:t>
            </a:r>
            <a:r>
              <a:rPr lang="es-ES_tradnl" sz="2400" b="1" i="1" dirty="0" smtClean="0"/>
              <a:t>ocurre la misma.</a:t>
            </a:r>
            <a:endParaRPr lang="en-US" sz="2400" b="1" i="1" dirty="0"/>
          </a:p>
        </p:txBody>
      </p:sp>
      <p:sp>
        <p:nvSpPr>
          <p:cNvPr id="3" name="Title 2"/>
          <p:cNvSpPr>
            <a:spLocks noGrp="1"/>
          </p:cNvSpPr>
          <p:nvPr>
            <p:ph type="title"/>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B_3.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177" y="0"/>
            <a:ext cx="9144000" cy="6934200"/>
          </a:xfrm>
          <a:prstGeom prst="rect">
            <a:avLst/>
          </a:prstGeom>
        </p:spPr>
      </p:pic>
      <p:sp>
        <p:nvSpPr>
          <p:cNvPr id="4" name="Title 1"/>
          <p:cNvSpPr>
            <a:spLocks noGrp="1"/>
          </p:cNvSpPr>
          <p:nvPr>
            <p:ph type="title"/>
          </p:nvPr>
        </p:nvSpPr>
        <p:spPr>
          <a:xfrm>
            <a:off x="304800" y="762000"/>
            <a:ext cx="8229600" cy="1143000"/>
          </a:xfrm>
        </p:spPr>
        <p:txBody>
          <a:bodyPr/>
          <a:lstStyle/>
          <a:p>
            <a:r>
              <a:rPr lang="en-US" b="1" dirty="0" err="1" smtClean="0">
                <a:solidFill>
                  <a:srgbClr val="660066"/>
                </a:solidFill>
              </a:rPr>
              <a:t>Tres</a:t>
            </a:r>
            <a:r>
              <a:rPr lang="en-US" b="1" dirty="0" smtClean="0">
                <a:solidFill>
                  <a:srgbClr val="660066"/>
                </a:solidFill>
              </a:rPr>
              <a:t> </a:t>
            </a:r>
            <a:r>
              <a:rPr lang="en-US" b="1" dirty="0" err="1" smtClean="0">
                <a:solidFill>
                  <a:srgbClr val="660066"/>
                </a:solidFill>
              </a:rPr>
              <a:t>Llaves</a:t>
            </a:r>
            <a:endParaRPr lang="en-US" b="1" dirty="0">
              <a:solidFill>
                <a:srgbClr val="660066"/>
              </a:solidFill>
            </a:endParaRPr>
          </a:p>
        </p:txBody>
      </p:sp>
      <p:sp>
        <p:nvSpPr>
          <p:cNvPr id="5" name="Content Placeholder 2"/>
          <p:cNvSpPr>
            <a:spLocks noGrp="1"/>
          </p:cNvSpPr>
          <p:nvPr>
            <p:ph idx="1"/>
          </p:nvPr>
        </p:nvSpPr>
        <p:spPr>
          <a:xfrm>
            <a:off x="381000" y="2286000"/>
            <a:ext cx="8229600" cy="3078163"/>
          </a:xfrm>
        </p:spPr>
        <p:txBody>
          <a:bodyPr/>
          <a:lstStyle/>
          <a:p>
            <a:pPr marL="514350" indent="-514350">
              <a:buFont typeface="+mj-lt"/>
              <a:buAutoNum type="arabicPeriod"/>
            </a:pPr>
            <a:r>
              <a:rPr lang="es-ES_tradnl" sz="3600" dirty="0">
                <a:solidFill>
                  <a:srgbClr val="7030A0"/>
                </a:solidFill>
              </a:rPr>
              <a:t>Crea una Conexión </a:t>
            </a:r>
            <a:endParaRPr lang="es-ES_tradnl" sz="3600" dirty="0" smtClean="0">
              <a:solidFill>
                <a:srgbClr val="7030A0"/>
              </a:solidFill>
            </a:endParaRPr>
          </a:p>
          <a:p>
            <a:pPr marL="514350" indent="-514350">
              <a:buFont typeface="+mj-lt"/>
              <a:buAutoNum type="arabicPeriod"/>
            </a:pPr>
            <a:r>
              <a:rPr lang="es-ES_tradnl" sz="3600" dirty="0">
                <a:solidFill>
                  <a:srgbClr val="7030A0"/>
                </a:solidFill>
              </a:rPr>
              <a:t>Crea una Comunidad </a:t>
            </a:r>
            <a:endParaRPr lang="es-ES_tradnl" sz="3600" dirty="0" smtClean="0">
              <a:solidFill>
                <a:srgbClr val="7030A0"/>
              </a:solidFill>
            </a:endParaRPr>
          </a:p>
          <a:p>
            <a:pPr marL="514350" indent="-514350">
              <a:buFont typeface="+mj-lt"/>
              <a:buAutoNum type="arabicPeriod"/>
            </a:pPr>
            <a:r>
              <a:rPr lang="es-ES_tradnl" b="1" dirty="0">
                <a:solidFill>
                  <a:srgbClr val="7030A0"/>
                </a:solidFill>
              </a:rPr>
              <a:t>Crea un Estilo de Vida Positivo</a:t>
            </a:r>
            <a:endParaRPr lang="en-US" b="1" dirty="0">
              <a:solidFill>
                <a:srgbClr val="7030A0"/>
              </a:solidFill>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57800" y="3943350"/>
            <a:ext cx="3962400" cy="29718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3.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143999" cy="69342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57800" y="3581400"/>
            <a:ext cx="3967811" cy="3352800"/>
          </a:xfrm>
          <a:prstGeom prst="rect">
            <a:avLst/>
          </a:prstGeom>
          <a:ln>
            <a:noFill/>
          </a:ln>
          <a:effectLst>
            <a:softEdge rad="112500"/>
          </a:effectLst>
        </p:spPr>
      </p:pic>
      <p:sp>
        <p:nvSpPr>
          <p:cNvPr id="2" name="Title 1"/>
          <p:cNvSpPr>
            <a:spLocks noGrp="1"/>
          </p:cNvSpPr>
          <p:nvPr>
            <p:ph type="title"/>
          </p:nvPr>
        </p:nvSpPr>
        <p:spPr>
          <a:xfrm>
            <a:off x="2133600" y="457200"/>
            <a:ext cx="6934200" cy="1143000"/>
          </a:xfrm>
        </p:spPr>
        <p:txBody>
          <a:bodyPr/>
          <a:lstStyle/>
          <a:p>
            <a:r>
              <a:rPr lang="es-ES_tradnl" b="1" dirty="0">
                <a:solidFill>
                  <a:srgbClr val="7030A0"/>
                </a:solidFill>
              </a:rPr>
              <a:t>LLAVE #3: </a:t>
            </a:r>
            <a:r>
              <a:rPr lang="es-ES_tradnl" b="1" dirty="0">
                <a:solidFill>
                  <a:srgbClr val="00B050"/>
                </a:solidFill>
              </a:rPr>
              <a:t>CREA UN ESTILO DE VIDA POSITIVO</a:t>
            </a:r>
            <a:endParaRPr lang="en-US" dirty="0">
              <a:solidFill>
                <a:srgbClr val="00B050"/>
              </a:solidFill>
            </a:endParaRPr>
          </a:p>
        </p:txBody>
      </p:sp>
      <p:sp>
        <p:nvSpPr>
          <p:cNvPr id="3" name="Content Placeholder 2"/>
          <p:cNvSpPr>
            <a:spLocks noGrp="1"/>
          </p:cNvSpPr>
          <p:nvPr>
            <p:ph idx="1"/>
          </p:nvPr>
        </p:nvSpPr>
        <p:spPr>
          <a:xfrm>
            <a:off x="228600" y="2027237"/>
            <a:ext cx="8991600" cy="4525963"/>
          </a:xfrm>
        </p:spPr>
        <p:txBody>
          <a:bodyPr/>
          <a:lstStyle/>
          <a:p>
            <a:pPr>
              <a:buNone/>
            </a:pPr>
            <a:r>
              <a:rPr lang="es-ES_tradnl" sz="3600" b="1" dirty="0" smtClean="0">
                <a:solidFill>
                  <a:srgbClr val="7030A0"/>
                </a:solidFill>
              </a:rPr>
              <a:t>Las </a:t>
            </a:r>
            <a:r>
              <a:rPr lang="es-ES_tradnl" sz="3600" b="1" dirty="0">
                <a:solidFill>
                  <a:srgbClr val="7030A0"/>
                </a:solidFill>
              </a:rPr>
              <a:t>pequeñas elecciones hacen una gran </a:t>
            </a:r>
            <a:r>
              <a:rPr lang="es-ES_tradnl" sz="3600" b="1" dirty="0" smtClean="0">
                <a:solidFill>
                  <a:srgbClr val="7030A0"/>
                </a:solidFill>
              </a:rPr>
              <a:t>diferencia</a:t>
            </a:r>
            <a:r>
              <a:rPr lang="en-US" sz="3600" b="1" dirty="0" smtClean="0">
                <a:solidFill>
                  <a:srgbClr val="7030A0"/>
                </a:solidFill>
              </a:rPr>
              <a:t>:</a:t>
            </a:r>
            <a:endParaRPr lang="en-US" sz="800" b="1" dirty="0" smtClean="0">
              <a:solidFill>
                <a:srgbClr val="7030A0"/>
              </a:solidFill>
            </a:endParaRPr>
          </a:p>
          <a:p>
            <a:r>
              <a:rPr lang="es-ES_tradnl" dirty="0" smtClean="0"/>
              <a:t> </a:t>
            </a:r>
            <a:r>
              <a:rPr lang="es-ES_tradnl" dirty="0"/>
              <a:t>tomar un desayuno </a:t>
            </a:r>
            <a:r>
              <a:rPr lang="es-ES_tradnl" dirty="0" smtClean="0"/>
              <a:t>saludable</a:t>
            </a:r>
          </a:p>
          <a:p>
            <a:r>
              <a:rPr lang="es-ES_tradnl" dirty="0" smtClean="0"/>
              <a:t> </a:t>
            </a:r>
            <a:r>
              <a:rPr lang="es-ES_tradnl" dirty="0"/>
              <a:t>tomar mucha agua </a:t>
            </a:r>
            <a:endParaRPr lang="es-ES_tradnl" dirty="0" smtClean="0"/>
          </a:p>
          <a:p>
            <a:r>
              <a:rPr lang="es-ES_tradnl" dirty="0"/>
              <a:t>salir a caminar </a:t>
            </a:r>
            <a:endParaRPr lang="es-ES_tradnl" dirty="0" smtClean="0"/>
          </a:p>
          <a:p>
            <a:r>
              <a:rPr lang="es-ES_tradnl" dirty="0"/>
              <a:t>leer material de inspiración </a:t>
            </a:r>
            <a:endParaRPr lang="es-ES_tradnl" dirty="0" smtClean="0"/>
          </a:p>
          <a:p>
            <a:r>
              <a:rPr lang="es-ES_tradnl" dirty="0"/>
              <a:t>cultivar hábitos de pensamiento positivo y hablar positivo</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3.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934200"/>
          </a:xfrm>
          <a:prstGeom prst="rect">
            <a:avLst/>
          </a:prstGeom>
        </p:spPr>
      </p:pic>
      <p:sp>
        <p:nvSpPr>
          <p:cNvPr id="2" name="Title 1"/>
          <p:cNvSpPr>
            <a:spLocks noGrp="1"/>
          </p:cNvSpPr>
          <p:nvPr>
            <p:ph type="title"/>
          </p:nvPr>
        </p:nvSpPr>
        <p:spPr>
          <a:xfrm>
            <a:off x="457200" y="762000"/>
            <a:ext cx="8229600" cy="1143000"/>
          </a:xfrm>
        </p:spPr>
        <p:txBody>
          <a:bodyPr/>
          <a:lstStyle/>
          <a:p>
            <a:pPr lvl="0"/>
            <a:r>
              <a:rPr lang="es-ES_tradnl" b="1" dirty="0">
                <a:solidFill>
                  <a:srgbClr val="7030A0"/>
                </a:solidFill>
              </a:rPr>
              <a:t>Alimenta </a:t>
            </a:r>
            <a:r>
              <a:rPr lang="es-ES_tradnl" b="1" dirty="0" smtClean="0">
                <a:solidFill>
                  <a:srgbClr val="7030A0"/>
                </a:solidFill>
              </a:rPr>
              <a:t>Tu </a:t>
            </a:r>
            <a:r>
              <a:rPr lang="es-ES_tradnl" b="1" dirty="0">
                <a:solidFill>
                  <a:srgbClr val="7030A0"/>
                </a:solidFill>
              </a:rPr>
              <a:t>Mente</a:t>
            </a:r>
            <a:endParaRPr lang="en-US" b="1" dirty="0">
              <a:solidFill>
                <a:srgbClr val="7030A0"/>
              </a:solidFill>
            </a:endParaRPr>
          </a:p>
        </p:txBody>
      </p:sp>
      <p:sp>
        <p:nvSpPr>
          <p:cNvPr id="3" name="Content Placeholder 2"/>
          <p:cNvSpPr>
            <a:spLocks noGrp="1"/>
          </p:cNvSpPr>
          <p:nvPr>
            <p:ph idx="1"/>
          </p:nvPr>
        </p:nvSpPr>
        <p:spPr>
          <a:xfrm>
            <a:off x="685800" y="2514600"/>
            <a:ext cx="4953000" cy="2667000"/>
          </a:xfrm>
        </p:spPr>
        <p:txBody>
          <a:bodyPr/>
          <a:lstStyle/>
          <a:p>
            <a:pPr marL="0" indent="0">
              <a:buNone/>
            </a:pPr>
            <a:r>
              <a:rPr lang="es-ES_tradnl" sz="3600" dirty="0"/>
              <a:t>La lectura de material de inspiración  y  de formación de carácter por </a:t>
            </a:r>
            <a:r>
              <a:rPr lang="es-ES_tradnl" sz="3600" dirty="0" smtClean="0"/>
              <a:t>solamente </a:t>
            </a:r>
            <a:r>
              <a:rPr lang="es-ES_tradnl" sz="3600" dirty="0"/>
              <a:t>20 minutos al día, equivale  a aproximadamente 20 libros al </a:t>
            </a:r>
            <a:r>
              <a:rPr lang="es-ES_tradnl" sz="3600" dirty="0" smtClean="0"/>
              <a:t>año.</a:t>
            </a:r>
            <a:endParaRPr lang="en-US" sz="3600" dirty="0"/>
          </a:p>
        </p:txBody>
      </p:sp>
      <p:pic>
        <p:nvPicPr>
          <p:cNvPr id="5" name="Picture 4"/>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830221" y="2514600"/>
            <a:ext cx="4389979" cy="4495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3.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2667000" y="228600"/>
            <a:ext cx="5943600" cy="1676400"/>
          </a:xfrm>
        </p:spPr>
        <p:txBody>
          <a:bodyPr/>
          <a:lstStyle/>
          <a:p>
            <a:pPr lvl="0"/>
            <a:r>
              <a:rPr lang="es-ES_tradnl" b="1" dirty="0">
                <a:solidFill>
                  <a:srgbClr val="7030A0"/>
                </a:solidFill>
              </a:rPr>
              <a:t>Elige Alimentos Saludables</a:t>
            </a:r>
            <a:endParaRPr lang="en-US" b="1" dirty="0">
              <a:solidFill>
                <a:srgbClr val="7030A0"/>
              </a:solidFill>
            </a:endParaRPr>
          </a:p>
        </p:txBody>
      </p:sp>
      <p:sp>
        <p:nvSpPr>
          <p:cNvPr id="3" name="Content Placeholder 2"/>
          <p:cNvSpPr>
            <a:spLocks noGrp="1"/>
          </p:cNvSpPr>
          <p:nvPr>
            <p:ph idx="1"/>
          </p:nvPr>
        </p:nvSpPr>
        <p:spPr>
          <a:xfrm>
            <a:off x="762000" y="2209801"/>
            <a:ext cx="4876800" cy="3429000"/>
          </a:xfrm>
        </p:spPr>
        <p:txBody>
          <a:bodyPr/>
          <a:lstStyle/>
          <a:p>
            <a:pPr marL="0" indent="0">
              <a:buNone/>
            </a:pPr>
            <a:r>
              <a:rPr lang="es-ES_tradnl" sz="3600" dirty="0"/>
              <a:t>La atención adecuada del cuerpo también  tendrá una influencia en la mente y el espíritu. Disfruta de alimentos integrales que proveen energía, vitalidad y </a:t>
            </a:r>
            <a:r>
              <a:rPr lang="es-ES_tradnl" sz="3600" dirty="0" smtClean="0"/>
              <a:t>fuerza.</a:t>
            </a:r>
            <a:endParaRPr lang="en-US" sz="3600" dirty="0"/>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r="-4848" b="-2291"/>
          <a:stretch/>
        </p:blipFill>
        <p:spPr>
          <a:xfrm>
            <a:off x="5638800" y="2514600"/>
            <a:ext cx="3853092" cy="44704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3.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3145" y="-228600"/>
            <a:ext cx="11895245" cy="8763000"/>
          </a:xfrm>
          <a:prstGeom prst="rect">
            <a:avLst/>
          </a:prstGeom>
        </p:spPr>
      </p:pic>
      <p:sp>
        <p:nvSpPr>
          <p:cNvPr id="2" name="Title 1"/>
          <p:cNvSpPr>
            <a:spLocks noGrp="1"/>
          </p:cNvSpPr>
          <p:nvPr>
            <p:ph type="title"/>
          </p:nvPr>
        </p:nvSpPr>
        <p:spPr>
          <a:xfrm>
            <a:off x="2514600" y="762000"/>
            <a:ext cx="6400800" cy="1143000"/>
          </a:xfrm>
        </p:spPr>
        <p:txBody>
          <a:bodyPr/>
          <a:lstStyle/>
          <a:p>
            <a:pPr lvl="0"/>
            <a:r>
              <a:rPr lang="es-ES_tradnl" b="1" dirty="0">
                <a:solidFill>
                  <a:srgbClr val="7030A0"/>
                </a:solidFill>
              </a:rPr>
              <a:t>Elige Alimentos Saludables</a:t>
            </a:r>
            <a:endParaRPr lang="en-US" dirty="0">
              <a:solidFill>
                <a:srgbClr val="7030A0"/>
              </a:solidFill>
            </a:endParaRPr>
          </a:p>
        </p:txBody>
      </p:sp>
      <p:pic>
        <p:nvPicPr>
          <p:cNvPr id="5" name="Picture 4"/>
          <p:cNvPicPr>
            <a:picLocks noChangeAspect="1"/>
          </p:cNvPicPr>
          <p:nvPr/>
        </p:nvPicPr>
        <p:blipFill>
          <a:blip r:embed="rId4" cstate="print"/>
          <a:stretch>
            <a:fillRect/>
          </a:stretch>
        </p:blipFill>
        <p:spPr>
          <a:xfrm>
            <a:off x="5499323" y="2413000"/>
            <a:ext cx="3810000" cy="4445000"/>
          </a:xfrm>
          <a:prstGeom prst="rect">
            <a:avLst/>
          </a:prstGeom>
          <a:ln>
            <a:noFill/>
          </a:ln>
          <a:effectLst>
            <a:softEdge rad="112500"/>
          </a:effectLst>
        </p:spPr>
      </p:pic>
      <p:sp>
        <p:nvSpPr>
          <p:cNvPr id="3" name="Content Placeholder 2"/>
          <p:cNvSpPr>
            <a:spLocks noGrp="1"/>
          </p:cNvSpPr>
          <p:nvPr>
            <p:ph idx="1"/>
          </p:nvPr>
        </p:nvSpPr>
        <p:spPr>
          <a:xfrm>
            <a:off x="457200" y="1981200"/>
            <a:ext cx="5638800" cy="3078163"/>
          </a:xfrm>
        </p:spPr>
        <p:txBody>
          <a:bodyPr/>
          <a:lstStyle/>
          <a:p>
            <a:r>
              <a:rPr lang="en-US" dirty="0"/>
              <a:t> </a:t>
            </a:r>
            <a:r>
              <a:rPr lang="es-ES_tradnl" dirty="0" smtClean="0"/>
              <a:t>Para  disminuir   el  antojo  de  azúcar, ingiere alimentos  integrales con carbohidratos complejos que proveen energía saludable a tu cuerpo y cerebro. </a:t>
            </a:r>
          </a:p>
          <a:p>
            <a:r>
              <a:rPr lang="es-ES_tradnl" dirty="0" smtClean="0"/>
              <a:t>Las grasas provenientes de plantas fomentan la función flexible y responsiva de la célula. Células flexibles significan corazón, vasos y acción cerebral más saludables</a:t>
            </a:r>
            <a:r>
              <a:rPr lang="en-US" dirty="0" smtClean="0"/>
              <a:t>.</a:t>
            </a:r>
            <a:endParaRPr 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5416</TotalTime>
  <Words>4253</Words>
  <Application>Microsoft Macintosh PowerPoint</Application>
  <PresentationFormat>Presentación en pantalla (4:3)</PresentationFormat>
  <Paragraphs>291</Paragraphs>
  <Slides>31</Slides>
  <Notes>31</Notes>
  <HiddenSlides>0</HiddenSlides>
  <MMClips>0</MMClips>
  <ScaleCrop>false</ScaleCrop>
  <HeadingPairs>
    <vt:vector size="4" baseType="variant">
      <vt:variant>
        <vt:lpstr>Tema</vt:lpstr>
      </vt:variant>
      <vt:variant>
        <vt:i4>1</vt:i4>
      </vt:variant>
      <vt:variant>
        <vt:lpstr>Títulos de diapositiva</vt:lpstr>
      </vt:variant>
      <vt:variant>
        <vt:i4>31</vt:i4>
      </vt:variant>
    </vt:vector>
  </HeadingPairs>
  <TitlesOfParts>
    <vt:vector size="32" baseType="lpstr">
      <vt:lpstr>Office Theme</vt:lpstr>
      <vt:lpstr>Presentación de PowerPoint</vt:lpstr>
      <vt:lpstr>La Conexión Mente – Cuerpo Estilo de Vida y Ambiente </vt:lpstr>
      <vt:lpstr>Presentación de PowerPoint</vt:lpstr>
      <vt:lpstr>Presentación de PowerPoint</vt:lpstr>
      <vt:lpstr>Tres Llaves</vt:lpstr>
      <vt:lpstr>LLAVE #3: CREA UN ESTILO DE VIDA POSITIVO</vt:lpstr>
      <vt:lpstr>Alimenta Tu Mente</vt:lpstr>
      <vt:lpstr>Elige Alimentos Saludables</vt:lpstr>
      <vt:lpstr>Elige Alimentos Saludables</vt:lpstr>
      <vt:lpstr>Comidas Regulares</vt:lpstr>
      <vt:lpstr>Corta la Cafeína</vt:lpstr>
      <vt:lpstr>Abre la  Fuente</vt:lpstr>
      <vt:lpstr>Ejercítate para la Excelencia</vt:lpstr>
      <vt:lpstr>Ejercítate para la Excelencia</vt:lpstr>
      <vt:lpstr>Ejercítate para la Excelencia</vt:lpstr>
      <vt:lpstr>Descansa </vt:lpstr>
      <vt:lpstr>  Crea un Ambiente</vt:lpstr>
      <vt:lpstr>Evita los Detonadores</vt:lpstr>
      <vt:lpstr>Evita los Detonadores</vt:lpstr>
      <vt:lpstr>Tu Fortaleza…</vt:lpstr>
      <vt:lpstr>Controla el estrés</vt:lpstr>
      <vt:lpstr>Consejos para domar el estrés</vt:lpstr>
      <vt:lpstr>Elimina la Preocupación</vt:lpstr>
      <vt:lpstr>Elimina la Preocupación</vt:lpstr>
      <vt:lpstr>No más complacerse en la autocompasión</vt:lpstr>
      <vt:lpstr>La Tristeza  </vt:lpstr>
      <vt:lpstr>Cambio de tus estados de ánimo </vt:lpstr>
      <vt:lpstr>  CELEBRA  LA  VIDA</vt:lpstr>
      <vt:lpstr>Enfoca tu atención en metas </vt:lpstr>
      <vt:lpstr>Presentación de PowerPoint</vt:lpstr>
      <vt:lpstr>Oración</vt:lpstr>
    </vt:vector>
  </TitlesOfParts>
  <Company>General Conference of Seventh-day Adventists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Mental Health</dc:title>
  <dc:creator>KujawaC</dc:creator>
  <cp:lastModifiedBy>Milder Cordoba de Palacio</cp:lastModifiedBy>
  <cp:revision>121</cp:revision>
  <dcterms:created xsi:type="dcterms:W3CDTF">2013-10-10T13:17:38Z</dcterms:created>
  <dcterms:modified xsi:type="dcterms:W3CDTF">2016-04-29T17:14:15Z</dcterms:modified>
</cp:coreProperties>
</file>