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1" r:id="rId2"/>
    <p:sldId id="256" r:id="rId3"/>
    <p:sldId id="257" r:id="rId4"/>
    <p:sldId id="270" r:id="rId5"/>
    <p:sldId id="268" r:id="rId6"/>
    <p:sldId id="269" r:id="rId7"/>
    <p:sldId id="267" r:id="rId8"/>
    <p:sldId id="271" r:id="rId9"/>
    <p:sldId id="266" r:id="rId10"/>
    <p:sldId id="272" r:id="rId11"/>
    <p:sldId id="297" r:id="rId12"/>
    <p:sldId id="273" r:id="rId13"/>
    <p:sldId id="274" r:id="rId14"/>
    <p:sldId id="298" r:id="rId15"/>
    <p:sldId id="265" r:id="rId16"/>
    <p:sldId id="299" r:id="rId17"/>
    <p:sldId id="264" r:id="rId18"/>
    <p:sldId id="263" r:id="rId19"/>
    <p:sldId id="262" r:id="rId20"/>
    <p:sldId id="261" r:id="rId21"/>
    <p:sldId id="275" r:id="rId22"/>
    <p:sldId id="276" r:id="rId23"/>
    <p:sldId id="277" r:id="rId24"/>
    <p:sldId id="278" r:id="rId25"/>
    <p:sldId id="279" r:id="rId26"/>
    <p:sldId id="280" r:id="rId27"/>
    <p:sldId id="281" r:id="rId28"/>
    <p:sldId id="284" r:id="rId29"/>
    <p:sldId id="283" r:id="rId30"/>
    <p:sldId id="282" r:id="rId31"/>
    <p:sldId id="285" r:id="rId32"/>
    <p:sldId id="286" r:id="rId33"/>
    <p:sldId id="287" r:id="rId34"/>
    <p:sldId id="288" r:id="rId35"/>
    <p:sldId id="289" r:id="rId36"/>
    <p:sldId id="290" r:id="rId37"/>
    <p:sldId id="291" r:id="rId38"/>
    <p:sldId id="294" r:id="rId39"/>
    <p:sldId id="300" r:id="rId40"/>
    <p:sldId id="293" r:id="rId41"/>
    <p:sldId id="29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67339" autoAdjust="0"/>
  </p:normalViewPr>
  <p:slideViewPr>
    <p:cSldViewPr>
      <p:cViewPr>
        <p:scale>
          <a:sx n="54" d="100"/>
          <a:sy n="54" d="100"/>
        </p:scale>
        <p:origin x="-224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8" d="100"/>
          <a:sy n="108" d="100"/>
        </p:scale>
        <p:origin x="-1032" y="1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6C63-C256-4774-ACEE-C603FE489789}"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BFC6C-3851-4C91-854F-F17E231F503E}" type="slidenum">
              <a:rPr lang="en-US" smtClean="0"/>
              <a:pPr/>
              <a:t>‹Nr.›</a:t>
            </a:fld>
            <a:endParaRPr lang="en-US" dirty="0"/>
          </a:p>
        </p:txBody>
      </p:sp>
    </p:spTree>
    <p:extLst>
      <p:ext uri="{BB962C8B-B14F-4D97-AF65-F5344CB8AC3E}">
        <p14:creationId xmlns:p14="http://schemas.microsoft.com/office/powerpoint/2010/main" val="242456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2743200" cy="2057400"/>
          </a:xfrm>
        </p:spPr>
      </p:sp>
      <p:sp>
        <p:nvSpPr>
          <p:cNvPr id="3" name="Notes Placeholder 2"/>
          <p:cNvSpPr>
            <a:spLocks noGrp="1"/>
          </p:cNvSpPr>
          <p:nvPr>
            <p:ph type="body" idx="1"/>
          </p:nvPr>
        </p:nvSpPr>
        <p:spPr>
          <a:xfrm>
            <a:off x="685800" y="2819400"/>
            <a:ext cx="5486400" cy="35052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DEFINICIÓN DE PERDÓN EN EL NUEVO TESTAMENTO</a:t>
            </a:r>
            <a:endParaRPr lang="en-US" sz="1200" kern="1200" dirty="0" smtClean="0">
              <a:solidFill>
                <a:srgbClr val="00B050"/>
              </a:solidFill>
              <a:effectLst/>
              <a:latin typeface="+mn-lt"/>
              <a:ea typeface="+mn-ea"/>
              <a:cs typeface="+mn-cs"/>
            </a:endParaRPr>
          </a:p>
          <a:p>
            <a:r>
              <a:rPr lang="es-ES_tradnl" sz="1200" kern="1200" dirty="0" smtClean="0">
                <a:solidFill>
                  <a:srgbClr val="00B050"/>
                </a:solidFill>
                <a:effectLst/>
                <a:latin typeface="+mn-lt"/>
                <a:ea typeface="+mn-ea"/>
                <a:cs typeface="+mn-cs"/>
              </a:rPr>
              <a:t>El Nuevo Testamento parte de la comprensión equilibrada del perdón que enseñaron los profetas del Antiguo Testamento: </a:t>
            </a:r>
            <a:r>
              <a:rPr lang="es-ES_tradnl" sz="1200" b="1" kern="1200" dirty="0" smtClean="0">
                <a:solidFill>
                  <a:srgbClr val="00B050"/>
                </a:solidFill>
                <a:effectLst/>
                <a:latin typeface="+mn-lt"/>
                <a:ea typeface="+mn-ea"/>
                <a:cs typeface="+mn-cs"/>
              </a:rPr>
              <a:t>un balance entre justicia y misericordia</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759200" cy="2819400"/>
          </a:xfrm>
        </p:spPr>
      </p:sp>
      <p:sp>
        <p:nvSpPr>
          <p:cNvPr id="3" name="Notes Placeholder 2"/>
          <p:cNvSpPr>
            <a:spLocks noGrp="1"/>
          </p:cNvSpPr>
          <p:nvPr>
            <p:ph type="body" idx="1"/>
          </p:nvPr>
        </p:nvSpPr>
        <p:spPr>
          <a:xfrm>
            <a:off x="685800" y="3810000"/>
            <a:ext cx="5486400" cy="4114800"/>
          </a:xfrm>
        </p:spPr>
        <p:txBody>
          <a:bodyPr/>
          <a:lstStyle/>
          <a:p>
            <a:r>
              <a:rPr lang="es-ES_tradnl" sz="1200" kern="1200" dirty="0" smtClean="0">
                <a:solidFill>
                  <a:schemeClr val="tx1"/>
                </a:solidFill>
                <a:effectLst/>
                <a:latin typeface="+mn-lt"/>
                <a:ea typeface="+mn-ea"/>
                <a:cs typeface="+mn-cs"/>
              </a:rPr>
              <a:t>La palabra</a:t>
            </a:r>
            <a:r>
              <a:rPr lang="es-ES_tradnl" sz="1200" b="1" kern="1200" dirty="0" smtClean="0">
                <a:solidFill>
                  <a:schemeClr val="tx1"/>
                </a:solidFill>
                <a:effectLst/>
                <a:latin typeface="+mn-lt"/>
                <a:ea typeface="+mn-ea"/>
                <a:cs typeface="+mn-cs"/>
              </a:rPr>
              <a:t> </a:t>
            </a:r>
            <a:r>
              <a:rPr lang="es-ES_tradnl" sz="1200" b="1" i="1" kern="1200" dirty="0" err="1" smtClean="0">
                <a:solidFill>
                  <a:schemeClr val="tx1"/>
                </a:solidFill>
                <a:effectLst/>
                <a:latin typeface="+mn-lt"/>
                <a:ea typeface="+mn-ea"/>
                <a:cs typeface="+mn-cs"/>
              </a:rPr>
              <a:t>charizomai</a:t>
            </a:r>
            <a:r>
              <a:rPr lang="es-ES_tradnl" sz="1200" b="1"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es el término griego usado para referirse al perdón que Dios da al mundo a través de su Hijo, Jesucristo, en la cruz. Significa otorgar un favor gratuitamente por bondad, sin ningún mérito de parte del que lo recibe. Implica rescatar o liberar a alguien de cierto peligro de muerte.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 </a:t>
            </a:r>
            <a:r>
              <a:rPr lang="es-ES_tradnl" sz="1200" kern="1200" dirty="0" smtClean="0">
                <a:solidFill>
                  <a:schemeClr val="tx1"/>
                </a:solidFill>
                <a:effectLst/>
                <a:latin typeface="+mn-lt"/>
                <a:ea typeface="+mn-ea"/>
                <a:cs typeface="+mn-cs"/>
              </a:rPr>
              <a:t>Dios extendió su </a:t>
            </a:r>
            <a:r>
              <a:rPr lang="es-ES_tradnl" sz="1200" b="1" i="1" kern="1200" dirty="0" err="1" smtClean="0">
                <a:solidFill>
                  <a:schemeClr val="tx1"/>
                </a:solidFill>
                <a:effectLst/>
                <a:latin typeface="+mn-lt"/>
                <a:ea typeface="+mn-ea"/>
                <a:cs typeface="+mn-cs"/>
              </a:rPr>
              <a:t>charizomai</a:t>
            </a:r>
            <a:r>
              <a:rPr lang="es-ES_tradnl" sz="1200" b="1"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 lo largo y ancho, atribuyendo ampliamente nuestros pecados al Cordero de Dios, dejando nuestro registro irrefutablemente limpio y abriendo el camino para que todos se arrepientan y sean perdonados. La humanidad caída no hizo nada para ganar este regalo  del perdón—no reconocimiento de pecado, no arrepentimiento o confesión. Fue su amor, su  empatía, su compasión, su espíritu infinito lo que nos dio su </a:t>
            </a:r>
            <a:r>
              <a:rPr lang="es-ES_tradnl" sz="1200" b="1" i="1" kern="1200" dirty="0" err="1" smtClean="0">
                <a:solidFill>
                  <a:schemeClr val="tx1"/>
                </a:solidFill>
                <a:effectLst/>
                <a:latin typeface="+mn-lt"/>
                <a:ea typeface="+mn-ea"/>
                <a:cs typeface="+mn-cs"/>
              </a:rPr>
              <a:t>charizomai</a:t>
            </a:r>
            <a:r>
              <a:rPr lang="es-ES_tradnl" sz="1200" kern="1200" dirty="0" smtClean="0">
                <a:solidFill>
                  <a:schemeClr val="tx1"/>
                </a:solidFill>
                <a:effectLst/>
                <a:latin typeface="+mn-lt"/>
                <a:ea typeface="+mn-ea"/>
                <a:cs typeface="+mn-cs"/>
              </a:rPr>
              <a:t>. Y ese perdón  tiene el potencial de restaurarnos a una vida de gozo aquí y ahora y a una vida eterna con nuestro maravilloso Salvador. ¡El “Admirable, Consejero, Dios Fuerte, Padre Eterno, Príncipe de Paz” (Isa. 9:6) hace todo esto posible a través de su infinitamente amoroso  </a:t>
            </a:r>
            <a:r>
              <a:rPr lang="es-ES_tradnl" sz="1200" b="1" i="1" kern="1200" dirty="0" err="1" smtClean="0">
                <a:solidFill>
                  <a:schemeClr val="tx1"/>
                </a:solidFill>
                <a:effectLst/>
                <a:latin typeface="+mn-lt"/>
                <a:ea typeface="+mn-ea"/>
                <a:cs typeface="+mn-cs"/>
              </a:rPr>
              <a:t>charizomai</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ofrecido a todos los que lo acepten por fe!</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11</a:t>
            </a:fld>
            <a:endParaRPr lang="en-US" dirty="0"/>
          </a:p>
        </p:txBody>
      </p:sp>
    </p:spTree>
    <p:extLst>
      <p:ext uri="{BB962C8B-B14F-4D97-AF65-F5344CB8AC3E}">
        <p14:creationId xmlns:p14="http://schemas.microsoft.com/office/powerpoint/2010/main" val="155421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657600" cy="2743200"/>
          </a:xfrm>
        </p:spPr>
      </p:sp>
      <p:sp>
        <p:nvSpPr>
          <p:cNvPr id="3" name="Notes Placeholder 2"/>
          <p:cNvSpPr>
            <a:spLocks noGrp="1"/>
          </p:cNvSpPr>
          <p:nvPr>
            <p:ph type="body" idx="1"/>
          </p:nvPr>
        </p:nvSpPr>
        <p:spPr>
          <a:xfrm>
            <a:off x="685800" y="3886200"/>
            <a:ext cx="5486400" cy="41148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otra palabra griega traducida como perdón, </a:t>
            </a:r>
            <a:r>
              <a:rPr lang="es-ES_tradnl" sz="1200" b="1" i="1" kern="1200" dirty="0" err="1" smtClean="0">
                <a:solidFill>
                  <a:schemeClr val="tx1"/>
                </a:solidFill>
                <a:effectLst/>
                <a:latin typeface="+mn-lt"/>
                <a:ea typeface="+mn-ea"/>
                <a:cs typeface="+mn-cs"/>
              </a:rPr>
              <a:t>aphiemi</a:t>
            </a:r>
            <a:r>
              <a:rPr lang="es-ES_tradnl" sz="1200" kern="1200" dirty="0" smtClean="0">
                <a:solidFill>
                  <a:schemeClr val="tx1"/>
                </a:solidFill>
                <a:effectLst/>
                <a:latin typeface="+mn-lt"/>
                <a:ea typeface="+mn-ea"/>
                <a:cs typeface="+mn-cs"/>
              </a:rPr>
              <a:t>, se aplica específicamente a aquellos que han aceptado el  </a:t>
            </a:r>
            <a:r>
              <a:rPr lang="es-ES_tradnl" sz="1200" i="1" kern="1200" dirty="0" err="1" smtClean="0">
                <a:solidFill>
                  <a:schemeClr val="tx1"/>
                </a:solidFill>
                <a:effectLst/>
                <a:latin typeface="+mn-lt"/>
                <a:ea typeface="+mn-ea"/>
                <a:cs typeface="+mn-cs"/>
              </a:rPr>
              <a:t>charizomai</a:t>
            </a:r>
            <a:r>
              <a:rPr lang="es-ES_tradnl" sz="1200" i="1" kern="1200" dirty="0" smtClean="0">
                <a:solidFill>
                  <a:schemeClr val="tx1"/>
                </a:solidFill>
                <a:effectLst/>
                <a:latin typeface="+mn-lt"/>
                <a:ea typeface="+mn-ea"/>
                <a:cs typeface="+mn-cs"/>
              </a:rPr>
              <a:t> de Dios</a:t>
            </a:r>
            <a:r>
              <a:rPr lang="es-ES_tradnl" sz="1200" kern="1200" dirty="0" smtClean="0">
                <a:solidFill>
                  <a:schemeClr val="tx1"/>
                </a:solidFill>
                <a:effectLst/>
                <a:latin typeface="+mn-lt"/>
                <a:ea typeface="+mn-ea"/>
                <a:cs typeface="+mn-cs"/>
              </a:rPr>
              <a:t>, que son  ahora creyentes y han comenzado su caminar con Cristo. El término tiene varios significados: “poner o enviar lejos”; “remitir u omitir”; “separar de”. Esto es lo que Dios hace a través de Cristo cada vez que nos perdona, con el fin de salvaguardar nuestra relación con él. A través de las operaciones de confesión y arrepentimiento, reconociendo con gratitud el regalo del perdón que ya se nos ha dado, nosotros, los perdonados, tomamos el </a:t>
            </a:r>
            <a:r>
              <a:rPr lang="es-ES_tradnl" sz="1200" i="1" kern="1200" dirty="0" err="1" smtClean="0">
                <a:solidFill>
                  <a:schemeClr val="tx1"/>
                </a:solidFill>
                <a:effectLst/>
                <a:latin typeface="+mn-lt"/>
                <a:ea typeface="+mn-ea"/>
                <a:cs typeface="+mn-cs"/>
              </a:rPr>
              <a:t>aphiemi</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de Dios para vivir la vida de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Esta nueva vida representa una ruptura con la vieja vida. El saber que somos perdonados (Dios borra nuestros pecados pasados a través del don de </a:t>
            </a:r>
            <a:r>
              <a:rPr lang="es-ES_tradnl" sz="1200" b="1" kern="1200" dirty="0" smtClean="0">
                <a:solidFill>
                  <a:schemeClr val="tx1"/>
                </a:solidFill>
                <a:effectLst/>
                <a:latin typeface="+mn-lt"/>
                <a:ea typeface="+mn-ea"/>
                <a:cs typeface="+mn-cs"/>
              </a:rPr>
              <a:t>justificación </a:t>
            </a:r>
            <a:r>
              <a:rPr lang="es-ES_tradnl" sz="1200" kern="1200" dirty="0" smtClean="0">
                <a:solidFill>
                  <a:schemeClr val="tx1"/>
                </a:solidFill>
                <a:effectLst/>
                <a:latin typeface="+mn-lt"/>
                <a:ea typeface="+mn-ea"/>
                <a:cs typeface="+mn-cs"/>
              </a:rPr>
              <a:t>inmerecida) es lo que abre la puerta para un cambio de corazón que continúa a través de un proceso de transformación llamado </a:t>
            </a:r>
            <a:r>
              <a:rPr lang="es-ES_tradnl" sz="1200" b="1" kern="1200" dirty="0" smtClean="0">
                <a:solidFill>
                  <a:schemeClr val="tx1"/>
                </a:solidFill>
                <a:effectLst/>
                <a:latin typeface="+mn-lt"/>
                <a:ea typeface="+mn-ea"/>
                <a:cs typeface="+mn-cs"/>
              </a:rPr>
              <a:t>santificación</a:t>
            </a:r>
            <a:r>
              <a:rPr lang="es-ES_tradnl" sz="1200" kern="1200" dirty="0" smtClean="0">
                <a:solidFill>
                  <a:schemeClr val="tx1"/>
                </a:solidFill>
                <a:effectLst/>
                <a:latin typeface="+mn-lt"/>
                <a:ea typeface="+mn-ea"/>
                <a:cs typeface="+mn-cs"/>
              </a:rPr>
              <a:t>. Yo lo llamo </a:t>
            </a:r>
            <a:r>
              <a:rPr lang="es-ES_tradnl" sz="1200" b="1" kern="1200" dirty="0" smtClean="0">
                <a:solidFill>
                  <a:schemeClr val="tx1"/>
                </a:solidFill>
                <a:effectLst/>
                <a:latin typeface="+mn-lt"/>
                <a:ea typeface="+mn-ea"/>
                <a:cs typeface="+mn-cs"/>
              </a:rPr>
              <a:t>“jornada de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practicar el fruto del espíritu (</a:t>
            </a:r>
            <a:r>
              <a:rPr lang="es-ES_tradnl" sz="1200" kern="1200" dirty="0" err="1" smtClean="0">
                <a:solidFill>
                  <a:schemeClr val="tx1"/>
                </a:solidFill>
                <a:effectLst/>
                <a:latin typeface="+mn-lt"/>
                <a:ea typeface="+mn-ea"/>
                <a:cs typeface="+mn-cs"/>
              </a:rPr>
              <a:t>Gál</a:t>
            </a:r>
            <a:r>
              <a:rPr lang="es-ES_tradnl" sz="1200" kern="1200" dirty="0" smtClean="0">
                <a:solidFill>
                  <a:schemeClr val="tx1"/>
                </a:solidFill>
                <a:effectLst/>
                <a:latin typeface="+mn-lt"/>
                <a:ea typeface="+mn-ea"/>
                <a:cs typeface="+mn-cs"/>
              </a:rPr>
              <a:t>. 5:22-26) para poder cultivar un espíritu de perdón, aprendiendo cada día a cómo perdonar—aun a nuestros enemigos—es precisamente lo que significa ser santificado ¡Ahora puedes entender por qué la santificación es el trabajo de toda la vida!</a:t>
            </a:r>
            <a:endParaRPr lang="en-US" sz="1200" kern="1200" dirty="0" smtClean="0">
              <a:solidFill>
                <a:schemeClr val="tx1"/>
              </a:solidFill>
              <a:effectLst/>
              <a:latin typeface="+mn-lt"/>
              <a:ea typeface="+mn-ea"/>
              <a:cs typeface="+mn-cs"/>
            </a:endParaRPr>
          </a:p>
          <a:p>
            <a:pPr>
              <a:lnSpc>
                <a:spcPct val="120000"/>
              </a:lnSpc>
            </a:pPr>
            <a:r>
              <a:rPr lang="en-US" sz="1000" kern="1200" dirty="0" smtClean="0">
                <a:solidFill>
                  <a:schemeClr val="tx1"/>
                </a:solidFill>
                <a:latin typeface="+mn-lt"/>
                <a:ea typeface="+mn-ea"/>
                <a:cs typeface="+mn-cs"/>
              </a:rPr>
              <a:t> </a:t>
            </a:r>
          </a:p>
          <a:p>
            <a:pPr>
              <a:lnSpc>
                <a:spcPct val="120000"/>
              </a:lnSpc>
            </a:pPr>
            <a:endParaRPr lang="en-US" sz="10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609600"/>
            <a:ext cx="3048000" cy="2286000"/>
          </a:xfrm>
        </p:spPr>
      </p:sp>
      <p:sp>
        <p:nvSpPr>
          <p:cNvPr id="3" name="Notes Placeholder 2"/>
          <p:cNvSpPr>
            <a:spLocks noGrp="1"/>
          </p:cNvSpPr>
          <p:nvPr>
            <p:ph type="body" idx="1"/>
          </p:nvPr>
        </p:nvSpPr>
        <p:spPr>
          <a:xfrm>
            <a:off x="685800" y="3124200"/>
            <a:ext cx="5486400" cy="2743200"/>
          </a:xfrm>
        </p:spPr>
        <p:txBody>
          <a:bodyPr>
            <a:normAutofit/>
          </a:bodyPr>
          <a:lstStyle/>
          <a:p>
            <a:r>
              <a:rPr lang="es-ES_tradnl" sz="1200" b="1" kern="1200" dirty="0" smtClean="0">
                <a:solidFill>
                  <a:schemeClr val="tx1"/>
                </a:solidFill>
                <a:effectLst/>
                <a:latin typeface="+mn-lt"/>
                <a:ea typeface="+mn-ea"/>
                <a:cs typeface="+mn-cs"/>
              </a:rPr>
              <a:t>OTRAS DEFINICIONES DE PERDÓN</a:t>
            </a:r>
            <a:endParaRPr lang="en-US"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 </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¿Qué es perdón? Veamos cómo lo han definido otros.</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latin typeface="+mn-lt"/>
              <a:ea typeface="+mn-ea"/>
              <a:cs typeface="+mn-cs"/>
            </a:endParaRPr>
          </a:p>
          <a:p>
            <a:r>
              <a:rPr lang="es-ES_tradnl" sz="1200" dirty="0" smtClean="0"/>
              <a:t>•  Es poner la otra mejilla cuando hay una injusticia crasa.</a:t>
            </a:r>
            <a:endParaRPr lang="en-US" sz="1200" dirty="0" smtClean="0"/>
          </a:p>
          <a:p>
            <a:r>
              <a:rPr lang="es-ES_tradnl" sz="1200" dirty="0" smtClean="0"/>
              <a:t>•  Es un acto inmerecido de buena voluntad.</a:t>
            </a:r>
            <a:endParaRPr lang="en-US" sz="1200" dirty="0" smtClean="0"/>
          </a:p>
          <a:p>
            <a:r>
              <a:rPr lang="es-ES_tradnl" sz="1200" dirty="0" smtClean="0"/>
              <a:t>•  La relación se sana a tal grado, que se comparten las mismas generosidades características de una verdadera amistad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33400"/>
            <a:ext cx="3860800" cy="2895600"/>
          </a:xfrm>
        </p:spPr>
      </p:sp>
      <p:sp>
        <p:nvSpPr>
          <p:cNvPr id="3" name="Notes Placeholder 2"/>
          <p:cNvSpPr>
            <a:spLocks noGrp="1"/>
          </p:cNvSpPr>
          <p:nvPr>
            <p:ph type="body" idx="1"/>
          </p:nvPr>
        </p:nvSpPr>
        <p:spPr>
          <a:xfrm>
            <a:off x="685800" y="3429000"/>
            <a:ext cx="5486400" cy="4114800"/>
          </a:xfrm>
        </p:spPr>
        <p:txBody>
          <a:bodyPr>
            <a:noAutofit/>
          </a:bodyPr>
          <a:lstStyle/>
          <a:p>
            <a:pPr marL="568325">
              <a:buFont typeface="Arial"/>
              <a:buChar char="•"/>
              <a:tabLst>
                <a:tab pos="569913" algn="l"/>
              </a:tabLst>
            </a:pPr>
            <a:r>
              <a:rPr lang="es-ES_tradnl" dirty="0" smtClean="0"/>
              <a:t>Paradójicamente, al conceder perdón hacia la otra persona, sana la parte injuriada. </a:t>
            </a:r>
          </a:p>
          <a:p>
            <a:pPr marL="568325">
              <a:buFont typeface="Arial"/>
              <a:buChar char="•"/>
              <a:tabLst>
                <a:tab pos="569913" algn="l"/>
              </a:tabLst>
            </a:pPr>
            <a:r>
              <a:rPr lang="es-ES_tradnl" dirty="0" smtClean="0"/>
              <a:t>Lejos de ser una mera obligación, es un regalo que la parte injuriada escoge dar libremente al ofensor. </a:t>
            </a:r>
          </a:p>
          <a:p>
            <a:pPr marL="568325">
              <a:buFont typeface="Arial"/>
              <a:buChar char="•"/>
              <a:tabLst>
                <a:tab pos="569913" algn="l"/>
              </a:tabLst>
            </a:pPr>
            <a:r>
              <a:rPr lang="es-ES_tradnl" dirty="0" smtClean="0"/>
              <a:t>La persona injuriada</a:t>
            </a:r>
            <a:r>
              <a:rPr lang="es-ES_tradnl" baseline="0" dirty="0" smtClean="0"/>
              <a:t> </a:t>
            </a:r>
            <a:r>
              <a:rPr lang="es-ES_tradnl" dirty="0" smtClean="0"/>
              <a:t>abruma al ofensor de amabilidad.</a:t>
            </a:r>
            <a:endParaRPr lang="en-US" dirty="0" smtClean="0"/>
          </a:p>
          <a:p>
            <a:pPr marL="225425" indent="0">
              <a:lnSpc>
                <a:spcPct val="110000"/>
              </a:lnSpc>
              <a:buFont typeface="Arial" pitchFamily="34" charset="0"/>
              <a:buNone/>
              <a:tabLst>
                <a:tab pos="569913" algn="l"/>
              </a:tabLst>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(del  Instituto Internacional  del Perdón, Robert </a:t>
            </a:r>
            <a:r>
              <a:rPr lang="es-ES_tradnl" sz="1200" kern="1200" dirty="0" err="1" smtClean="0">
                <a:solidFill>
                  <a:schemeClr val="tx1"/>
                </a:solidFill>
                <a:effectLst/>
                <a:latin typeface="+mn-lt"/>
                <a:ea typeface="+mn-ea"/>
                <a:cs typeface="+mn-cs"/>
              </a:rPr>
              <a:t>Enright</a:t>
            </a:r>
            <a:r>
              <a:rPr lang="es-ES_tradnl" sz="1200" kern="1200" dirty="0" smtClean="0">
                <a:solidFill>
                  <a:schemeClr val="tx1"/>
                </a:solidFill>
                <a:effectLst/>
                <a:latin typeface="+mn-lt"/>
                <a:ea typeface="+mn-ea"/>
                <a:cs typeface="+mn-cs"/>
              </a:rPr>
              <a:t>, Universidad de Wisconsin, Madison. http://www.forgiveness-institute.org)</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McCullough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Sandage</a:t>
            </a:r>
            <a:r>
              <a:rPr lang="es-ES" sz="1200" kern="1200" dirty="0" smtClean="0">
                <a:solidFill>
                  <a:schemeClr val="tx1"/>
                </a:solidFill>
                <a:effectLst/>
                <a:latin typeface="+mn-lt"/>
                <a:ea typeface="+mn-ea"/>
                <a:cs typeface="+mn-cs"/>
              </a:rPr>
              <a:t> y </a:t>
            </a:r>
            <a:r>
              <a:rPr lang="es-ES" sz="1200" kern="1200" dirty="0" err="1" smtClean="0">
                <a:solidFill>
                  <a:schemeClr val="tx1"/>
                </a:solidFill>
                <a:effectLst/>
                <a:latin typeface="+mn-lt"/>
                <a:ea typeface="+mn-ea"/>
                <a:cs typeface="+mn-cs"/>
              </a:rPr>
              <a:t>Worthington</a:t>
            </a:r>
            <a:r>
              <a:rPr lang="es-ES" sz="1200" kern="1200" dirty="0" smtClean="0">
                <a:solidFill>
                  <a:schemeClr val="tx1"/>
                </a:solidFill>
                <a:effectLst/>
                <a:latin typeface="+mn-lt"/>
                <a:ea typeface="+mn-ea"/>
                <a:cs typeface="+mn-cs"/>
              </a:rPr>
              <a:t> lo definen así: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perdón es un aumento en nuestra motivación interna para reparar y mantener una relación, luego que ésta ha sido dañada por las acciones hirientes de otra persona”.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err="1" smtClean="0">
                <a:solidFill>
                  <a:schemeClr val="tx1"/>
                </a:solidFill>
                <a:effectLst/>
                <a:latin typeface="+mn-lt"/>
                <a:ea typeface="+mn-ea"/>
                <a:cs typeface="+mn-cs"/>
              </a:rPr>
              <a:t>Worthington</a:t>
            </a:r>
            <a:r>
              <a:rPr lang="es-ES_tradnl" sz="1200" kern="1200" dirty="0" smtClean="0">
                <a:solidFill>
                  <a:schemeClr val="tx1"/>
                </a:solidFill>
                <a:effectLst/>
                <a:latin typeface="+mn-lt"/>
                <a:ea typeface="+mn-ea"/>
                <a:cs typeface="+mn-cs"/>
              </a:rPr>
              <a:t> lo define así: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“Empíricamente, el perdón parece ser un acto que va más allá del deber moral, un acto supererogatorio [expiatorio]  enraizado no en nuestro sentido del deber, sino en nuestra capacidad para la caridad y benevolencia”.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Estas definiciones elaboradas por psicólogos cristianos subrayan </a:t>
            </a:r>
            <a:r>
              <a:rPr lang="es-ES_tradnl" sz="1200" b="1" kern="1200" dirty="0" smtClean="0">
                <a:solidFill>
                  <a:schemeClr val="tx1"/>
                </a:solidFill>
                <a:effectLst/>
                <a:latin typeface="+mn-lt"/>
                <a:ea typeface="+mn-ea"/>
                <a:cs typeface="+mn-cs"/>
              </a:rPr>
              <a:t>la cualidad restauradora del perdón. </a:t>
            </a:r>
            <a:r>
              <a:rPr lang="es-ES_tradnl" sz="1200" kern="1200" dirty="0" smtClean="0">
                <a:solidFill>
                  <a:schemeClr val="tx1"/>
                </a:solidFill>
                <a:effectLst/>
                <a:latin typeface="+mn-lt"/>
                <a:ea typeface="+mn-ea"/>
                <a:cs typeface="+mn-cs"/>
              </a:rPr>
              <a:t>Lo que estaba quebrado, ahora es restaurado, </a:t>
            </a:r>
            <a:r>
              <a:rPr lang="es-ES_tradnl" sz="1200" b="1" kern="1200" dirty="0" smtClean="0">
                <a:solidFill>
                  <a:schemeClr val="tx1"/>
                </a:solidFill>
                <a:effectLst/>
                <a:latin typeface="+mn-lt"/>
                <a:ea typeface="+mn-ea"/>
                <a:cs typeface="+mn-cs"/>
              </a:rPr>
              <a:t>tal vez no a su estado original, pero a un facsímil razonable  </a:t>
            </a:r>
            <a:r>
              <a:rPr lang="es-ES_tradnl" sz="1200" kern="1200" dirty="0" smtClean="0">
                <a:solidFill>
                  <a:schemeClr val="tx1"/>
                </a:solidFill>
                <a:effectLst/>
                <a:latin typeface="+mn-lt"/>
                <a:ea typeface="+mn-ea"/>
                <a:cs typeface="+mn-cs"/>
              </a:rPr>
              <a:t>que permite al perdonador  y, con suerte, al perdonado, reparar el daño emocional causado por sucesos dolorosos. </a:t>
            </a:r>
            <a:r>
              <a:rPr lang="es-ES_tradnl" sz="1200" b="1" kern="1200" dirty="0" smtClean="0">
                <a:solidFill>
                  <a:schemeClr val="tx1"/>
                </a:solidFill>
                <a:effectLst/>
                <a:latin typeface="+mn-lt"/>
                <a:ea typeface="+mn-ea"/>
                <a:cs typeface="+mn-cs"/>
              </a:rPr>
              <a:t>Estas definiciones van tan lejos como para sugerir que hay un “gen del perdón” en cada uno de nosotros que necesita la sanidad que solo el perdón puede traer. </a:t>
            </a:r>
            <a:r>
              <a:rPr lang="es-ES_tradnl" sz="1200" kern="1200" dirty="0" smtClean="0">
                <a:solidFill>
                  <a:schemeClr val="tx1"/>
                </a:solidFill>
                <a:effectLst/>
                <a:latin typeface="+mn-lt"/>
                <a:ea typeface="+mn-ea"/>
                <a:cs typeface="+mn-cs"/>
              </a:rPr>
              <a:t>No perdonamos solo para cumplir un deber moral, sino para llenar nuestra necesidad de mantener fluyendo el amor hacia el exterior.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14</a:t>
            </a:fld>
            <a:endParaRPr lang="en-US" dirty="0"/>
          </a:p>
        </p:txBody>
      </p:sp>
    </p:spTree>
    <p:extLst>
      <p:ext uri="{BB962C8B-B14F-4D97-AF65-F5344CB8AC3E}">
        <p14:creationId xmlns:p14="http://schemas.microsoft.com/office/powerpoint/2010/main" val="391377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81000"/>
            <a:ext cx="2743200" cy="2057400"/>
          </a:xfrm>
        </p:spPr>
      </p:sp>
      <p:sp>
        <p:nvSpPr>
          <p:cNvPr id="3" name="Notes Placeholder 2"/>
          <p:cNvSpPr>
            <a:spLocks noGrp="1"/>
          </p:cNvSpPr>
          <p:nvPr>
            <p:ph type="body" idx="1"/>
          </p:nvPr>
        </p:nvSpPr>
        <p:spPr>
          <a:xfrm>
            <a:off x="685800" y="2514600"/>
            <a:ext cx="5334000" cy="6248400"/>
          </a:xfrm>
        </p:spPr>
        <p:txBody>
          <a:bodyPr>
            <a:normAutofit/>
          </a:bodyPr>
          <a:lstStyle/>
          <a:p>
            <a:r>
              <a:rPr lang="es-ES_tradnl" sz="1200" b="1" kern="1200" dirty="0" smtClean="0">
                <a:solidFill>
                  <a:schemeClr val="tx1"/>
                </a:solidFill>
                <a:effectLst/>
                <a:latin typeface="+mn-lt"/>
                <a:ea typeface="+mn-ea"/>
                <a:cs typeface="+mn-cs"/>
              </a:rPr>
              <a:t>QUÉ NO ES EL </a:t>
            </a:r>
            <a:r>
              <a:rPr lang="es-ES_tradnl" sz="1200" b="1" u="sng" kern="1200" dirty="0" smtClean="0">
                <a:solidFill>
                  <a:schemeClr val="tx1"/>
                </a:solidFill>
                <a:effectLst/>
                <a:latin typeface="+mn-lt"/>
                <a:ea typeface="+mn-ea"/>
                <a:cs typeface="+mn-cs"/>
              </a:rPr>
              <a:t>PERDÓN</a:t>
            </a:r>
            <a:endParaRPr lang="en-US" sz="1200" u="sng" kern="1200" dirty="0" smtClean="0">
              <a:solidFill>
                <a:schemeClr val="tx1"/>
              </a:solidFill>
              <a:effectLst/>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Instituto Internacional del Perdón sugiere que el perdón no es nada de lo siguiente: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Pasar por alto o ignorar la ofensa (“el tiempo sana todas las heridas; esto también pasará”)</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Negar la realidad de la ofensa (“Yo nunca hice nada. Todo está en tu imaginación”)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Disminuir la importancia de lo que sucedió (“Nada serio pasó aquí. Solo fue una vez.</a:t>
            </a:r>
            <a:r>
              <a:rPr lang="en-US"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No volverá a pasar”)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Excusar al ofensor (“Ella estaba cansada, molesta, etc., y no era  responsable de sus acciones”)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Mantener al ofensor como rehén (“El merece saber que me ofendió. No voy a permitir que lo olvide”)</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Aunque hay una necesidad profunda de perdonar que Dios puso en cada uno de nosotros, hay una parte de nosotros que ve el perdón con sospecha. ¡Lo retenemos porque la mayoría de nosotros  quiere que se haga justicia al delincuente antes de dar el regalo tan precioso a una persona tan indigna! Así que usamos </a:t>
            </a:r>
            <a:r>
              <a:rPr lang="es-ES_tradnl" sz="1200" b="1" kern="1200" dirty="0" smtClean="0">
                <a:solidFill>
                  <a:schemeClr val="tx1"/>
                </a:solidFill>
                <a:effectLst/>
                <a:latin typeface="+mn-lt"/>
                <a:ea typeface="+mn-ea"/>
                <a:cs typeface="+mn-cs"/>
              </a:rPr>
              <a:t>estrategias de evasión y manipulación, </a:t>
            </a:r>
            <a:r>
              <a:rPr lang="es-ES_tradnl" sz="1200" kern="1200" dirty="0" smtClean="0">
                <a:solidFill>
                  <a:schemeClr val="tx1"/>
                </a:solidFill>
                <a:effectLst/>
                <a:latin typeface="+mn-lt"/>
                <a:ea typeface="+mn-ea"/>
                <a:cs typeface="+mn-cs"/>
              </a:rPr>
              <a:t>tales como las señaladas anteriormente y pensamos que hemos ya atendido la situación. Lo cierto es que si no atendemos la acción dolorosa perpetuada en contra nuestra </a:t>
            </a:r>
            <a:r>
              <a:rPr lang="es-ES_tradnl" sz="1200" b="1" kern="1200" dirty="0" smtClean="0">
                <a:solidFill>
                  <a:schemeClr val="tx1"/>
                </a:solidFill>
                <a:effectLst/>
                <a:latin typeface="+mn-lt"/>
                <a:ea typeface="+mn-ea"/>
                <a:cs typeface="+mn-cs"/>
              </a:rPr>
              <a:t>de manera que nos hagamos cargo de nuestra propia culpa por no perdonar verdaderamente</a:t>
            </a:r>
            <a:r>
              <a:rPr lang="es-ES_tradnl" sz="1200" kern="1200" dirty="0" smtClean="0">
                <a:solidFill>
                  <a:schemeClr val="tx1"/>
                </a:solidFill>
                <a:effectLst/>
                <a:latin typeface="+mn-lt"/>
                <a:ea typeface="+mn-ea"/>
                <a:cs typeface="+mn-cs"/>
              </a:rPr>
              <a:t>, continuaremos cargando  ira —en una o más de sus manifestaciones—en nuestra mente. Esta carga mental, tarde o temprano se revela en una enfermedad física. En este sentido, ¡</a:t>
            </a:r>
            <a:r>
              <a:rPr lang="es-ES_tradnl" sz="1200" b="1" kern="1200" dirty="0" smtClean="0">
                <a:solidFill>
                  <a:schemeClr val="tx1"/>
                </a:solidFill>
                <a:effectLst/>
                <a:latin typeface="+mn-lt"/>
                <a:ea typeface="+mn-ea"/>
                <a:cs typeface="+mn-cs"/>
              </a:rPr>
              <a:t>la falta de perdón es una enfermedad psicosomática!</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16</a:t>
            </a:fld>
            <a:endParaRPr lang="en-US" dirty="0"/>
          </a:p>
        </p:txBody>
      </p:sp>
    </p:spTree>
    <p:extLst>
      <p:ext uri="{BB962C8B-B14F-4D97-AF65-F5344CB8AC3E}">
        <p14:creationId xmlns:p14="http://schemas.microsoft.com/office/powerpoint/2010/main" val="33740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lnSpcReduction="10000"/>
          </a:bodyPr>
          <a:lstStyle/>
          <a:p>
            <a:r>
              <a:rPr lang="es-ES_tradnl" sz="1200" b="1" kern="1200" dirty="0" smtClean="0">
                <a:solidFill>
                  <a:schemeClr val="tx1"/>
                </a:solidFill>
                <a:effectLst/>
                <a:latin typeface="+mn-lt"/>
                <a:ea typeface="+mn-ea"/>
                <a:cs typeface="+mn-cs"/>
              </a:rPr>
              <a:t>¿Qué sucede cuando percibo que he experimentado una injusticia o una traición?</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El enojo </a:t>
            </a:r>
            <a:r>
              <a:rPr lang="es-ES_tradnl" sz="1200" kern="1200" dirty="0" smtClean="0">
                <a:solidFill>
                  <a:schemeClr val="tx1"/>
                </a:solidFill>
                <a:effectLst/>
                <a:latin typeface="+mn-lt"/>
                <a:ea typeface="+mn-ea"/>
                <a:cs typeface="+mn-cs"/>
              </a:rPr>
              <a:t>es generalmente la primera respuesta a una injusticia real o percibida. Esto no es del todo malo. El enojo es una forma de preservación propia que permite a la parte perjudicada defenderse o escapar de la fuente de peligro. Esto explica la razón por la que la Biblia no prohíbe el enojarse (Efesios 4:26 y Salmos 4:4), pero nos  </a:t>
            </a:r>
            <a:r>
              <a:rPr lang="es-ES_tradnl" sz="1200" b="1" kern="1200" dirty="0" smtClean="0">
                <a:solidFill>
                  <a:schemeClr val="tx1"/>
                </a:solidFill>
                <a:effectLst/>
                <a:latin typeface="+mn-lt"/>
                <a:ea typeface="+mn-ea"/>
                <a:cs typeface="+mn-cs"/>
              </a:rPr>
              <a:t>exhorta a no aferrarnos a la ira a largo plazo. </a:t>
            </a:r>
            <a:r>
              <a:rPr lang="es-ES_tradnl" sz="1200" kern="1200" dirty="0" smtClean="0">
                <a:solidFill>
                  <a:schemeClr val="tx1"/>
                </a:solidFill>
                <a:effectLst/>
                <a:latin typeface="+mn-lt"/>
                <a:ea typeface="+mn-ea"/>
                <a:cs typeface="+mn-cs"/>
              </a:rPr>
              <a:t>La ira a largo plazo que se convierte en cinismo y desconfianza en otros, nos puede hacer más daño. Salmos 30:5 nos recuerda que hasta Dios se aíra, pero su ira es solo por un momento. ¡Su favor dura toda la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Después de la ira inicial, sigue  un  </a:t>
            </a:r>
            <a:r>
              <a:rPr lang="es-ES_tradnl" sz="1200" b="1" kern="1200" dirty="0" smtClean="0">
                <a:solidFill>
                  <a:schemeClr val="tx1"/>
                </a:solidFill>
                <a:effectLst/>
                <a:latin typeface="+mn-lt"/>
                <a:ea typeface="+mn-ea"/>
                <a:cs typeface="+mn-cs"/>
              </a:rPr>
              <a:t>sentido de vergüenza </a:t>
            </a:r>
            <a:r>
              <a:rPr lang="es-ES_tradnl" sz="1200" kern="1200" dirty="0" smtClean="0">
                <a:solidFill>
                  <a:schemeClr val="tx1"/>
                </a:solidFill>
                <a:effectLst/>
                <a:latin typeface="+mn-lt"/>
                <a:ea typeface="+mn-ea"/>
                <a:cs typeface="+mn-cs"/>
              </a:rPr>
              <a:t>que abruma a la parte perjudicada. Esta vergüenza surge de la suposición de que el mundo en que vivimos es seguro y benevolente y, por lo tanto, </a:t>
            </a:r>
            <a:r>
              <a:rPr lang="es-ES_tradnl" sz="1200" b="1" kern="1200" dirty="0" smtClean="0">
                <a:solidFill>
                  <a:schemeClr val="tx1"/>
                </a:solidFill>
                <a:effectLst/>
                <a:latin typeface="+mn-lt"/>
                <a:ea typeface="+mn-ea"/>
                <a:cs typeface="+mn-cs"/>
              </a:rPr>
              <a:t>no merecemos tales acciones hirientes dirigidas hacia nosotros. </a:t>
            </a:r>
            <a:r>
              <a:rPr lang="es-ES_tradnl" sz="1200" kern="1200" dirty="0" smtClean="0">
                <a:solidFill>
                  <a:schemeClr val="tx1"/>
                </a:solidFill>
                <a:effectLst/>
                <a:latin typeface="+mn-lt"/>
                <a:ea typeface="+mn-ea"/>
                <a:cs typeface="+mn-cs"/>
              </a:rPr>
              <a:t>Esa suposición explica  la razón por la  que una injusticia dirigida hacia nosotros siempre nos sorprende. También puede sorprendernos cuando creemos que somos incapaces de herir a otra persona. El reconocer que uno es pecador, no necesariamente significa que uno sea  capaz de ver tan hirientes las propias  acciones, según la perspectiva de otra persona. Y aun cuando uno no sea enteramente responsable por el acto dañino, </a:t>
            </a:r>
            <a:r>
              <a:rPr lang="es-ES_tradnl" sz="1200" b="1" kern="1200" dirty="0" smtClean="0">
                <a:solidFill>
                  <a:schemeClr val="tx1"/>
                </a:solidFill>
                <a:effectLst/>
                <a:latin typeface="+mn-lt"/>
                <a:ea typeface="+mn-ea"/>
                <a:cs typeface="+mn-cs"/>
              </a:rPr>
              <a:t>queda la vergüenza de ser victimizado</a:t>
            </a:r>
            <a:r>
              <a:rPr lang="es-ES_tradnl" sz="1200" kern="1200" dirty="0" smtClean="0">
                <a:solidFill>
                  <a:schemeClr val="tx1"/>
                </a:solidFill>
                <a:effectLst/>
                <a:latin typeface="+mn-lt"/>
                <a:ea typeface="+mn-ea"/>
                <a:cs typeface="+mn-cs"/>
              </a:rPr>
              <a:t>. Esa vergüenza brota del temor de que otros piensen que merecíamos esa injusticia.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siguiente respuesta que surge del sentido de vergüenza es la </a:t>
            </a:r>
            <a:r>
              <a:rPr lang="es-ES_tradnl" sz="1200" b="1" kern="1200" dirty="0" smtClean="0">
                <a:solidFill>
                  <a:schemeClr val="tx1"/>
                </a:solidFill>
                <a:effectLst/>
                <a:latin typeface="+mn-lt"/>
                <a:ea typeface="+mn-ea"/>
                <a:cs typeface="+mn-cs"/>
              </a:rPr>
              <a:t>necesidad de culpar</a:t>
            </a:r>
            <a:r>
              <a:rPr lang="es-ES_tradnl" sz="1200" kern="1200" dirty="0" smtClean="0">
                <a:solidFill>
                  <a:schemeClr val="tx1"/>
                </a:solidFill>
                <a:effectLst/>
                <a:latin typeface="+mn-lt"/>
                <a:ea typeface="+mn-ea"/>
                <a:cs typeface="+mn-cs"/>
              </a:rPr>
              <a:t>. Otra vez, nuestra conmoción ante la acusación implícita en la injusticia de que merecemos el acto hiriente, nos hace </a:t>
            </a:r>
            <a:r>
              <a:rPr lang="es-ES_tradnl" sz="1200" b="1" kern="1200" dirty="0" smtClean="0">
                <a:solidFill>
                  <a:schemeClr val="tx1"/>
                </a:solidFill>
                <a:effectLst/>
                <a:latin typeface="+mn-lt"/>
                <a:ea typeface="+mn-ea"/>
                <a:cs typeface="+mn-cs"/>
              </a:rPr>
              <a:t> buscar una fuente dentro o fuera de nosotros mismos para culpar por la ofensa</a:t>
            </a:r>
            <a:r>
              <a:rPr lang="es-ES_tradnl" sz="1200" kern="1200" dirty="0" smtClean="0">
                <a:solidFill>
                  <a:schemeClr val="tx1"/>
                </a:solidFill>
                <a:effectLst/>
                <a:latin typeface="+mn-lt"/>
                <a:ea typeface="+mn-ea"/>
                <a:cs typeface="+mn-cs"/>
              </a:rPr>
              <a:t>. Podemos asumir que hicimos algo para merecer el acto hiriente (esta es una respuesta típica en niños que han sido victimizados), o podemos concluir que toda esa ofensa debe colocarse totalmente a los pies de la otra persona. Como veremos después, dependiendo de nuestro tipo de personalidad como adultos, responderemos de manera diferente a esta necesidad de culpar. </a:t>
            </a:r>
            <a:r>
              <a:rPr lang="es-ES_tradnl" sz="1200" b="1" kern="1200" dirty="0" smtClean="0">
                <a:solidFill>
                  <a:schemeClr val="tx1"/>
                </a:solidFill>
                <a:effectLst/>
                <a:latin typeface="+mn-lt"/>
                <a:ea typeface="+mn-ea"/>
                <a:cs typeface="+mn-cs"/>
              </a:rPr>
              <a:t>De todas maneras, cualquier respuesta necesita tomar en cuenta el hecho de que las ofensas entre adultos requieren que ambos,  tanto el ofendido, como el  malhechor, compartan la culpa del evento doloroso.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Como parte subsiguiente de la etapa de vergüenza y culpa en la respuesta a una ofensa, </a:t>
            </a:r>
            <a:r>
              <a:rPr lang="es-ES_tradnl" sz="1200" b="1" kern="1200" dirty="0" smtClean="0">
                <a:solidFill>
                  <a:schemeClr val="tx1"/>
                </a:solidFill>
                <a:effectLst/>
                <a:latin typeface="+mn-lt"/>
                <a:ea typeface="+mn-ea"/>
                <a:cs typeface="+mn-cs"/>
              </a:rPr>
              <a:t>la negación </a:t>
            </a:r>
            <a:r>
              <a:rPr lang="es-ES_tradnl" sz="1200" kern="1200" dirty="0" smtClean="0">
                <a:solidFill>
                  <a:schemeClr val="tx1"/>
                </a:solidFill>
                <a:effectLst/>
                <a:latin typeface="+mn-lt"/>
                <a:ea typeface="+mn-ea"/>
                <a:cs typeface="+mn-cs"/>
              </a:rPr>
              <a:t>provee otro </a:t>
            </a:r>
            <a:r>
              <a:rPr lang="es-ES_tradnl" sz="1200" b="1" kern="1200" dirty="0" smtClean="0">
                <a:solidFill>
                  <a:schemeClr val="tx1"/>
                </a:solidFill>
                <a:effectLst/>
                <a:latin typeface="+mn-lt"/>
                <a:ea typeface="+mn-ea"/>
                <a:cs typeface="+mn-cs"/>
              </a:rPr>
              <a:t>medio de escapar de </a:t>
            </a:r>
            <a:r>
              <a:rPr lang="es-ES_tradnl" sz="1200" kern="1200" dirty="0" smtClean="0">
                <a:solidFill>
                  <a:schemeClr val="tx1"/>
                </a:solidFill>
                <a:effectLst/>
                <a:latin typeface="+mn-lt"/>
                <a:ea typeface="+mn-ea"/>
                <a:cs typeface="+mn-cs"/>
              </a:rPr>
              <a:t>la aceptación de la responsabilidad (el perpetrador) o de la necesidad  de hacer frente a una acusación  o acto injusto (la víctima). Si la parte perjudicada permanece en etapa de negación, será fácil comenzar a  </a:t>
            </a:r>
            <a:r>
              <a:rPr lang="es-ES_tradnl" sz="1200" b="1" kern="1200" dirty="0" smtClean="0">
                <a:solidFill>
                  <a:schemeClr val="tx1"/>
                </a:solidFill>
                <a:effectLst/>
                <a:latin typeface="+mn-lt"/>
                <a:ea typeface="+mn-ea"/>
                <a:cs typeface="+mn-cs"/>
              </a:rPr>
              <a:t>crear la historia de rencor</a:t>
            </a:r>
            <a:r>
              <a:rPr lang="es-ES_tradnl" sz="1200" kern="1200" dirty="0" smtClean="0">
                <a:solidFill>
                  <a:schemeClr val="tx1"/>
                </a:solidFill>
                <a:effectLst/>
                <a:latin typeface="+mn-lt"/>
                <a:ea typeface="+mn-ea"/>
                <a:cs typeface="+mn-cs"/>
              </a:rPr>
              <a:t>. Es importante relatar  la historia acerca de qué sucedió para que se creara la ofensa, si se quiere superar el daño causado por la ofensa. Pero </a:t>
            </a:r>
            <a:r>
              <a:rPr lang="es-ES_tradnl" sz="1200" b="1" kern="1200" dirty="0" smtClean="0">
                <a:solidFill>
                  <a:schemeClr val="tx1"/>
                </a:solidFill>
                <a:effectLst/>
                <a:latin typeface="+mn-lt"/>
                <a:ea typeface="+mn-ea"/>
                <a:cs typeface="+mn-cs"/>
              </a:rPr>
              <a:t>una historia de rencor es una historia que se ha quedado atascada.  </a:t>
            </a:r>
            <a:r>
              <a:rPr lang="es-ES_tradnl" sz="1200" kern="1200" dirty="0" smtClean="0">
                <a:solidFill>
                  <a:schemeClr val="tx1"/>
                </a:solidFill>
                <a:effectLst/>
                <a:latin typeface="+mn-lt"/>
                <a:ea typeface="+mn-ea"/>
                <a:cs typeface="+mn-cs"/>
              </a:rPr>
              <a:t>El Dr. Fred </a:t>
            </a:r>
            <a:r>
              <a:rPr lang="es-ES_tradnl" sz="1200" kern="1200" dirty="0" err="1" smtClean="0">
                <a:solidFill>
                  <a:schemeClr val="tx1"/>
                </a:solidFill>
                <a:effectLst/>
                <a:latin typeface="+mn-lt"/>
                <a:ea typeface="+mn-ea"/>
                <a:cs typeface="+mn-cs"/>
              </a:rPr>
              <a:t>Luskin</a:t>
            </a:r>
            <a:r>
              <a:rPr lang="es-ES_tradnl" sz="1200" kern="1200" dirty="0" smtClean="0">
                <a:solidFill>
                  <a:schemeClr val="tx1"/>
                </a:solidFill>
                <a:effectLst/>
                <a:latin typeface="+mn-lt"/>
                <a:ea typeface="+mn-ea"/>
                <a:cs typeface="+mn-cs"/>
              </a:rPr>
              <a:t> lo compara a un avión que sobrevuela alrededor y alrededor del campo de aterrizaje sin nunca aterrizar. La misma historia es relatada una y otra vez con los mismos jugadores, los mismos argumentos y los mismos justificativos para aferrarse al rencor.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Estas son las respuestas típicas del ser humano a un evento doloroso</a:t>
            </a:r>
            <a:r>
              <a:rPr lang="es-ES_tradnl" sz="1200" kern="1200" dirty="0" smtClean="0">
                <a:solidFill>
                  <a:schemeClr val="tx1"/>
                </a:solidFill>
                <a:effectLst/>
                <a:latin typeface="+mn-lt"/>
                <a:ea typeface="+mn-ea"/>
                <a:cs typeface="+mn-cs"/>
              </a:rPr>
              <a:t>: enojo, vergüenza y culpa, negación y la historia de rencor o resentimiento. Aun con lo  dañinas que estas respuestas son para las personas que se aferran a ellas, cuando somos víctimas de una ofensa, ¡irónicamente tendemos a aferrarnos a ellas! </a:t>
            </a: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fontScale="92500"/>
          </a:bodyPr>
          <a:lstStyle/>
          <a:p>
            <a:r>
              <a:rPr lang="es-ES_tradnl" sz="1200" kern="1200" dirty="0" smtClean="0">
                <a:solidFill>
                  <a:schemeClr val="tx1"/>
                </a:solidFill>
                <a:effectLst/>
                <a:latin typeface="+mn-lt"/>
                <a:ea typeface="+mn-ea"/>
                <a:cs typeface="+mn-cs"/>
              </a:rPr>
              <a:t>Fue el filósofo en educación suizo Jean Piaget, quien estableció que la primera respuesta humana a la ofensa es </a:t>
            </a:r>
            <a:r>
              <a:rPr lang="es-ES_tradnl" sz="1200" b="1" i="1" kern="1200" dirty="0" smtClean="0">
                <a:solidFill>
                  <a:schemeClr val="tx1"/>
                </a:solidFill>
                <a:effectLst/>
                <a:latin typeface="+mn-lt"/>
                <a:ea typeface="+mn-ea"/>
                <a:cs typeface="+mn-cs"/>
              </a:rPr>
              <a:t>de conservación</a:t>
            </a:r>
            <a:r>
              <a:rPr lang="es-ES_tradnl" sz="1200" kern="1200" dirty="0" smtClean="0">
                <a:solidFill>
                  <a:schemeClr val="tx1"/>
                </a:solidFill>
                <a:effectLst/>
                <a:latin typeface="+mn-lt"/>
                <a:ea typeface="+mn-ea"/>
                <a:cs typeface="+mn-cs"/>
              </a:rPr>
              <a:t>. Esto es, ¡tendemos a </a:t>
            </a:r>
            <a:r>
              <a:rPr lang="es-ES_tradnl" sz="1200" b="1" kern="1200" dirty="0" smtClean="0">
                <a:solidFill>
                  <a:schemeClr val="tx1"/>
                </a:solidFill>
                <a:effectLst/>
                <a:latin typeface="+mn-lt"/>
                <a:ea typeface="+mn-ea"/>
                <a:cs typeface="+mn-cs"/>
              </a:rPr>
              <a:t>mantener las cosas como están</a:t>
            </a:r>
            <a:r>
              <a:rPr lang="es-ES_tradnl" sz="1200" kern="1200" dirty="0" smtClean="0">
                <a:solidFill>
                  <a:schemeClr val="tx1"/>
                </a:solidFill>
                <a:effectLst/>
                <a:latin typeface="+mn-lt"/>
                <a:ea typeface="+mn-ea"/>
                <a:cs typeface="+mn-cs"/>
              </a:rPr>
              <a:t>, aún si son miserables! Esta respuesta típica tiende a preservar el enojo, temor, dolor y resentimiento. Inicialmente esto tiene la intención de proteger a la víctima, dándole un sentido de control sobre una acción que le ha causado dolor o ha amenazado su bienestar. Sin embargo,  si se mantiene a largo plazo, </a:t>
            </a:r>
            <a:r>
              <a:rPr lang="es-ES_tradnl" sz="1200" b="1" kern="1200" dirty="0" smtClean="0">
                <a:solidFill>
                  <a:schemeClr val="tx1"/>
                </a:solidFill>
                <a:effectLst/>
                <a:latin typeface="+mn-lt"/>
                <a:ea typeface="+mn-ea"/>
                <a:cs typeface="+mn-cs"/>
              </a:rPr>
              <a:t>el dolor del pasado constantemente invadirá el presente</a:t>
            </a:r>
            <a:r>
              <a:rPr lang="es-ES_tradnl" sz="1200" kern="1200" dirty="0" smtClean="0">
                <a:solidFill>
                  <a:schemeClr val="tx1"/>
                </a:solidFill>
                <a:effectLst/>
                <a:latin typeface="+mn-lt"/>
                <a:ea typeface="+mn-ea"/>
                <a:cs typeface="+mn-cs"/>
              </a:rPr>
              <a:t>, afectando negativamente la vida  mental, física y espiritual.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perdón tiene el  potencial de romper este ciclo vicioso.  Los psicólogos </a:t>
            </a:r>
            <a:r>
              <a:rPr lang="es-ES_tradnl" sz="1200" kern="1200" dirty="0" err="1" smtClean="0">
                <a:solidFill>
                  <a:schemeClr val="tx1"/>
                </a:solidFill>
                <a:effectLst/>
                <a:latin typeface="+mn-lt"/>
                <a:ea typeface="+mn-ea"/>
                <a:cs typeface="+mn-cs"/>
              </a:rPr>
              <a:t>Pargament</a:t>
            </a:r>
            <a:r>
              <a:rPr lang="es-ES_tradnl" sz="1200" kern="1200" dirty="0" smtClean="0">
                <a:solidFill>
                  <a:schemeClr val="tx1"/>
                </a:solidFill>
                <a:effectLst/>
                <a:latin typeface="+mn-lt"/>
                <a:ea typeface="+mn-ea"/>
                <a:cs typeface="+mn-cs"/>
              </a:rPr>
              <a:t> y </a:t>
            </a:r>
            <a:r>
              <a:rPr lang="es-ES_tradnl" sz="1200" kern="1200" dirty="0" err="1" smtClean="0">
                <a:solidFill>
                  <a:schemeClr val="tx1"/>
                </a:solidFill>
                <a:effectLst/>
                <a:latin typeface="+mn-lt"/>
                <a:ea typeface="+mn-ea"/>
                <a:cs typeface="+mn-cs"/>
              </a:rPr>
              <a:t>Rye</a:t>
            </a:r>
            <a:r>
              <a:rPr lang="es-ES_tradnl" sz="1200" kern="1200" dirty="0" smtClean="0">
                <a:solidFill>
                  <a:schemeClr val="tx1"/>
                </a:solidFill>
                <a:effectLst/>
                <a:latin typeface="+mn-lt"/>
                <a:ea typeface="+mn-ea"/>
                <a:cs typeface="+mn-cs"/>
              </a:rPr>
              <a:t> elaboraron un modelo </a:t>
            </a:r>
            <a:r>
              <a:rPr lang="es-ES_tradnl" sz="1200" i="1" kern="1200" dirty="0" smtClean="0">
                <a:solidFill>
                  <a:schemeClr val="tx1"/>
                </a:solidFill>
                <a:effectLst/>
                <a:latin typeface="+mn-lt"/>
                <a:ea typeface="+mn-ea"/>
                <a:cs typeface="+mn-cs"/>
              </a:rPr>
              <a:t>TRANSFORMACIONAL</a:t>
            </a:r>
            <a:r>
              <a:rPr lang="es-ES_tradnl" sz="1200" kern="1200" dirty="0" smtClean="0">
                <a:solidFill>
                  <a:schemeClr val="tx1"/>
                </a:solidFill>
                <a:effectLst/>
                <a:latin typeface="+mn-lt"/>
                <a:ea typeface="+mn-ea"/>
                <a:cs typeface="+mn-cs"/>
              </a:rPr>
              <a:t>, basado en el perdón, para responder a una ofensa. La decisión de perdonar  motiva al ser a avanzar, de la protección propia, a activar la búsqueda de la paz (p. ej., perdón y reconciliación). Esta decisión se cumple a través de la práctica de: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Replanteo</a:t>
            </a:r>
            <a:r>
              <a:rPr lang="es-ES_tradnl" sz="1200" kern="1200" dirty="0" smtClean="0">
                <a:solidFill>
                  <a:schemeClr val="tx1"/>
                </a:solidFill>
                <a:effectLst/>
                <a:latin typeface="+mn-lt"/>
                <a:ea typeface="+mn-ea"/>
                <a:cs typeface="+mn-cs"/>
              </a:rPr>
              <a:t>: El proceso de tratar de ver al ofensor bajo una luz diferente y más empática; de verlo, por ejemplo, como un niño vulnerable. Este proceso incluye </a:t>
            </a:r>
            <a:r>
              <a:rPr lang="es-ES_tradnl" sz="1200" b="1" kern="1200" dirty="0" smtClean="0">
                <a:solidFill>
                  <a:schemeClr val="tx1"/>
                </a:solidFill>
                <a:effectLst/>
                <a:latin typeface="+mn-lt"/>
                <a:ea typeface="+mn-ea"/>
                <a:cs typeface="+mn-cs"/>
              </a:rPr>
              <a:t>humanizar </a:t>
            </a:r>
            <a:r>
              <a:rPr lang="es-ES_tradnl" sz="1200" kern="1200" dirty="0" smtClean="0">
                <a:solidFill>
                  <a:schemeClr val="tx1"/>
                </a:solidFill>
                <a:effectLst/>
                <a:latin typeface="+mn-lt"/>
                <a:ea typeface="+mn-ea"/>
                <a:cs typeface="+mn-cs"/>
              </a:rPr>
              <a:t>al ofensor (no verlo más como un “monstruo”), </a:t>
            </a:r>
            <a:r>
              <a:rPr lang="es-ES_tradnl" sz="1200" b="1" kern="1200" dirty="0" smtClean="0">
                <a:solidFill>
                  <a:schemeClr val="tx1"/>
                </a:solidFill>
                <a:effectLst/>
                <a:latin typeface="+mn-lt"/>
                <a:ea typeface="+mn-ea"/>
                <a:cs typeface="+mn-cs"/>
              </a:rPr>
              <a:t>empatizar </a:t>
            </a:r>
            <a:r>
              <a:rPr lang="es-ES_tradnl" sz="1200" kern="1200" dirty="0" smtClean="0">
                <a:solidFill>
                  <a:schemeClr val="tx1"/>
                </a:solidFill>
                <a:effectLst/>
                <a:latin typeface="+mn-lt"/>
                <a:ea typeface="+mn-ea"/>
                <a:cs typeface="+mn-cs"/>
              </a:rPr>
              <a:t>con  el “niño interior herido” del ofensor, </a:t>
            </a:r>
            <a:r>
              <a:rPr lang="es-ES_tradnl" sz="1200" b="1" kern="1200" dirty="0" smtClean="0">
                <a:solidFill>
                  <a:schemeClr val="tx1"/>
                </a:solidFill>
                <a:effectLst/>
                <a:latin typeface="+mn-lt"/>
                <a:ea typeface="+mn-ea"/>
                <a:cs typeface="+mn-cs"/>
              </a:rPr>
              <a:t>reevaluación </a:t>
            </a:r>
            <a:r>
              <a:rPr lang="es-ES_tradnl" sz="1200" kern="1200" dirty="0" smtClean="0">
                <a:solidFill>
                  <a:schemeClr val="tx1"/>
                </a:solidFill>
                <a:effectLst/>
                <a:latin typeface="+mn-lt"/>
                <a:ea typeface="+mn-ea"/>
                <a:cs typeface="+mn-cs"/>
              </a:rPr>
              <a:t>de la relación (“¿Podemos ser nuevamente amigos?”), y f</a:t>
            </a:r>
            <a:r>
              <a:rPr lang="es-ES_tradnl" sz="1200" b="1" kern="1200" dirty="0" smtClean="0">
                <a:solidFill>
                  <a:schemeClr val="tx1"/>
                </a:solidFill>
                <a:effectLst/>
                <a:latin typeface="+mn-lt"/>
                <a:ea typeface="+mn-ea"/>
                <a:cs typeface="+mn-cs"/>
              </a:rPr>
              <a:t>acilitación social</a:t>
            </a:r>
            <a:r>
              <a:rPr lang="es-ES_tradnl" sz="1200" kern="1200" dirty="0" smtClean="0">
                <a:solidFill>
                  <a:schemeClr val="tx1"/>
                </a:solidFill>
                <a:effectLst/>
                <a:latin typeface="+mn-lt"/>
                <a:ea typeface="+mn-ea"/>
                <a:cs typeface="+mn-cs"/>
              </a:rPr>
              <a:t>, p. ej., buscar formas de tener una  posible relación con el ofensor, aunque diferente de la relación previa.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Nos ocuparemos después de estas estrategias de transformación a través del perdón. Por el momento, queremos saber lo que las Sagradas Escrituras dicen acerca del perdón. Veremos 12 principios bíblicos  del perdón. Como este seminario es presentado en dos partes, consideraremos los primeros nueve  principios en la primera parte y los últimos tres principios en la segunda. Estos principios no son los únicos  principios  acerca del perdón encontrados en la Biblia, pero te ayudarán a obtener  un entendimiento de como el perdón divino ejerce su impacto sobre la práctica del perdón humano.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LOS DOCE PRINCIPIOS BÍBLICOS DEL PERDÓN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PRINCIPIO #1: Seré perdonado como yo perdono  (Mateo 6:12</a:t>
            </a:r>
            <a:r>
              <a:rPr lang="en-US" sz="1200" b="1"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dirty="0" smtClean="0"/>
              <a:t>“</a:t>
            </a:r>
            <a:r>
              <a:rPr lang="en-US" sz="1200" dirty="0" smtClean="0"/>
              <a:t>Y </a:t>
            </a:r>
            <a:r>
              <a:rPr lang="en-US" sz="1200" dirty="0" err="1" smtClean="0"/>
              <a:t>perdona</a:t>
            </a:r>
            <a:r>
              <a:rPr lang="es-ES_tradnl" sz="1200" dirty="0" smtClean="0"/>
              <a:t> nuestras deudas, como también nosotros perdonamos a nuestros deudores”. </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Este principio está situado en el mismo corazón de la oración modelo del Señor y sugiere que el perdón  en la tierra afecta la forma como uno debe esperar ser perdonado por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Mateo 18: 23-35. </a:t>
            </a:r>
            <a:r>
              <a:rPr lang="es-ES_tradnl" sz="1200" b="1" kern="1200" dirty="0" smtClean="0">
                <a:solidFill>
                  <a:schemeClr val="tx1"/>
                </a:solidFill>
                <a:effectLst/>
                <a:latin typeface="+mn-lt"/>
                <a:ea typeface="+mn-ea"/>
                <a:cs typeface="+mn-cs"/>
              </a:rPr>
              <a:t>La parábola de los dos deudores </a:t>
            </a:r>
            <a:r>
              <a:rPr lang="es-ES_tradnl" sz="1200" kern="1200" dirty="0" smtClean="0">
                <a:solidFill>
                  <a:schemeClr val="tx1"/>
                </a:solidFill>
                <a:effectLst/>
                <a:latin typeface="+mn-lt"/>
                <a:ea typeface="+mn-ea"/>
                <a:cs typeface="+mn-cs"/>
              </a:rPr>
              <a:t>enseña que el perdón de Dios viene con la expectativa de que nosotros también debemos perdonarnos unos a  otros. También sugiere que si yo, como el perdonado por Dios, niego el perdón a aquellos que me ofenden, dejo espacio para ofender, no sólo a mi hermano o mi hermana, sino a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¿Quiere decir esto que Dios no me perdonará si no perdono a mi hermano o hermana? No necesariamente, ya que </a:t>
            </a:r>
            <a:r>
              <a:rPr lang="es-ES_tradnl" sz="1200" b="1" kern="1200" dirty="0" smtClean="0">
                <a:solidFill>
                  <a:schemeClr val="tx1"/>
                </a:solidFill>
                <a:effectLst/>
                <a:latin typeface="+mn-lt"/>
                <a:ea typeface="+mn-ea"/>
                <a:cs typeface="+mn-cs"/>
              </a:rPr>
              <a:t>sabemos que Dios ha cambiado de parecer </a:t>
            </a:r>
            <a:r>
              <a:rPr lang="es-ES_tradnl" sz="1200" kern="1200" dirty="0" smtClean="0">
                <a:solidFill>
                  <a:schemeClr val="tx1"/>
                </a:solidFill>
                <a:effectLst/>
                <a:latin typeface="+mn-lt"/>
                <a:ea typeface="+mn-ea"/>
                <a:cs typeface="+mn-cs"/>
              </a:rPr>
              <a:t>y ha tenido misericordia de los que no lo merecen. No obstante, aunque Dios perdona en tales casos, no exime al perdonado de tener  que </a:t>
            </a:r>
            <a:r>
              <a:rPr lang="es-ES_tradnl" sz="1200" i="1" kern="1200" dirty="0" smtClean="0">
                <a:solidFill>
                  <a:schemeClr val="tx1"/>
                </a:solidFill>
                <a:effectLst/>
                <a:latin typeface="+mn-lt"/>
                <a:ea typeface="+mn-ea"/>
                <a:cs typeface="+mn-cs"/>
              </a:rPr>
              <a:t>vivir con las consecuencias </a:t>
            </a:r>
            <a:r>
              <a:rPr lang="es-ES_tradnl" sz="1200" kern="1200" dirty="0" smtClean="0">
                <a:solidFill>
                  <a:schemeClr val="tx1"/>
                </a:solidFill>
                <a:effectLst/>
                <a:latin typeface="+mn-lt"/>
                <a:ea typeface="+mn-ea"/>
                <a:cs typeface="+mn-cs"/>
              </a:rPr>
              <a:t>de sus acciones (ver Amós 7:1-6). Dios cede a su intención de castigar a su pueblo, pero lo deja sufrir las consecuencias de sus elecciones. En 2 Samuel 7:1-17, David es perdonado, pero no puede construir el templo porque ha derramado demasiada sangre).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marL="0" indent="0" algn="ctr">
              <a:buNone/>
            </a:pPr>
            <a:r>
              <a:rPr lang="es-ES_tradnl" sz="1200" b="1" kern="1200" dirty="0" smtClean="0">
                <a:solidFill>
                  <a:schemeClr val="tx1"/>
                </a:solidFill>
                <a:effectLst/>
                <a:latin typeface="+mn-lt"/>
                <a:ea typeface="+mn-ea"/>
                <a:cs typeface="+mn-cs"/>
              </a:rPr>
              <a:t>PRINCIPIO #2: Si no perdono, mi adoración es inaceptable a Dios </a:t>
            </a:r>
            <a:r>
              <a:rPr lang="en-US" b="1" kern="1200" dirty="0" smtClean="0">
                <a:solidFill>
                  <a:schemeClr val="tx1"/>
                </a:solidFill>
              </a:rPr>
              <a:t>(Mateo 5:23-24)</a:t>
            </a:r>
            <a:r>
              <a:rPr lang="en-US" dirty="0" smtClean="0"/>
              <a:t> </a:t>
            </a:r>
          </a:p>
          <a:p>
            <a:pPr marL="0" indent="0" algn="ctr">
              <a:buNone/>
            </a:pPr>
            <a:r>
              <a:rPr lang="en-US" sz="1200" b="0" dirty="0" smtClean="0"/>
              <a:t>“</a:t>
            </a:r>
            <a:r>
              <a:rPr lang="es-ES_tradnl" sz="1200" b="0" dirty="0" smtClean="0"/>
              <a:t>Por tanto, si traes tu ofrenda al altar, y allí te acuerdas que tu hermano tiene algo contra ti, deja allí tu ofrenda delante del altar, y anda, reconcíliate primero con tu hermano, y entonces ven y presenta tu ofrenda</a:t>
            </a:r>
            <a:r>
              <a:rPr lang="en-US" sz="1200" b="0" dirty="0" smtClean="0"/>
              <a:t>”</a:t>
            </a:r>
          </a:p>
          <a:p>
            <a:pPr>
              <a:lnSpc>
                <a:spcPct val="11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Dios quiere que estemos en paz con nuestros hermanos antes de traer nuestra ofrenda a él. También tenemos que estar en paz con nosotros mismos y liberados de sentimientos de culpa. Nuestra adoración es más significativa cuando se la ofrecemos a Dios con una conciencia limpia. Esto requiere tomar el tiempo para arrepentirnos y confesar nuestros pecados (la viga en nuestro ojo) seguido de la búsqueda de la paz con los que nos hacen mal (la paja en el de ellos). (Ver Mateo 7:3).</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Debemos hacer cualquier intento de reconciliación con nuestro ofensor u ofensores </a:t>
            </a:r>
            <a:r>
              <a:rPr lang="es-ES_tradnl" sz="1200" b="1" kern="1200" dirty="0" smtClean="0">
                <a:solidFill>
                  <a:schemeClr val="tx1"/>
                </a:solidFill>
                <a:effectLst/>
                <a:latin typeface="+mn-lt"/>
                <a:ea typeface="+mn-ea"/>
                <a:cs typeface="+mn-cs"/>
              </a:rPr>
              <a:t>antes </a:t>
            </a:r>
            <a:r>
              <a:rPr lang="es-ES_tradnl" sz="1200" kern="1200" dirty="0" smtClean="0">
                <a:solidFill>
                  <a:schemeClr val="tx1"/>
                </a:solidFill>
                <a:effectLst/>
                <a:latin typeface="+mn-lt"/>
                <a:ea typeface="+mn-ea"/>
                <a:cs typeface="+mn-cs"/>
              </a:rPr>
              <a:t>de traer nuestra ofrenda en canto, oración y sermón al Señor. Al mismo tiempo, nuestra adoración puede ser </a:t>
            </a:r>
            <a:r>
              <a:rPr lang="es-ES_tradnl" sz="1200" b="1" kern="1200" dirty="0" smtClean="0">
                <a:solidFill>
                  <a:schemeClr val="tx1"/>
                </a:solidFill>
                <a:effectLst/>
                <a:latin typeface="+mn-lt"/>
                <a:ea typeface="+mn-ea"/>
                <a:cs typeface="+mn-cs"/>
              </a:rPr>
              <a:t>un medio  </a:t>
            </a:r>
            <a:r>
              <a:rPr lang="es-ES_tradnl" sz="1200" kern="1200" dirty="0" smtClean="0">
                <a:solidFill>
                  <a:schemeClr val="tx1"/>
                </a:solidFill>
                <a:effectLst/>
                <a:latin typeface="+mn-lt"/>
                <a:ea typeface="+mn-ea"/>
                <a:cs typeface="+mn-cs"/>
              </a:rPr>
              <a:t>hacia el fin de traernos a la decisión de perdonar.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Aun si nuestro </a:t>
            </a:r>
            <a:r>
              <a:rPr lang="es-ES_tradnl" sz="1200" b="1" kern="1200" dirty="0" smtClean="0">
                <a:solidFill>
                  <a:schemeClr val="tx1"/>
                </a:solidFill>
                <a:effectLst/>
                <a:latin typeface="+mn-lt"/>
                <a:ea typeface="+mn-ea"/>
                <a:cs typeface="+mn-cs"/>
              </a:rPr>
              <a:t>ofensor perdonado rehúsa aceptar nuestro perdón</a:t>
            </a:r>
            <a:r>
              <a:rPr lang="es-ES_tradnl" sz="1200" kern="1200" dirty="0" smtClean="0">
                <a:solidFill>
                  <a:schemeClr val="tx1"/>
                </a:solidFill>
                <a:effectLst/>
                <a:latin typeface="+mn-lt"/>
                <a:ea typeface="+mn-ea"/>
                <a:cs typeface="+mn-cs"/>
              </a:rPr>
              <a:t>, quedamos libres de culpa a la vista de Dios, porque hemos obedecido el mandamiento de perdonar. Es esa decisión íntima de perdonar la que nos libera de la ira en torno al delito y la culpabilidad a los ojos de Dios (Ver Mateo 5:44).</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sz="1200" dirty="0" smtClean="0"/>
              <a:t>“</a:t>
            </a:r>
            <a:r>
              <a:rPr lang="es-ES_tradnl" sz="1200" b="1" dirty="0" smtClean="0"/>
              <a:t>Por tanto, si traes tu ofrenda al altar, y allí te acuerdas que tu hermano tiene algo contra ti, deja allí tu ofrenda delante del altar, y anda, reconcíliate primero con tu hermano, y entonces ven y presenta tu ofrenda</a:t>
            </a:r>
            <a:r>
              <a:rPr lang="en-US" sz="1200" b="1" dirty="0" smtClean="0"/>
              <a:t>”</a:t>
            </a:r>
            <a:r>
              <a:rPr lang="en-US" sz="1200" b="1" baseline="0" dirty="0" smtClean="0"/>
              <a:t> </a:t>
            </a:r>
            <a:r>
              <a:rPr lang="en-US" b="1" dirty="0" smtClean="0"/>
              <a:t>Mateo 5:23-24</a:t>
            </a: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86000"/>
            <a:ext cx="5486400" cy="60198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rPr>
              <a:t>Principio #3: </a:t>
            </a:r>
            <a:r>
              <a:rPr lang="es-ES_tradnl" sz="1200" b="1" kern="1200" dirty="0" smtClean="0">
                <a:solidFill>
                  <a:schemeClr val="tx1"/>
                </a:solidFill>
                <a:effectLst/>
                <a:latin typeface="+mn-lt"/>
                <a:ea typeface="+mn-ea"/>
                <a:cs typeface="+mn-cs"/>
              </a:rPr>
              <a:t>El perdón es para todos, no solo para los que lo “merecen” o se lo “ganan” </a:t>
            </a:r>
            <a:r>
              <a:rPr lang="en-US" b="1" kern="1200" dirty="0" smtClean="0">
                <a:solidFill>
                  <a:schemeClr val="tx1"/>
                </a:solidFill>
              </a:rPr>
              <a:t>(Mateo 5:46-48).</a:t>
            </a:r>
            <a:r>
              <a:rPr lang="en-US" sz="1100" dirty="0" smtClean="0"/>
              <a:t> “</a:t>
            </a:r>
            <a:r>
              <a:rPr lang="en-US" dirty="0" err="1" smtClean="0"/>
              <a:t>Porque</a:t>
            </a:r>
            <a:r>
              <a:rPr lang="en-US" dirty="0" smtClean="0"/>
              <a:t> </a:t>
            </a:r>
            <a:r>
              <a:rPr lang="en-US" dirty="0" err="1" smtClean="0"/>
              <a:t>si</a:t>
            </a:r>
            <a:r>
              <a:rPr lang="en-US" dirty="0" smtClean="0"/>
              <a:t> am</a:t>
            </a:r>
            <a:r>
              <a:rPr lang="es-ES_tradnl" dirty="0" err="1" smtClean="0"/>
              <a:t>áis</a:t>
            </a:r>
            <a:r>
              <a:rPr lang="es-ES_tradnl" dirty="0" smtClean="0"/>
              <a:t> a los que os aman,</a:t>
            </a:r>
            <a:r>
              <a:rPr lang="es-ES_tradnl" sz="1050" dirty="0" smtClean="0">
                <a:solidFill>
                  <a:srgbClr val="002060"/>
                </a:solidFill>
              </a:rPr>
              <a:t> </a:t>
            </a:r>
            <a:r>
              <a:rPr lang="es-ES_tradnl" dirty="0" smtClean="0"/>
              <a:t>¿qué recompensa tendréis</a:t>
            </a:r>
            <a:r>
              <a:rPr lang="en-US" dirty="0" smtClean="0"/>
              <a:t>?</a:t>
            </a:r>
            <a:r>
              <a:rPr lang="es-ES_tradnl" dirty="0" smtClean="0"/>
              <a:t> ¿No hacen también lo mismo los publicanos</a:t>
            </a:r>
            <a:r>
              <a:rPr lang="en-US" dirty="0" smtClean="0"/>
              <a:t>?</a:t>
            </a:r>
            <a:r>
              <a:rPr lang="es-ES_tradnl" dirty="0" smtClean="0"/>
              <a:t> Y si saludáis a vuestros hermanos solamente, ¿qué hacéis de más</a:t>
            </a:r>
            <a:r>
              <a:rPr lang="en-US" dirty="0" smtClean="0"/>
              <a:t>? </a:t>
            </a:r>
            <a:r>
              <a:rPr lang="es-ES_tradnl" dirty="0" smtClean="0"/>
              <a:t>¿no hacen también así los gentiles</a:t>
            </a:r>
            <a:r>
              <a:rPr lang="en-US" dirty="0" smtClean="0"/>
              <a:t>?</a:t>
            </a:r>
            <a:r>
              <a:rPr lang="en-US" baseline="0" dirty="0" smtClean="0"/>
              <a:t> </a:t>
            </a:r>
            <a:r>
              <a:rPr lang="en-US" dirty="0" err="1" smtClean="0"/>
              <a:t>Sed</a:t>
            </a:r>
            <a:r>
              <a:rPr lang="en-US" dirty="0" smtClean="0"/>
              <a:t>,</a:t>
            </a:r>
            <a:r>
              <a:rPr lang="en-US" baseline="0" dirty="0" smtClean="0"/>
              <a:t> </a:t>
            </a:r>
            <a:r>
              <a:rPr lang="en-US" baseline="0" dirty="0" err="1" smtClean="0"/>
              <a:t>pues</a:t>
            </a:r>
            <a:r>
              <a:rPr lang="en-US" baseline="0" dirty="0" smtClean="0"/>
              <a:t> </a:t>
            </a:r>
            <a:r>
              <a:rPr lang="en-US" baseline="0" dirty="0" err="1" smtClean="0"/>
              <a:t>vosotros</a:t>
            </a:r>
            <a:r>
              <a:rPr lang="en-US" baseline="0" dirty="0" smtClean="0"/>
              <a:t> perfectos, </a:t>
            </a:r>
            <a:r>
              <a:rPr lang="en-US" baseline="0" dirty="0" err="1" smtClean="0"/>
              <a:t>como</a:t>
            </a:r>
            <a:r>
              <a:rPr lang="en-US" baseline="0" dirty="0" smtClean="0"/>
              <a:t> </a:t>
            </a:r>
            <a:r>
              <a:rPr lang="en-US" baseline="0" dirty="0" err="1" smtClean="0"/>
              <a:t>nuestro</a:t>
            </a:r>
            <a:r>
              <a:rPr lang="en-US" baseline="0" dirty="0" smtClean="0"/>
              <a:t> Padre que </a:t>
            </a:r>
            <a:r>
              <a:rPr lang="en-US" baseline="0" dirty="0" err="1" smtClean="0"/>
              <a:t>est</a:t>
            </a:r>
            <a:r>
              <a:rPr lang="es-ES_tradnl" baseline="0" dirty="0" smtClean="0"/>
              <a:t>á en los cielos es perfecto</a:t>
            </a:r>
            <a:r>
              <a:rPr lang="en-US" baseline="0" dirty="0" smtClean="0"/>
              <a:t>”.</a:t>
            </a:r>
            <a:endParaRPr lang="en-US" dirty="0" smtClean="0"/>
          </a:p>
          <a:p>
            <a:endParaRPr lang="en-US" kern="1200" dirty="0" smtClean="0">
              <a:solidFill>
                <a:schemeClr val="tx1"/>
              </a:solidFill>
            </a:endParaRPr>
          </a:p>
          <a:p>
            <a:r>
              <a:rPr lang="es-ES_tradnl" sz="1200" kern="1200" dirty="0" smtClean="0">
                <a:solidFill>
                  <a:schemeClr val="tx1"/>
                </a:solidFill>
                <a:effectLst/>
                <a:latin typeface="+mn-lt"/>
                <a:ea typeface="+mn-ea"/>
                <a:cs typeface="+mn-cs"/>
              </a:rPr>
              <a:t>La historia de Esaú y Jacob. En Génesis 32 encontramos a Jacob enviando mensajeros a su hermano Esaú, para invitarlo a perdonarlo. El informe de los mensajeros es sencillamente que Esaú, con 400 de sus hombres viene hacia Jacob. El propósito de los tres conjuntos de regalos de Jacob que él ordena sean enviados a su hermano, están destinados "para apaciguar” a  Esaú (Génesis 32:20). Jacob todavía no ha tenido la oportunidad de decir las palabras, “lo siento”.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¿Eran los regalos suficientes para revertir lo que  Jacob había hecho a Esaú al robar su primogenitura? </a:t>
            </a:r>
            <a:r>
              <a:rPr lang="es-ES_tradnl" sz="1200" b="1" kern="1200" dirty="0" smtClean="0">
                <a:solidFill>
                  <a:schemeClr val="tx1"/>
                </a:solidFill>
                <a:effectLst/>
                <a:latin typeface="+mn-lt"/>
                <a:ea typeface="+mn-ea"/>
                <a:cs typeface="+mn-cs"/>
              </a:rPr>
              <a:t>No, ya que nada puede revertir una acción pasada o compensarla plenamente. </a:t>
            </a:r>
            <a:r>
              <a:rPr lang="es-ES_tradnl" sz="1200" kern="1200" dirty="0" smtClean="0">
                <a:solidFill>
                  <a:schemeClr val="tx1"/>
                </a:solidFill>
                <a:effectLst/>
                <a:latin typeface="+mn-lt"/>
                <a:ea typeface="+mn-ea"/>
                <a:cs typeface="+mn-cs"/>
              </a:rPr>
              <a:t>En su libro </a:t>
            </a:r>
            <a:r>
              <a:rPr lang="es-ES_tradnl" sz="1200" i="1" kern="1200" dirty="0" smtClean="0">
                <a:solidFill>
                  <a:schemeClr val="tx1"/>
                </a:solidFill>
                <a:effectLst/>
                <a:latin typeface="+mn-lt"/>
                <a:ea typeface="+mn-ea"/>
                <a:cs typeface="+mn-cs"/>
              </a:rPr>
              <a:t>La Condición Humana</a:t>
            </a:r>
            <a:r>
              <a:rPr lang="es-ES_tradnl" sz="1200" kern="1200" dirty="0" smtClean="0">
                <a:solidFill>
                  <a:schemeClr val="tx1"/>
                </a:solidFill>
                <a:effectLst/>
                <a:latin typeface="+mn-lt"/>
                <a:ea typeface="+mn-ea"/>
                <a:cs typeface="+mn-cs"/>
              </a:rPr>
              <a:t>, Hannah </a:t>
            </a:r>
            <a:r>
              <a:rPr lang="es-ES_tradnl" sz="1200" kern="1200" dirty="0" err="1" smtClean="0">
                <a:solidFill>
                  <a:schemeClr val="tx1"/>
                </a:solidFill>
                <a:effectLst/>
                <a:latin typeface="+mn-lt"/>
                <a:ea typeface="+mn-ea"/>
                <a:cs typeface="+mn-cs"/>
              </a:rPr>
              <a:t>Arendt</a:t>
            </a:r>
            <a:r>
              <a:rPr lang="es-ES_tradnl" sz="1200" kern="1200" dirty="0" smtClean="0">
                <a:solidFill>
                  <a:schemeClr val="tx1"/>
                </a:solidFill>
                <a:effectLst/>
                <a:latin typeface="+mn-lt"/>
                <a:ea typeface="+mn-ea"/>
                <a:cs typeface="+mn-cs"/>
              </a:rPr>
              <a:t> enseña que hay dos características de la  acción humana: </a:t>
            </a:r>
            <a:r>
              <a:rPr lang="es-ES_tradnl" sz="1200" b="1" kern="1200" dirty="0" smtClean="0">
                <a:solidFill>
                  <a:schemeClr val="tx1"/>
                </a:solidFill>
                <a:effectLst/>
                <a:latin typeface="+mn-lt"/>
                <a:ea typeface="+mn-ea"/>
                <a:cs typeface="+mn-cs"/>
              </a:rPr>
              <a:t>imprevisibilidad e irreversibilidad</a:t>
            </a:r>
            <a:r>
              <a:rPr lang="es-ES_tradnl" sz="1200" kern="1200" dirty="0" smtClean="0">
                <a:solidFill>
                  <a:schemeClr val="tx1"/>
                </a:solidFill>
                <a:effectLst/>
                <a:latin typeface="+mn-lt"/>
                <a:ea typeface="+mn-ea"/>
                <a:cs typeface="+mn-cs"/>
              </a:rPr>
              <a:t>. Como a menudo no podemos saber o entender de dónde provienen las ofensas, ni podemos revertir las consecuencias  de esas heridas dolorosas e impredecibles, </a:t>
            </a:r>
            <a:r>
              <a:rPr lang="es-ES_tradnl" sz="1200" kern="1200" dirty="0" err="1" smtClean="0">
                <a:solidFill>
                  <a:schemeClr val="tx1"/>
                </a:solidFill>
                <a:effectLst/>
                <a:latin typeface="+mn-lt"/>
                <a:ea typeface="+mn-ea"/>
                <a:cs typeface="+mn-cs"/>
              </a:rPr>
              <a:t>Arendt</a:t>
            </a:r>
            <a:r>
              <a:rPr lang="es-ES_tradnl" sz="1200" kern="1200" dirty="0" smtClean="0">
                <a:solidFill>
                  <a:schemeClr val="tx1"/>
                </a:solidFill>
                <a:effectLst/>
                <a:latin typeface="+mn-lt"/>
                <a:ea typeface="+mn-ea"/>
                <a:cs typeface="+mn-cs"/>
              </a:rPr>
              <a:t> concluye que el perdón es la única forma disponible para los humanos de sobreponerse a los efectos de una ofensa seria. Aun así, el receptor nunca merece el perdón de la persona que ha recibido la ofensa.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Jacob se encuentra con el ángel y lucha con el emisario divino, pensando que es su hermano. Dios le asegura, como nos asegura a nosotros, su perdón,  aun cuando no siempre podemos asegurar el perdón humano (Génesis 32:27-29).</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Génesis 33, cuando Jacob ve a su hermano que viene con un ejército de hombres, trata de proteger a su familia, asumiendo que Esaú viene a destruirlos a todos. Contrario a sus expectativas,  ve a Esaú corriendo hacia él con brazos abiertos de reconciliación. ¿</a:t>
            </a:r>
            <a:r>
              <a:rPr lang="es-ES_tradnl" sz="1200" b="1" kern="1200" dirty="0" smtClean="0">
                <a:solidFill>
                  <a:schemeClr val="tx1"/>
                </a:solidFill>
                <a:effectLst/>
                <a:latin typeface="+mn-lt"/>
                <a:ea typeface="+mn-ea"/>
                <a:cs typeface="+mn-cs"/>
              </a:rPr>
              <a:t>Merecía Jacob, aun ahora, el perdón de Esaú? </a:t>
            </a:r>
            <a:r>
              <a:rPr lang="es-ES_tradnl" sz="1200" kern="1200" dirty="0" smtClean="0">
                <a:solidFill>
                  <a:schemeClr val="tx1"/>
                </a:solidFill>
                <a:effectLst/>
                <a:latin typeface="+mn-lt"/>
                <a:ea typeface="+mn-ea"/>
                <a:cs typeface="+mn-cs"/>
              </a:rPr>
              <a:t>Entre los muchos regalos que Jacob trajo a Esaú no estaba  la devolución de la primogenitura. Aun así, Esaú aceptó los regalos de Jacob como </a:t>
            </a:r>
            <a:r>
              <a:rPr lang="es-ES_tradnl" sz="1200" b="1" kern="1200" dirty="0" smtClean="0">
                <a:solidFill>
                  <a:schemeClr val="tx1"/>
                </a:solidFill>
                <a:effectLst/>
                <a:latin typeface="+mn-lt"/>
                <a:ea typeface="+mn-ea"/>
                <a:cs typeface="+mn-cs"/>
              </a:rPr>
              <a:t>evidencia </a:t>
            </a:r>
            <a:r>
              <a:rPr lang="es-ES_tradnl" sz="1200" kern="1200" dirty="0" smtClean="0">
                <a:solidFill>
                  <a:schemeClr val="tx1"/>
                </a:solidFill>
                <a:effectLst/>
                <a:latin typeface="+mn-lt"/>
                <a:ea typeface="+mn-ea"/>
                <a:cs typeface="+mn-cs"/>
              </a:rPr>
              <a:t>de su arrepentimiento. Por parte de Jacob, el recibir el perdón inmerecido de su hermano era “como ver el rostro de Dios” (Ver Génesis 33:10).</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pPr marL="0" indent="0" algn="ctr">
              <a:spcBef>
                <a:spcPts val="0"/>
              </a:spcBef>
              <a:buNone/>
            </a:pPr>
            <a:r>
              <a:rPr lang="en-US" b="1" kern="1200" dirty="0" smtClean="0">
                <a:solidFill>
                  <a:schemeClr val="tx1"/>
                </a:solidFill>
              </a:rPr>
              <a:t>Principio #4: </a:t>
            </a:r>
            <a:r>
              <a:rPr lang="es-ES_tradnl" sz="1200" b="1" kern="1200" dirty="0" smtClean="0">
                <a:solidFill>
                  <a:schemeClr val="tx1"/>
                </a:solidFill>
                <a:effectLst/>
                <a:latin typeface="+mn-lt"/>
                <a:ea typeface="+mn-ea"/>
                <a:cs typeface="+mn-cs"/>
              </a:rPr>
              <a:t>Es más fácil perdonar cuando el ofensor lo pide </a:t>
            </a:r>
            <a:r>
              <a:rPr lang="en-US" b="1" kern="1200" dirty="0" smtClean="0">
                <a:solidFill>
                  <a:schemeClr val="tx1"/>
                </a:solidFill>
              </a:rPr>
              <a:t>(</a:t>
            </a:r>
            <a:r>
              <a:rPr lang="en-US" b="1" kern="1200" dirty="0" err="1" smtClean="0">
                <a:solidFill>
                  <a:schemeClr val="tx1"/>
                </a:solidFill>
              </a:rPr>
              <a:t>Salmos</a:t>
            </a:r>
            <a:r>
              <a:rPr lang="en-US" b="1" kern="1200" dirty="0" smtClean="0">
                <a:solidFill>
                  <a:schemeClr val="tx1"/>
                </a:solidFill>
              </a:rPr>
              <a:t> 32:1, 3, 5)</a:t>
            </a:r>
          </a:p>
          <a:p>
            <a:pPr marL="0" indent="0" algn="ctr">
              <a:spcBef>
                <a:spcPts val="0"/>
              </a:spcBef>
              <a:buNone/>
            </a:pPr>
            <a:endParaRPr lang="en-US" b="1" i="0" kern="1200" dirty="0" smtClean="0">
              <a:solidFill>
                <a:schemeClr val="tx1"/>
              </a:solidFill>
            </a:endParaRPr>
          </a:p>
          <a:p>
            <a:pPr marL="0" indent="0" algn="ctr">
              <a:spcBef>
                <a:spcPts val="0"/>
              </a:spcBef>
              <a:buNone/>
            </a:pPr>
            <a:r>
              <a:rPr lang="en-US" b="1" i="0" kern="1200" baseline="30000" dirty="0" smtClean="0">
                <a:solidFill>
                  <a:schemeClr val="tx1"/>
                </a:solidFill>
              </a:rPr>
              <a:t> </a:t>
            </a:r>
            <a:r>
              <a:rPr lang="en-US" sz="1200" b="1" i="0" baseline="30000" dirty="0" smtClean="0"/>
              <a:t>“</a:t>
            </a:r>
            <a:r>
              <a:rPr lang="en-US" sz="1200" b="1" i="0" dirty="0" err="1" smtClean="0"/>
              <a:t>Bienaventurado</a:t>
            </a:r>
            <a:r>
              <a:rPr lang="en-US" sz="1200" b="1" i="0" dirty="0" smtClean="0"/>
              <a:t> </a:t>
            </a:r>
            <a:r>
              <a:rPr lang="en-US" sz="1200" b="1" i="0" dirty="0" err="1" smtClean="0"/>
              <a:t>aquel</a:t>
            </a:r>
            <a:r>
              <a:rPr lang="en-US" sz="1200" b="1" i="0" dirty="0" smtClean="0"/>
              <a:t> </a:t>
            </a:r>
            <a:r>
              <a:rPr lang="en-US" sz="1200" b="1" i="0" dirty="0" err="1" smtClean="0"/>
              <a:t>cuya</a:t>
            </a:r>
            <a:r>
              <a:rPr lang="en-US" sz="1200" b="1" i="0" dirty="0" smtClean="0"/>
              <a:t> </a:t>
            </a:r>
            <a:r>
              <a:rPr lang="en-US" sz="1200" b="1" i="0" dirty="0" err="1" smtClean="0"/>
              <a:t>transgresión</a:t>
            </a:r>
            <a:r>
              <a:rPr lang="en-US" sz="1200" b="1" i="0" dirty="0" smtClean="0"/>
              <a:t> ha </a:t>
            </a:r>
            <a:r>
              <a:rPr lang="en-US" sz="1200" b="1" i="0" dirty="0" err="1" smtClean="0"/>
              <a:t>sido</a:t>
            </a:r>
            <a:r>
              <a:rPr lang="en-US" sz="1200" b="1" i="0" dirty="0" smtClean="0"/>
              <a:t> </a:t>
            </a:r>
            <a:r>
              <a:rPr lang="en-US" sz="1200" b="1" i="0" dirty="0" err="1" smtClean="0"/>
              <a:t>perdonada</a:t>
            </a:r>
            <a:r>
              <a:rPr lang="en-US" sz="1200" b="1" i="0" dirty="0" smtClean="0"/>
              <a:t>,  y </a:t>
            </a:r>
            <a:r>
              <a:rPr lang="en-US" sz="1200" b="1" i="0" dirty="0" err="1" smtClean="0"/>
              <a:t>cubierto</a:t>
            </a:r>
            <a:r>
              <a:rPr lang="en-US" sz="1200" b="1" i="0" dirty="0" smtClean="0"/>
              <a:t> </a:t>
            </a:r>
            <a:r>
              <a:rPr lang="en-US" sz="1200" b="1" i="0" dirty="0" err="1" smtClean="0"/>
              <a:t>su</a:t>
            </a:r>
            <a:r>
              <a:rPr lang="en-US" sz="1200" b="1" i="0" dirty="0" smtClean="0"/>
              <a:t> </a:t>
            </a:r>
            <a:r>
              <a:rPr lang="en-US" sz="1200" b="1" i="0" dirty="0" err="1" smtClean="0"/>
              <a:t>pecado</a:t>
            </a:r>
            <a:r>
              <a:rPr lang="en-US" sz="1200" b="1" i="0" dirty="0" smtClean="0"/>
              <a:t>. </a:t>
            </a:r>
            <a:r>
              <a:rPr lang="en-US" sz="1200" b="1" i="0" dirty="0" err="1" smtClean="0"/>
              <a:t>Mientras</a:t>
            </a:r>
            <a:r>
              <a:rPr lang="en-US" sz="1200" b="1" i="0" dirty="0" smtClean="0"/>
              <a:t> </a:t>
            </a:r>
            <a:r>
              <a:rPr lang="en-US" sz="1200" b="1" i="0" dirty="0" err="1" smtClean="0"/>
              <a:t>callé</a:t>
            </a:r>
            <a:r>
              <a:rPr lang="en-US" sz="1200" b="1" i="0" dirty="0" smtClean="0"/>
              <a:t>, se </a:t>
            </a:r>
            <a:r>
              <a:rPr lang="en-US" sz="1200" b="1" i="0" dirty="0" err="1" smtClean="0"/>
              <a:t>envejecieron</a:t>
            </a:r>
            <a:r>
              <a:rPr lang="en-US" sz="1200" b="1" i="0" dirty="0" smtClean="0"/>
              <a:t> </a:t>
            </a:r>
            <a:r>
              <a:rPr lang="en-US" sz="1200" b="1" i="0" dirty="0" err="1" smtClean="0"/>
              <a:t>mis</a:t>
            </a:r>
            <a:r>
              <a:rPr lang="en-US" sz="1200" b="1" i="0" dirty="0" smtClean="0"/>
              <a:t> </a:t>
            </a:r>
            <a:r>
              <a:rPr lang="en-US" sz="1200" b="1" i="0" dirty="0" err="1" smtClean="0"/>
              <a:t>huesos</a:t>
            </a:r>
            <a:r>
              <a:rPr lang="en-US" sz="1200" b="1" i="0" dirty="0" smtClean="0"/>
              <a:t> en mi </a:t>
            </a:r>
            <a:r>
              <a:rPr lang="en-US" sz="1200" b="1" i="0" dirty="0" err="1" smtClean="0"/>
              <a:t>gemir</a:t>
            </a:r>
            <a:r>
              <a:rPr lang="en-US" sz="1200" b="1" i="0" dirty="0" smtClean="0"/>
              <a:t> </a:t>
            </a:r>
            <a:r>
              <a:rPr lang="en-US" sz="1200" b="1" i="0" dirty="0" err="1" smtClean="0"/>
              <a:t>todo</a:t>
            </a:r>
            <a:r>
              <a:rPr lang="en-US" sz="1200" b="1" i="0" dirty="0" smtClean="0"/>
              <a:t> el </a:t>
            </a:r>
            <a:r>
              <a:rPr lang="en-US" sz="1200" b="1" i="0" dirty="0" err="1" smtClean="0"/>
              <a:t>día</a:t>
            </a:r>
            <a:r>
              <a:rPr lang="en-US" sz="1200" b="1" i="0" dirty="0" smtClean="0"/>
              <a:t>. </a:t>
            </a:r>
            <a:r>
              <a:rPr lang="en-US" sz="1200" b="1" i="0" dirty="0" err="1" smtClean="0"/>
              <a:t>Mi</a:t>
            </a:r>
            <a:r>
              <a:rPr lang="en-US" sz="1200" b="1" i="0" dirty="0" smtClean="0"/>
              <a:t> </a:t>
            </a:r>
            <a:r>
              <a:rPr lang="en-US" sz="1200" b="1" i="0" dirty="0" err="1" smtClean="0"/>
              <a:t>pecado</a:t>
            </a:r>
            <a:r>
              <a:rPr lang="en-US" sz="1200" b="1" i="0" dirty="0" smtClean="0"/>
              <a:t> </a:t>
            </a:r>
            <a:r>
              <a:rPr lang="en-US" sz="1200" b="1" i="0" dirty="0" err="1" smtClean="0"/>
              <a:t>te</a:t>
            </a:r>
            <a:r>
              <a:rPr lang="en-US" sz="1200" b="1" i="0" dirty="0" smtClean="0"/>
              <a:t> </a:t>
            </a:r>
            <a:r>
              <a:rPr lang="en-US" sz="1200" b="1" i="0" dirty="0" err="1" smtClean="0"/>
              <a:t>declaré</a:t>
            </a:r>
            <a:r>
              <a:rPr lang="en-US" sz="1200" b="1" i="0" dirty="0" smtClean="0"/>
              <a:t>, y no </a:t>
            </a:r>
            <a:r>
              <a:rPr lang="en-US" sz="1200" b="1" i="0" dirty="0" err="1" smtClean="0"/>
              <a:t>encubrí</a:t>
            </a:r>
            <a:r>
              <a:rPr lang="en-US" sz="1200" b="1" i="0" dirty="0" smtClean="0"/>
              <a:t> mi </a:t>
            </a:r>
            <a:r>
              <a:rPr lang="en-US" sz="1200" b="1" i="0" dirty="0" err="1" smtClean="0"/>
              <a:t>iniquidad</a:t>
            </a:r>
            <a:r>
              <a:rPr lang="en-US" sz="1200" b="1" i="0" dirty="0" smtClean="0"/>
              <a:t>. </a:t>
            </a:r>
            <a:r>
              <a:rPr lang="en-US" sz="1200" b="1" i="0" dirty="0" err="1" smtClean="0"/>
              <a:t>Dije</a:t>
            </a:r>
            <a:r>
              <a:rPr lang="en-US" sz="1200" b="1" i="0" dirty="0" smtClean="0"/>
              <a:t>: “</a:t>
            </a:r>
            <a:r>
              <a:rPr lang="en-US" sz="1200" b="1" i="0" dirty="0" err="1" smtClean="0"/>
              <a:t>Confesar</a:t>
            </a:r>
            <a:r>
              <a:rPr lang="es-ES_tradnl" sz="1200" b="1" i="0" dirty="0" smtClean="0"/>
              <a:t>é mis transgresiones a Jehová”</a:t>
            </a:r>
            <a:r>
              <a:rPr lang="en-US" sz="1200" b="1" i="0" dirty="0" smtClean="0"/>
              <a:t>; y t</a:t>
            </a:r>
            <a:r>
              <a:rPr lang="es-ES_tradnl" sz="1200" b="1" i="0" dirty="0" smtClean="0"/>
              <a:t>ú perdonaste la maldad de mi pecado</a:t>
            </a:r>
            <a:r>
              <a:rPr lang="en-US" sz="1200" b="1" i="0" dirty="0" smtClean="0"/>
              <a:t>”.</a:t>
            </a:r>
          </a:p>
          <a:p>
            <a:pPr marL="0" indent="0" algn="ctr">
              <a:spcBef>
                <a:spcPts val="0"/>
              </a:spcBef>
              <a:buNone/>
            </a:pPr>
            <a:endParaRPr lang="en-US" sz="1200" b="1" i="1" dirty="0" smtClean="0"/>
          </a:p>
          <a:p>
            <a:r>
              <a:rPr lang="es-ES_tradnl" sz="1200" kern="1200" dirty="0" smtClean="0">
                <a:solidFill>
                  <a:schemeClr val="tx1"/>
                </a:solidFill>
                <a:effectLst/>
                <a:latin typeface="+mn-lt"/>
                <a:ea typeface="+mn-ea"/>
                <a:cs typeface="+mn-cs"/>
              </a:rPr>
              <a:t>Jacob hizo más fácil el que Esaú lo perdonara al enviarle regalos de reconciliación. Era la manera de Jacob de pedir perdón, aunque no dijera las palabras. Pero Elena G. White, en </a:t>
            </a:r>
            <a:r>
              <a:rPr lang="es-ES_tradnl" sz="1200" i="1" kern="1200" dirty="0" smtClean="0">
                <a:solidFill>
                  <a:schemeClr val="tx1"/>
                </a:solidFill>
                <a:effectLst/>
                <a:latin typeface="+mn-lt"/>
                <a:ea typeface="+mn-ea"/>
                <a:cs typeface="+mn-cs"/>
              </a:rPr>
              <a:t>Patriarcas y Profetas, </a:t>
            </a:r>
            <a:r>
              <a:rPr lang="es-ES_tradnl" sz="1200" kern="1200" dirty="0" smtClean="0">
                <a:solidFill>
                  <a:schemeClr val="tx1"/>
                </a:solidFill>
                <a:effectLst/>
                <a:latin typeface="+mn-lt"/>
                <a:ea typeface="+mn-ea"/>
                <a:cs typeface="+mn-cs"/>
              </a:rPr>
              <a:t>página 176, establece que mientras Jacob luchaba con el ángel, Dios le apareció  a Esaú en un sueño, permitiéndole pasar por un proceso de empatía hacia su hermano menor y revelándole que Dios había estado con Jacob a través de todos sus sufrimientos. Aunque Jacob todavía no </a:t>
            </a:r>
            <a:r>
              <a:rPr lang="es-ES_tradnl" sz="1200" i="1" kern="1200" dirty="0" smtClean="0">
                <a:solidFill>
                  <a:schemeClr val="tx1"/>
                </a:solidFill>
                <a:effectLst/>
                <a:latin typeface="+mn-lt"/>
                <a:ea typeface="+mn-ea"/>
                <a:cs typeface="+mn-cs"/>
              </a:rPr>
              <a:t>había pedido perdón</a:t>
            </a:r>
            <a:r>
              <a:rPr lang="es-ES_tradnl" sz="1200" kern="1200" dirty="0" smtClean="0">
                <a:solidFill>
                  <a:schemeClr val="tx1"/>
                </a:solidFill>
                <a:effectLst/>
                <a:latin typeface="+mn-lt"/>
                <a:ea typeface="+mn-ea"/>
                <a:cs typeface="+mn-cs"/>
              </a:rPr>
              <a:t>, la revelación de Dios a Esaú facilitó que </a:t>
            </a:r>
            <a:r>
              <a:rPr lang="es-ES_tradnl" sz="1200" i="1" kern="1200" dirty="0" smtClean="0">
                <a:solidFill>
                  <a:schemeClr val="tx1"/>
                </a:solidFill>
                <a:effectLst/>
                <a:latin typeface="+mn-lt"/>
                <a:ea typeface="+mn-ea"/>
                <a:cs typeface="+mn-cs"/>
              </a:rPr>
              <a:t>lo otorgara</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Cuando Dios enfrentó a Caín por la muerte de Abel, Caín se negó a reconocer el crimen que había cometido, o a pedir perdón. Por el contrario, dio excusas para justificar su hecho ilícito. Esta es la respuesta clásica de un corazón no convertido— encubrimiento, dejarlo pasar, excusarse, disminuir la importancia del daño causado —cualquier cosa, menos aceptar responsabilidad por el daño.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Cuando somos los ofensores, siempre es mejor para bien de ambos, el ofensor y el ofendido, reconocer rápidamente el daño causado. Para el ofensor, una mente cargada de culpa sólo sirve para crear un cuerpo plagado de enfermedades (v. 3 “envejecieron mis huesos”). </a:t>
            </a:r>
            <a:r>
              <a:rPr lang="es-ES_tradnl" sz="1200" b="1" kern="1200" dirty="0" smtClean="0">
                <a:solidFill>
                  <a:schemeClr val="tx1"/>
                </a:solidFill>
                <a:effectLst/>
                <a:latin typeface="+mn-lt"/>
                <a:ea typeface="+mn-ea"/>
                <a:cs typeface="+mn-cs"/>
              </a:rPr>
              <a:t>El perdón es un regalo no solamente para el que hace mal, sino para uno mismo.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 relatar la historia bíblica de estos dos hermanos distanciados, en </a:t>
            </a:r>
            <a:r>
              <a:rPr lang="es-ES_tradnl" sz="1200" i="1" kern="1200" dirty="0" smtClean="0">
                <a:solidFill>
                  <a:schemeClr val="tx1"/>
                </a:solidFill>
                <a:effectLst/>
                <a:latin typeface="+mn-lt"/>
                <a:ea typeface="+mn-ea"/>
                <a:cs typeface="+mn-cs"/>
              </a:rPr>
              <a:t>Patriarcas y Profetas</a:t>
            </a:r>
            <a:r>
              <a:rPr lang="es-ES_tradnl" sz="1200" kern="1200" dirty="0" smtClean="0">
                <a:solidFill>
                  <a:schemeClr val="tx1"/>
                </a:solidFill>
                <a:effectLst/>
                <a:latin typeface="+mn-lt"/>
                <a:ea typeface="+mn-ea"/>
                <a:cs typeface="+mn-cs"/>
              </a:rPr>
              <a:t>, Elena G White señala que en el sueño de Esaú, Dios le reveló los sufrimientos de Jacob  durante su exilio de su hogar y su familia, su aflicción al descubrir la muerte de su amada madre durante su ausencia y la protección dada a Jacob de parte de las huestes celestiales. Por un lado, Dios apeló a la capacidad de Esaú de sentir empatía por su hermano y replantear su actitud hacia él, a la luz de los sufrimientos de Jacob con los cuales había pagado ampliamente los pecados cometidos en contra de él. Por otro lado,  Dios le recuerda a  Esaú que él fue quien eligió a Jacob en lugar de él y que Esaú necesitaba aceptar la voluntad de Dios en su vida y en la de su hermano. </a:t>
            </a:r>
            <a:r>
              <a:rPr lang="es-ES_tradnl" sz="1200" b="1" kern="1200" dirty="0" smtClean="0">
                <a:solidFill>
                  <a:schemeClr val="tx1"/>
                </a:solidFill>
                <a:effectLst/>
                <a:latin typeface="+mn-lt"/>
                <a:ea typeface="+mn-ea"/>
                <a:cs typeface="+mn-cs"/>
              </a:rPr>
              <a:t>Es para crédito eternal de Esaú que haya aceptado esta revelación y recibido a su hermano con los brazos abiertos.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Uno se puede preguntar hasta qué grado el </a:t>
            </a:r>
            <a:r>
              <a:rPr lang="es-ES_tradnl" sz="1200" b="1" kern="1200" dirty="0" smtClean="0">
                <a:solidFill>
                  <a:schemeClr val="tx1"/>
                </a:solidFill>
                <a:effectLst/>
                <a:latin typeface="+mn-lt"/>
                <a:ea typeface="+mn-ea"/>
                <a:cs typeface="+mn-cs"/>
              </a:rPr>
              <a:t>“cansancio o fatiga del rencor” </a:t>
            </a:r>
            <a:r>
              <a:rPr lang="es-ES_tradnl" sz="1200" b="0" kern="1200" dirty="0" smtClean="0">
                <a:solidFill>
                  <a:schemeClr val="tx1"/>
                </a:solidFill>
                <a:effectLst/>
                <a:latin typeface="+mn-lt"/>
                <a:ea typeface="+mn-ea"/>
                <a:cs typeface="+mn-cs"/>
              </a:rPr>
              <a:t>p</a:t>
            </a:r>
            <a:r>
              <a:rPr lang="es-ES_tradnl" sz="1200" kern="1200" dirty="0" smtClean="0">
                <a:solidFill>
                  <a:schemeClr val="tx1"/>
                </a:solidFill>
                <a:effectLst/>
                <a:latin typeface="+mn-lt"/>
                <a:ea typeface="+mn-ea"/>
                <a:cs typeface="+mn-cs"/>
              </a:rPr>
              <a:t>uede haber sido un factor en la reconciliación de estos dos hermanos. La fatiga del rencor aflige de tal manera a aquellos que han cargado resentimiento por mucho tiempo, que finalmente se cansan y están listos a librarse de ello.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Esta historia es un ejemplo de cómo el perdón y la reconciliación  pueden ocurrir aun cuando el ofensor no ha sido el primero en explícitamente pedir perdón.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n-US" b="1" kern="1200" dirty="0" smtClean="0">
                <a:solidFill>
                  <a:schemeClr val="tx1"/>
                </a:solidFill>
              </a:rPr>
              <a:t>Principio #5: </a:t>
            </a:r>
            <a:r>
              <a:rPr lang="es-ES_tradnl" sz="1200" b="1" kern="1200" dirty="0" smtClean="0">
                <a:solidFill>
                  <a:schemeClr val="tx1"/>
                </a:solidFill>
                <a:effectLst/>
                <a:latin typeface="+mn-lt"/>
                <a:ea typeface="+mn-ea"/>
                <a:cs typeface="+mn-cs"/>
              </a:rPr>
              <a:t>El regalo del perdón puede  provocar arrepentimiento y el perdón de Dios</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A menudo pensamos que el arrepentimiento debe preceder al perdón: El ofensor se arrepiente, pide perdón, y luego, en ese orden, otorgamos el perdón. En la mayoría de las veces, este orden de eventos no ocurre así. </a:t>
            </a:r>
            <a:r>
              <a:rPr lang="es-ES_tradnl" sz="1200" b="1" kern="1200" dirty="0" smtClean="0">
                <a:solidFill>
                  <a:schemeClr val="tx1"/>
                </a:solidFill>
                <a:effectLst/>
                <a:latin typeface="+mn-lt"/>
                <a:ea typeface="+mn-ea"/>
                <a:cs typeface="+mn-cs"/>
              </a:rPr>
              <a:t>Algunas veces la persona ofendida necesita ofrecer el perdón para poder provocar el arrepentimiento del ofensor.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De hecho, el modelo divino de perdón, sigue esta secuencia: Dios extiende perdón a los seres humanos</a:t>
            </a:r>
            <a:r>
              <a:rPr lang="en-US" sz="1200" kern="1200" baseline="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antes </a:t>
            </a:r>
            <a:r>
              <a:rPr lang="es-ES_tradnl" sz="1200" kern="1200" dirty="0" smtClean="0">
                <a:solidFill>
                  <a:schemeClr val="tx1"/>
                </a:solidFill>
                <a:effectLst/>
                <a:latin typeface="+mn-lt"/>
                <a:ea typeface="+mn-ea"/>
                <a:cs typeface="+mn-cs"/>
              </a:rPr>
              <a:t>que se arrepientan, para provocar su arrepentimiento.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 historia de Sarah. </a:t>
            </a:r>
            <a:r>
              <a:rPr lang="es-ES_tradnl" sz="1200" kern="1200" dirty="0" smtClean="0">
                <a:solidFill>
                  <a:schemeClr val="tx1"/>
                </a:solidFill>
                <a:effectLst/>
                <a:latin typeface="+mn-lt"/>
                <a:ea typeface="+mn-ea"/>
                <a:cs typeface="+mn-cs"/>
              </a:rPr>
              <a:t>Sarah está casada con el Pastor John, cuyo hermano Kevin le estaba haciendo la vida difícil. Desde que ella y John se conocieron, Kevin había estado usando todo lo que estaba en su poder para separarlos. Kevin tenía el hábito de difundir mentiras y calumnias acerca de Sarah, en cada iglesia en donde ella y John prestaban sus servicios, hasta que un día Sarah pidió a su esposo que trajera el asunto a la junta de la iglesia.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noche antes de la junta, Sarah tuvo un sueño en que escuchaba una voz que decía: “¡Perdónalo! ¡Perdónalo!” Sin poder dormir, se levantó y pasó el resto de la noche orando. Cuando llegó la mañana siguiente a la reunión de junta, se le pidió que expresara su queja. Ella se levantó y dijo, “No tengo nada en contra de Kevin. Lo amo y lo perdono”, luego se sentó. Un profundo silencio reinó entre los presentes, a espera de lo que pasaría. Cuando Sarah miró a su cuñado, Kevin tenía su cabeza entre sus manos y las lágrimas rodaban por entre sus dedos. Cuando recuperó la compostura, se levantó y confesó el odio que había albergado en su corazón hacia Sarah. ¡Ahora Sarah informa que Kevin se ha convertido en su más ardiente defensor!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fontScale="92500"/>
          </a:bodyPr>
          <a:lstStyle/>
          <a:p>
            <a:pPr marL="0" indent="0" algn="ctr">
              <a:buNone/>
            </a:pPr>
            <a:r>
              <a:rPr lang="en-US" sz="1200" b="1" kern="1200" dirty="0" smtClean="0">
                <a:solidFill>
                  <a:schemeClr val="tx1"/>
                </a:solidFill>
                <a:latin typeface="+mn-lt"/>
                <a:ea typeface="+mn-ea"/>
                <a:cs typeface="+mn-cs"/>
              </a:rPr>
              <a:t>Principio #6: </a:t>
            </a:r>
            <a:r>
              <a:rPr lang="es-ES_tradnl" sz="1200" b="1" kern="1200" dirty="0" smtClean="0">
                <a:solidFill>
                  <a:schemeClr val="tx1"/>
                </a:solidFill>
                <a:effectLst/>
                <a:latin typeface="+mn-lt"/>
                <a:ea typeface="+mn-ea"/>
                <a:cs typeface="+mn-cs"/>
              </a:rPr>
              <a:t>La libertad que proviene de saber o reconocer la “verdad”  </a:t>
            </a: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Juan 8:32; </a:t>
            </a:r>
            <a:r>
              <a:rPr lang="en-US" sz="1200" b="0" kern="1200" dirty="0" err="1" smtClean="0">
                <a:solidFill>
                  <a:schemeClr val="tx1"/>
                </a:solidFill>
                <a:latin typeface="+mn-lt"/>
                <a:ea typeface="+mn-ea"/>
                <a:cs typeface="+mn-cs"/>
              </a:rPr>
              <a:t>Salmos</a:t>
            </a:r>
            <a:r>
              <a:rPr lang="en-US" sz="1200" b="0" kern="1200" dirty="0" smtClean="0">
                <a:solidFill>
                  <a:schemeClr val="tx1"/>
                </a:solidFill>
                <a:latin typeface="+mn-lt"/>
                <a:ea typeface="+mn-ea"/>
                <a:cs typeface="+mn-cs"/>
              </a:rPr>
              <a:t> 139:23-24</a:t>
            </a:r>
            <a:r>
              <a:rPr lang="en-US" sz="1200" b="1" kern="1200" dirty="0" smtClean="0">
                <a:solidFill>
                  <a:schemeClr val="tx1"/>
                </a:solidFill>
                <a:latin typeface="+mn-lt"/>
                <a:ea typeface="+mn-ea"/>
                <a:cs typeface="+mn-cs"/>
              </a:rPr>
              <a:t>)</a:t>
            </a:r>
          </a:p>
          <a:p>
            <a:pPr marL="0" indent="0" algn="ctr">
              <a:buNone/>
            </a:pPr>
            <a:r>
              <a:rPr lang="en-US" baseline="30000" dirty="0" smtClean="0"/>
              <a:t> </a:t>
            </a:r>
            <a:r>
              <a:rPr lang="en-US" b="1" i="0" baseline="30000" dirty="0" smtClean="0"/>
              <a:t>“</a:t>
            </a:r>
            <a:r>
              <a:rPr lang="en-US" b="1" i="0" dirty="0" err="1" smtClean="0"/>
              <a:t>Examíname</a:t>
            </a:r>
            <a:r>
              <a:rPr lang="en-US" b="1" i="0" dirty="0" smtClean="0"/>
              <a:t>, oh Dios, y </a:t>
            </a:r>
            <a:r>
              <a:rPr lang="en-US" b="1" i="0" dirty="0" err="1" smtClean="0"/>
              <a:t>conoce</a:t>
            </a:r>
            <a:r>
              <a:rPr lang="en-US" b="1" i="0" dirty="0" smtClean="0"/>
              <a:t> mi </a:t>
            </a:r>
            <a:r>
              <a:rPr lang="en-US" b="1" i="0" dirty="0" err="1" smtClean="0"/>
              <a:t>corazón</a:t>
            </a:r>
            <a:r>
              <a:rPr lang="en-US" b="1" i="0" dirty="0" smtClean="0"/>
              <a:t>;</a:t>
            </a:r>
            <a:r>
              <a:rPr lang="es-ES_tradnl" b="1" i="0" dirty="0" smtClean="0"/>
              <a:t> pruébame y conoce mis pensamientos</a:t>
            </a:r>
            <a:r>
              <a:rPr lang="en-US" b="1" i="0" dirty="0" smtClean="0"/>
              <a:t>;</a:t>
            </a:r>
            <a:r>
              <a:rPr lang="es-ES_tradnl" b="1" i="0" dirty="0" smtClean="0"/>
              <a:t> Y ve si hay en mí camino de perversidad, Y guíame en el camino eterno</a:t>
            </a:r>
            <a:r>
              <a:rPr lang="en-US" b="1" i="0" dirty="0" smtClean="0"/>
              <a:t>”.</a:t>
            </a:r>
          </a:p>
          <a:p>
            <a:pPr>
              <a:lnSpc>
                <a:spcPct val="110000"/>
              </a:lnSpc>
            </a:pPr>
            <a:endParaRPr lang="en-US" sz="1200"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Se cita a menudo la máxima  “Perdona y Olvida” como forma de tratar con una ofensa seria y aun con  continuas  ofensas.  Por ejemplo,  a mujeres que son víctimas de violencia doméstica se les ha dicho “perdona y olvida” porque son cristianas y el soportar el abuso puede abrir la puerta de la salvación a sus esposos abusivos. 1 Peter 3:1 exhorta a la mujer a  aceptar la autoridad de sus esposos  </a:t>
            </a:r>
            <a:r>
              <a:rPr lang="es-ES_tradnl" sz="1200" i="1" kern="1200" dirty="0" smtClean="0">
                <a:solidFill>
                  <a:schemeClr val="tx1"/>
                </a:solidFill>
                <a:effectLst/>
                <a:latin typeface="+mn-lt"/>
                <a:ea typeface="+mn-ea"/>
                <a:cs typeface="+mn-cs"/>
              </a:rPr>
              <a:t>incrédulo</a:t>
            </a:r>
            <a:r>
              <a:rPr lang="es-ES_tradnl" sz="1200" kern="1200" dirty="0" smtClean="0">
                <a:solidFill>
                  <a:schemeClr val="tx1"/>
                </a:solidFill>
                <a:effectLst/>
                <a:latin typeface="+mn-lt"/>
                <a:ea typeface="+mn-ea"/>
                <a:cs typeface="+mn-cs"/>
              </a:rPr>
              <a:t>s para que por su buen ejemplo puedan ganarlos para Cristo. Desafortunadamente, los así llamados esposos creyentes, pero abusivos,  usan este pasaje para justificar el continuo maltrato. Ni se debe asumir que Pedro quería decir que las esposas tenían que soportar un esposo abusivo e incrédulo.  La implicación es que su comportamiento santo debe servir para convertirlo, no justificar su abuso.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Esta pieza típica de consejo dado por  pastores y líderes de iglesia no toma en cuenta que el pretender que nada anda mal, no hace que la parte ofendida perdone, sino que más bien conduce a un resentimiento continuo. </a:t>
            </a:r>
            <a:r>
              <a:rPr lang="es-ES_tradnl" sz="1200" b="1" kern="1200" dirty="0" smtClean="0">
                <a:solidFill>
                  <a:schemeClr val="tx1"/>
                </a:solidFill>
                <a:effectLst/>
                <a:latin typeface="+mn-lt"/>
                <a:ea typeface="+mn-ea"/>
                <a:cs typeface="+mn-cs"/>
              </a:rPr>
              <a:t>La libertad del resentimiento se obtiene al reconocer que se ha perpetrado un mal y que ese mal ha creado sentimientos dolorosos.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vez que ha ocurrido este reconocimiento, se ha reconocido “la verdad” y ahora la victima está lista para considerar la posibilidad del perdón. El excusar, pasar por alto, o disminuir la importancia del mal, nunca nos llevará al perdón porque </a:t>
            </a:r>
            <a:r>
              <a:rPr lang="es-ES_tradnl" sz="1200" b="1" kern="1200" dirty="0" smtClean="0">
                <a:solidFill>
                  <a:schemeClr val="tx1"/>
                </a:solidFill>
                <a:effectLst/>
                <a:latin typeface="+mn-lt"/>
                <a:ea typeface="+mn-ea"/>
                <a:cs typeface="+mn-cs"/>
              </a:rPr>
              <a:t>el perdón es un regalo otorgado cuando se reconoce plenamente que se ha perpetrado un mal.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modelo de perdón de Dios nos  puede ayudar  a entender el papel que juega la  “verdad” en el perdón. Romanos 5:8 nos dice que Dios ha mostrado su amor por nosotros cuando  “aun éramos pecadores” con la espalda vuelta contra él. Él nos perdonó a través de su Hijo, Jesucristo. Dios no pretendió que no habíamos pecado, sino más bien, tomando  en completa consideración nuestra “ofensa,” escogió extender su manto de gracia y perdón sobre nosotros.</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b="1" kern="1200" dirty="0" smtClean="0">
                <a:solidFill>
                  <a:schemeClr val="tx1"/>
                </a:solidFill>
                <a:effectLst/>
                <a:latin typeface="+mn-lt"/>
                <a:ea typeface="+mn-ea"/>
                <a:cs typeface="+mn-cs"/>
              </a:rPr>
              <a:t>De la misma manera</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el perdón no constituye aprobación del mal perpetrado</a:t>
            </a:r>
            <a:r>
              <a:rPr lang="en-US" b="1" kern="1200" dirty="0" smtClean="0">
                <a:solidFill>
                  <a:schemeClr val="tx1"/>
                </a:solidFill>
              </a:rPr>
              <a:t>,</a:t>
            </a:r>
            <a:r>
              <a:rPr lang="en-US" kern="1200" dirty="0" smtClean="0">
                <a:solidFill>
                  <a:schemeClr val="tx1"/>
                </a:solidFill>
              </a:rPr>
              <a:t> </a:t>
            </a:r>
            <a:r>
              <a:rPr lang="es-ES_tradnl" sz="1200" kern="1200" dirty="0" smtClean="0">
                <a:solidFill>
                  <a:schemeClr val="tx1"/>
                </a:solidFill>
                <a:effectLst/>
                <a:latin typeface="+mn-lt"/>
                <a:ea typeface="+mn-ea"/>
                <a:cs typeface="+mn-cs"/>
              </a:rPr>
              <a:t>sino un reconocimiento de que, a pesar de que se ha cometido una ofensa, la persona ofendida </a:t>
            </a:r>
            <a:r>
              <a:rPr lang="es-ES_tradnl" sz="1200" b="1" kern="1200" dirty="0" smtClean="0">
                <a:solidFill>
                  <a:schemeClr val="tx1"/>
                </a:solidFill>
                <a:effectLst/>
                <a:latin typeface="+mn-lt"/>
                <a:ea typeface="+mn-ea"/>
                <a:cs typeface="+mn-cs"/>
              </a:rPr>
              <a:t>escoge </a:t>
            </a:r>
            <a:r>
              <a:rPr lang="es-ES_tradnl" sz="1200" kern="1200" dirty="0" smtClean="0">
                <a:solidFill>
                  <a:schemeClr val="tx1"/>
                </a:solidFill>
                <a:effectLst/>
                <a:latin typeface="+mn-lt"/>
                <a:ea typeface="+mn-ea"/>
                <a:cs typeface="+mn-cs"/>
              </a:rPr>
              <a:t>cubrir la ofensa con su manto de perdón, no demandando ya nada del ofensor, solo el amor que nos debemos unos a otros como cristianos.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el caso de un divorcio a causa de infidelidad, o de alguna ofensa civil (ofensa contra la sociedad, tal como asesinato, violación, etc.), aun cuando el que perdona no demande nada del ofensor, el estado puede castigar al ofensor de alguna manera aceptable (encarcelación, pago de pensión alimentaria, etc.)</a:t>
            </a: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Que el ofensor tenga que pagar su deuda con la sociedad no elimina la posibilidad de perdón en el  nivel personal.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438400" cy="1828800"/>
          </a:xfrm>
        </p:spPr>
      </p:sp>
      <p:sp>
        <p:nvSpPr>
          <p:cNvPr id="3" name="Notes Placeholder 2"/>
          <p:cNvSpPr>
            <a:spLocks noGrp="1"/>
          </p:cNvSpPr>
          <p:nvPr>
            <p:ph type="body" idx="1"/>
          </p:nvPr>
        </p:nvSpPr>
        <p:spPr>
          <a:xfrm>
            <a:off x="685800" y="2286000"/>
            <a:ext cx="5791200" cy="5867400"/>
          </a:xfrm>
        </p:spPr>
        <p:txBody>
          <a:bodyPr>
            <a:noAutofit/>
          </a:bodyPr>
          <a:lstStyle/>
          <a:p>
            <a:pPr marL="0" indent="0" algn="ctr">
              <a:buNone/>
            </a:pPr>
            <a:r>
              <a:rPr lang="en-US" b="1" kern="1200" dirty="0" smtClean="0">
                <a:solidFill>
                  <a:schemeClr val="tx1"/>
                </a:solidFill>
                <a:latin typeface="+mn-lt"/>
                <a:ea typeface="+mn-ea"/>
                <a:cs typeface="+mn-cs"/>
              </a:rPr>
              <a:t>Principio #7: </a:t>
            </a:r>
            <a:r>
              <a:rPr lang="es-ES_tradnl" sz="1200" b="1" kern="1200" dirty="0" smtClean="0">
                <a:solidFill>
                  <a:schemeClr val="tx1"/>
                </a:solidFill>
                <a:effectLst/>
                <a:latin typeface="+mn-lt"/>
                <a:ea typeface="+mn-ea"/>
                <a:cs typeface="+mn-cs"/>
              </a:rPr>
              <a:t>: ¿Setenta veces siete?  </a:t>
            </a:r>
            <a:r>
              <a:rPr lang="en-US" b="1" kern="1200" dirty="0" smtClean="0">
                <a:solidFill>
                  <a:schemeClr val="tx1"/>
                </a:solidFill>
                <a:latin typeface="+mn-lt"/>
                <a:ea typeface="+mn-ea"/>
                <a:cs typeface="+mn-cs"/>
              </a:rPr>
              <a:t>(Mateo 18:21-22; Lucas 17:3-4)</a:t>
            </a:r>
          </a:p>
          <a:p>
            <a:pPr marL="0" indent="0" algn="ctr">
              <a:buNone/>
            </a:pPr>
            <a:endParaRPr lang="en-US" b="1" kern="1200" dirty="0" smtClean="0">
              <a:solidFill>
                <a:schemeClr val="tx1"/>
              </a:solidFill>
              <a:latin typeface="+mn-lt"/>
              <a:ea typeface="+mn-ea"/>
              <a:cs typeface="+mn-cs"/>
            </a:endParaRPr>
          </a:p>
          <a:p>
            <a:pPr marL="0" indent="0" algn="ctr">
              <a:buNone/>
            </a:pPr>
            <a:r>
              <a:rPr lang="en-US" b="1" kern="1200" dirty="0" smtClean="0">
                <a:solidFill>
                  <a:schemeClr val="tx1"/>
                </a:solidFill>
                <a:latin typeface="+mn-lt"/>
                <a:ea typeface="+mn-ea"/>
                <a:cs typeface="+mn-cs"/>
              </a:rPr>
              <a:t> </a:t>
            </a:r>
            <a:r>
              <a:rPr lang="en-US" b="1" dirty="0" smtClean="0"/>
              <a:t>“</a:t>
            </a:r>
            <a:r>
              <a:rPr lang="en-US" b="1" dirty="0" err="1" smtClean="0"/>
              <a:t>Entonces</a:t>
            </a:r>
            <a:r>
              <a:rPr lang="en-US" b="1" dirty="0" smtClean="0"/>
              <a:t> se le </a:t>
            </a:r>
            <a:r>
              <a:rPr lang="en-US" b="1" dirty="0" err="1" smtClean="0"/>
              <a:t>acercó</a:t>
            </a:r>
            <a:r>
              <a:rPr lang="en-US" b="1" dirty="0" smtClean="0"/>
              <a:t> Pedro y le </a:t>
            </a:r>
            <a:r>
              <a:rPr lang="en-US" b="1" dirty="0" err="1" smtClean="0"/>
              <a:t>dijo</a:t>
            </a:r>
            <a:r>
              <a:rPr lang="en-US" b="1" dirty="0" smtClean="0"/>
              <a:t>: </a:t>
            </a:r>
            <a:r>
              <a:rPr lang="es-ES_tradnl" b="1" dirty="0" smtClean="0"/>
              <a:t>¿</a:t>
            </a:r>
            <a:r>
              <a:rPr lang="en-US" b="1" dirty="0" err="1" smtClean="0"/>
              <a:t>cuántas</a:t>
            </a:r>
            <a:r>
              <a:rPr lang="en-US" b="1" dirty="0" smtClean="0"/>
              <a:t> </a:t>
            </a:r>
            <a:r>
              <a:rPr lang="en-US" b="1" dirty="0" err="1" smtClean="0"/>
              <a:t>veces</a:t>
            </a:r>
            <a:r>
              <a:rPr lang="en-US" b="1" dirty="0" smtClean="0"/>
              <a:t> </a:t>
            </a:r>
            <a:r>
              <a:rPr lang="en-US" b="1" dirty="0" err="1" smtClean="0"/>
              <a:t>perdonaré</a:t>
            </a:r>
            <a:r>
              <a:rPr lang="en-US" b="1" dirty="0" smtClean="0"/>
              <a:t> a mi </a:t>
            </a:r>
            <a:r>
              <a:rPr lang="en-US" b="1" dirty="0" err="1" smtClean="0"/>
              <a:t>hermano</a:t>
            </a:r>
            <a:r>
              <a:rPr lang="en-US" b="1" dirty="0" smtClean="0"/>
              <a:t> que </a:t>
            </a:r>
            <a:r>
              <a:rPr lang="en-US" b="1" dirty="0" err="1" smtClean="0"/>
              <a:t>peque</a:t>
            </a:r>
            <a:r>
              <a:rPr lang="en-US" b="1" dirty="0" smtClean="0"/>
              <a:t> contra </a:t>
            </a:r>
            <a:r>
              <a:rPr lang="en-US" b="1" dirty="0" err="1" smtClean="0"/>
              <a:t>mí</a:t>
            </a:r>
            <a:r>
              <a:rPr lang="en-US" b="1" dirty="0" smtClean="0"/>
              <a:t>?, </a:t>
            </a:r>
            <a:r>
              <a:rPr lang="es-ES_tradnl" b="1" dirty="0" smtClean="0"/>
              <a:t>¿hasta siete? Jesús le dijo</a:t>
            </a:r>
            <a:r>
              <a:rPr lang="en-US" b="1" dirty="0" smtClean="0"/>
              <a:t>:</a:t>
            </a:r>
            <a:r>
              <a:rPr lang="es-ES_tradnl" b="1" dirty="0" smtClean="0"/>
              <a:t> No te digo hasta siete, sino aun hasta setenta veces siete</a:t>
            </a:r>
            <a:r>
              <a:rPr lang="en-US" b="1" dirty="0" smtClean="0"/>
              <a:t>.” </a:t>
            </a:r>
          </a:p>
          <a:p>
            <a:pPr marL="0" indent="0" algn="ctr">
              <a:buNone/>
            </a:pPr>
            <a:r>
              <a:rPr lang="en-US" b="1" dirty="0" smtClean="0"/>
              <a:t>Mateo 18:21-22</a:t>
            </a:r>
          </a:p>
          <a:p>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Pedro le hizo una pregunta a Jesús que a menudo nos hacemos a nosotros mismos cuando tratamos con personas abusadoras o sencillamente gente “difícil”: ¿Cuántas veces tengo que perdonar a esta persona?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 quién se refería Pedro? La palabra “hermano” proviene de la palabra griega </a:t>
            </a:r>
            <a:r>
              <a:rPr lang="es-ES_tradnl" sz="1200" i="1" kern="1200" dirty="0" err="1" smtClean="0">
                <a:solidFill>
                  <a:schemeClr val="tx1"/>
                </a:solidFill>
                <a:effectLst/>
                <a:latin typeface="+mn-lt"/>
                <a:ea typeface="+mn-ea"/>
                <a:cs typeface="+mn-cs"/>
              </a:rPr>
              <a:t>adelphos</a:t>
            </a:r>
            <a:r>
              <a:rPr lang="es-ES_tradnl" sz="1200" kern="1200" dirty="0" smtClean="0">
                <a:solidFill>
                  <a:schemeClr val="tx1"/>
                </a:solidFill>
                <a:effectLst/>
                <a:latin typeface="+mn-lt"/>
                <a:ea typeface="+mn-ea"/>
                <a:cs typeface="+mn-cs"/>
              </a:rPr>
              <a:t>, una palabra que puede ser traducida como “hermano y hermana” refiriéndose a hermanos del mismo padre y madre o los miembros del cuerpo de Cristo, la iglesia. ¡Él se estaba refiriendo a sus compañeros discípulos!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respuesta de Jesús a la pregunta de Pedro ha creado mucho debate entre los cristianos. ¿</a:t>
            </a:r>
            <a:r>
              <a:rPr lang="es-ES_tradnl" sz="1200" b="1" kern="1200" dirty="0" smtClean="0">
                <a:solidFill>
                  <a:schemeClr val="tx1"/>
                </a:solidFill>
                <a:effectLst/>
                <a:latin typeface="+mn-lt"/>
                <a:ea typeface="+mn-ea"/>
                <a:cs typeface="+mn-cs"/>
              </a:rPr>
              <a:t>Quiere decir esto que por siempre debo soportar a un abusador? </a:t>
            </a:r>
            <a:r>
              <a:rPr lang="es-ES_tradnl" sz="1200" kern="1200" dirty="0" smtClean="0">
                <a:solidFill>
                  <a:schemeClr val="tx1"/>
                </a:solidFill>
                <a:effectLst/>
                <a:latin typeface="+mn-lt"/>
                <a:ea typeface="+mn-ea"/>
                <a:cs typeface="+mn-cs"/>
              </a:rPr>
              <a:t>¿No sugiere el  perdonarlo que el abusador tiene mi permiso para continuar abusando? La experiencia de cualquier persona con un abusador  fácilmente confirmará las incertidumbres y aun temores en torno al acto de perdonar.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Pedro preguntó cuántas veces estaba obligado a perdonar a sus compañeros discípulos, está reconociendo un hecho que todo cristiano debe tomar en cuenta: dondequiera que haya dos o tres reunidos en el nombre del Señor, ¡</a:t>
            </a:r>
            <a:r>
              <a:rPr lang="es-ES_tradnl" sz="1200" i="1" kern="1200" dirty="0" smtClean="0">
                <a:solidFill>
                  <a:schemeClr val="tx1"/>
                </a:solidFill>
                <a:effectLst/>
                <a:latin typeface="+mn-lt"/>
                <a:ea typeface="+mn-ea"/>
                <a:cs typeface="+mn-cs"/>
              </a:rPr>
              <a:t>habrá conflictos! </a:t>
            </a:r>
            <a:r>
              <a:rPr lang="es-ES_tradnl" sz="1200" kern="1200" dirty="0" smtClean="0">
                <a:solidFill>
                  <a:schemeClr val="tx1"/>
                </a:solidFill>
                <a:effectLst/>
                <a:latin typeface="+mn-lt"/>
                <a:ea typeface="+mn-ea"/>
                <a:cs typeface="+mn-cs"/>
              </a:rPr>
              <a:t>(¡Con nuestras disculpas a  Mateo. 18:20!). Y donde hay conflictos, habrá necesidad de perdón y reconciliación.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Desafortunadamente, no hay una solución de “talla única” para el asunto, ya que cada situación es diferente. Sin embargo, hay algunos entendidos comunes que nos pueden ayudar a comprender el significado de este pasaje. Primero que nada, de acuerdo al  </a:t>
            </a:r>
            <a:r>
              <a:rPr lang="es-ES_tradnl" sz="1200" i="1" kern="1200" dirty="0" smtClean="0">
                <a:solidFill>
                  <a:schemeClr val="tx1"/>
                </a:solidFill>
                <a:effectLst/>
                <a:latin typeface="+mn-lt"/>
                <a:ea typeface="+mn-ea"/>
                <a:cs typeface="+mn-cs"/>
              </a:rPr>
              <a:t>Diccionario Expositivo Completo de </a:t>
            </a:r>
            <a:r>
              <a:rPr lang="es-ES_tradnl" sz="1200" i="1" kern="1200" dirty="0" err="1" smtClean="0">
                <a:solidFill>
                  <a:schemeClr val="tx1"/>
                </a:solidFill>
                <a:effectLst/>
                <a:latin typeface="+mn-lt"/>
                <a:ea typeface="+mn-ea"/>
                <a:cs typeface="+mn-cs"/>
              </a:rPr>
              <a:t>Mounce</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el número siete debe tomarse literalmente en este pasaje</a:t>
            </a:r>
            <a:r>
              <a:rPr lang="es-ES_tradnl" sz="1200" kern="1200" dirty="0" smtClean="0">
                <a:solidFill>
                  <a:schemeClr val="tx1"/>
                </a:solidFill>
                <a:effectLst/>
                <a:latin typeface="+mn-lt"/>
                <a:ea typeface="+mn-ea"/>
                <a:cs typeface="+mn-cs"/>
              </a:rPr>
              <a:t>: setenta veces siete o, según la Nueva Versión International, setenta y siete. De cualquier manera, ¡es algo más que simplemente tres “strikes” y estás fuera! En segundo lugar, Jesús parece sugerir que necesitamos </a:t>
            </a:r>
            <a:r>
              <a:rPr lang="es-ES_tradnl" sz="1200" b="1" kern="1200" dirty="0" smtClean="0">
                <a:solidFill>
                  <a:schemeClr val="tx1"/>
                </a:solidFill>
                <a:effectLst/>
                <a:latin typeface="+mn-lt"/>
                <a:ea typeface="+mn-ea"/>
                <a:cs typeface="+mn-cs"/>
              </a:rPr>
              <a:t>ser pacientes con personas difíciles</a:t>
            </a:r>
            <a:r>
              <a:rPr lang="es-ES_tradnl" sz="1200" kern="1200" dirty="0" smtClean="0">
                <a:solidFill>
                  <a:schemeClr val="tx1"/>
                </a:solidFill>
                <a:effectLst/>
                <a:latin typeface="+mn-lt"/>
                <a:ea typeface="+mn-ea"/>
                <a:cs typeface="+mn-cs"/>
              </a:rPr>
              <a:t>. Sin embargo, “difícil” no es lo mismo que “peligroso”,  y cuando una persona siente que su vida o la vida de sus hijos están en juego en una relación amenazante, uno puede perdonar aun mientras toma medidas para protegerse y proteger a sus hijos del peligro, </a:t>
            </a:r>
            <a:r>
              <a:rPr lang="es-ES_tradnl" sz="1200" i="1" kern="1200" dirty="0" smtClean="0">
                <a:solidFill>
                  <a:schemeClr val="tx1"/>
                </a:solidFill>
                <a:effectLst/>
                <a:latin typeface="+mn-lt"/>
                <a:ea typeface="+mn-ea"/>
                <a:cs typeface="+mn-cs"/>
              </a:rPr>
              <a:t>y aun si esto significa separación física del abusador.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INTRODUCCI</a:t>
            </a:r>
            <a:r>
              <a:rPr lang="es-ES" b="1" kern="1200" dirty="0" smtClean="0">
                <a:solidFill>
                  <a:schemeClr val="tx1"/>
                </a:solidFill>
                <a:latin typeface="+mn-lt"/>
                <a:ea typeface="+mn-ea"/>
                <a:cs typeface="+mn-cs"/>
              </a:rPr>
              <a:t>ÓN</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a:t>
            </a:r>
            <a:r>
              <a:rPr lang="es-ES_tradnl" sz="1200" kern="1200" dirty="0" smtClean="0">
                <a:solidFill>
                  <a:schemeClr val="tx1"/>
                </a:solidFill>
                <a:effectLst/>
                <a:latin typeface="+mn-lt"/>
                <a:ea typeface="+mn-ea"/>
                <a:cs typeface="+mn-cs"/>
              </a:rPr>
              <a:t> cuenta la  historia de dos  monjes que  estaban  caminando  junto a la ribera del río, cuando se toparon con una situación angustiosa. Una joven mujer que evidentemente había estado tratando de cruzar el río saltando de una roca a otra, accidentalmente resbaló y cayó al agua. La mujer estaba luchando con su pesada falda totalmente mojada, tratando de llegar al otro lado,  pero mientras más luchaba, más se hundía dentro del agua.</a:t>
            </a:r>
            <a:r>
              <a:rPr lang="en-US" dirty="0" smtClean="0">
                <a:effectLst/>
              </a:rPr>
              <a:t> </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anciano monje, dándose cuenta del peligro, saltó dentro del agua, la levantó y la puso al otro lado sana y salva. Ella le agradeció por salvar su vida y el anciano monje regresó al lado de su hermano, de regreso al monasterio. Como ambos habían hecho un voto de silencio hasta la puesta del sol, ninguno comentó acerca de lo sucedido.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Pero cuando se puso el sol, el monje más joven se acercó a su anciano compañero y le dijo: “¿En qué estabas pensando allá atrás? ¿No recuerdas que teníamos un voto de castidad? ¡Se supone que no podías mirar a una mujer, mucho menos </a:t>
            </a:r>
            <a:r>
              <a:rPr lang="es-ES_tradnl" sz="1200" i="1" kern="1200" dirty="0" smtClean="0">
                <a:solidFill>
                  <a:schemeClr val="tx1"/>
                </a:solidFill>
                <a:effectLst/>
                <a:latin typeface="+mn-lt"/>
                <a:ea typeface="+mn-ea"/>
                <a:cs typeface="+mn-cs"/>
              </a:rPr>
              <a:t>tocar </a:t>
            </a:r>
            <a:r>
              <a:rPr lang="es-ES_tradnl" sz="1200" kern="1200" dirty="0" smtClean="0">
                <a:solidFill>
                  <a:schemeClr val="tx1"/>
                </a:solidFill>
                <a:effectLst/>
                <a:latin typeface="+mn-lt"/>
                <a:ea typeface="+mn-ea"/>
                <a:cs typeface="+mn-cs"/>
              </a:rPr>
              <a:t>una!” Y continuó arengando al monje más anciano, quien se sentó pacientemente a esperar que el joven terminara. Cuando lo hizo, el monje se volvió hacia su compañero y le dijo: “¡Mi querido hermano, yo solté esa mujer hace diez horas atrás. Parece que tú llevas cargándola todo el día!”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6096000"/>
          </a:xfrm>
        </p:spPr>
        <p:txBody>
          <a:bodyPr>
            <a:normAutofit/>
          </a:bodyPr>
          <a:lstStyle/>
          <a:p>
            <a:r>
              <a:rPr lang="es-ES_tradnl" sz="1200" kern="1200" dirty="0" smtClean="0">
                <a:solidFill>
                  <a:schemeClr val="tx1"/>
                </a:solidFill>
                <a:effectLst/>
                <a:latin typeface="+mn-lt"/>
                <a:ea typeface="+mn-ea"/>
                <a:cs typeface="+mn-cs"/>
              </a:rPr>
              <a:t> El pasaje de Lucas 17:3 dice, “Si tu hermano pecare contra ti, repréndele; y si se arrepintiere, perdónale”. Otra versión en inglés usa la palabra “discípulo” en vez de  “hermano,” sugiriendo que a menudo las ofensas provienen de nuestros “hermanos” en casa y en la iglesia. </a:t>
            </a:r>
            <a:r>
              <a:rPr lang="es-ES_tradnl" sz="1200" b="1" kern="1200" dirty="0" smtClean="0">
                <a:solidFill>
                  <a:schemeClr val="tx1"/>
                </a:solidFill>
                <a:effectLst/>
                <a:latin typeface="+mn-lt"/>
                <a:ea typeface="+mn-ea"/>
                <a:cs typeface="+mn-cs"/>
              </a:rPr>
              <a:t>Aquellos más cercanos a nosotros son capaces de hacer el mayor daño debido al alto nivel de confianza que ponemos en ellos.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¿Qué podemos concluir de estos pasajes? 1) Somos llamados </a:t>
            </a:r>
            <a:r>
              <a:rPr lang="es-ES_tradnl" sz="1200" b="1" kern="1200" dirty="0" smtClean="0">
                <a:solidFill>
                  <a:schemeClr val="tx1"/>
                </a:solidFill>
                <a:effectLst/>
                <a:latin typeface="+mn-lt"/>
                <a:ea typeface="+mn-ea"/>
                <a:cs typeface="+mn-cs"/>
              </a:rPr>
              <a:t>a soportarnos unos a otros </a:t>
            </a:r>
            <a:r>
              <a:rPr lang="es-ES_tradnl" sz="1200" kern="1200" dirty="0" smtClean="0">
                <a:solidFill>
                  <a:schemeClr val="tx1"/>
                </a:solidFill>
                <a:effectLst/>
                <a:latin typeface="+mn-lt"/>
                <a:ea typeface="+mn-ea"/>
                <a:cs typeface="+mn-cs"/>
              </a:rPr>
              <a:t>en Cristo (Colosenses 3:13) y estar dispuestos a perdonar más allá de la primera ofensa y 2) al soportarnos unos a otros, debemos estar dispuestos también a </a:t>
            </a:r>
            <a:r>
              <a:rPr lang="es-ES_tradnl" sz="1200" b="1" kern="1200" dirty="0" smtClean="0">
                <a:solidFill>
                  <a:schemeClr val="tx1"/>
                </a:solidFill>
                <a:effectLst/>
                <a:latin typeface="+mn-lt"/>
                <a:ea typeface="+mn-ea"/>
                <a:cs typeface="+mn-cs"/>
              </a:rPr>
              <a:t>confrontar</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al ofensor con su comportamiento ofensivo</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inglés, el término “confrontar” tiene un matiz negativo relacionado con atacar. Sin embargo, confrontar a una persona, en términos de perdón, se refiere a </a:t>
            </a:r>
            <a:r>
              <a:rPr lang="es-ES_tradnl" sz="1200" b="1" kern="1200" dirty="0" smtClean="0">
                <a:solidFill>
                  <a:schemeClr val="tx1"/>
                </a:solidFill>
                <a:effectLst/>
                <a:latin typeface="+mn-lt"/>
                <a:ea typeface="+mn-ea"/>
                <a:cs typeface="+mn-cs"/>
              </a:rPr>
              <a:t>una conversación </a:t>
            </a:r>
            <a:r>
              <a:rPr lang="es-ES_tradnl" sz="1200" kern="1200" dirty="0" smtClean="0">
                <a:solidFill>
                  <a:schemeClr val="tx1"/>
                </a:solidFill>
                <a:effectLst/>
                <a:latin typeface="+mn-lt"/>
                <a:ea typeface="+mn-ea"/>
                <a:cs typeface="+mn-cs"/>
              </a:rPr>
              <a:t>por la cual se llega a aclaraciones y entendimientos.  La “conversación de enfrentamiento” asume que existe la posibilidad de que el ofensor ciertamente no se haya dado cuenta de lo que está haciendo para herirte y tú estás buscando maneras de  </a:t>
            </a:r>
            <a:r>
              <a:rPr lang="es-ES_tradnl" sz="1200" b="1" kern="1200" dirty="0" smtClean="0">
                <a:solidFill>
                  <a:schemeClr val="tx1"/>
                </a:solidFill>
                <a:effectLst/>
                <a:latin typeface="+mn-lt"/>
                <a:ea typeface="+mn-ea"/>
                <a:cs typeface="+mn-cs"/>
              </a:rPr>
              <a:t>salvar esa brecha de conciencia</a:t>
            </a:r>
            <a:r>
              <a:rPr lang="es-ES_tradnl" sz="1200" kern="1200" dirty="0" smtClean="0">
                <a:solidFill>
                  <a:schemeClr val="tx1"/>
                </a:solidFill>
                <a:effectLst/>
                <a:latin typeface="+mn-lt"/>
                <a:ea typeface="+mn-ea"/>
                <a:cs typeface="+mn-cs"/>
              </a:rPr>
              <a:t>. Al hacerlo, tal vez quieras usar la palabra “YO”  (“Yo siento que…” “Me parece a mí que…” “Pensé que…”) en vez de la palabra acusatoria “Tú”.</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caso de trastornos de personalidad o mentales, uno debe entablar estas conversaciones con la ayuda de un amigo o profesional cristiano capaz. De lo contrario, un encuentro de esta clase puede ser contraproducente y dejarte una carga de  culpa (“¿Cómo pudiste hacer esto a esta pobre persona inocente y enferma?”)</a:t>
            </a:r>
            <a:endParaRPr lang="en-US" sz="1200" kern="1200" dirty="0" smtClean="0">
              <a:solidFill>
                <a:schemeClr val="tx1"/>
              </a:solidFill>
              <a:effectLst/>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324600"/>
          </a:xfrm>
        </p:spPr>
        <p:txBody>
          <a:bodyPr>
            <a:normAutofit/>
          </a:bodyPr>
          <a:lstStyle/>
          <a:p>
            <a:pPr algn="ctr">
              <a:buNone/>
            </a:pPr>
            <a:r>
              <a:rPr lang="en-US" b="1" kern="1200" dirty="0" smtClean="0">
                <a:solidFill>
                  <a:schemeClr val="tx1"/>
                </a:solidFill>
              </a:rPr>
              <a:t>Principio #8: </a:t>
            </a:r>
            <a:r>
              <a:rPr lang="es-ES_tradnl" sz="1200" b="1" kern="1200" dirty="0" smtClean="0">
                <a:solidFill>
                  <a:schemeClr val="tx1"/>
                </a:solidFill>
                <a:effectLst/>
                <a:latin typeface="+mn-lt"/>
                <a:ea typeface="+mn-ea"/>
                <a:cs typeface="+mn-cs"/>
              </a:rPr>
              <a:t>No hay tal cosa como venganza “cristiana” </a:t>
            </a:r>
            <a:r>
              <a:rPr lang="en-US" b="1" kern="1200" dirty="0" smtClean="0">
                <a:solidFill>
                  <a:schemeClr val="tx1"/>
                </a:solidFill>
              </a:rPr>
              <a:t>(</a:t>
            </a:r>
            <a:r>
              <a:rPr lang="en-US" b="1" kern="1200" dirty="0" err="1" smtClean="0">
                <a:solidFill>
                  <a:schemeClr val="tx1"/>
                </a:solidFill>
              </a:rPr>
              <a:t>Romanos</a:t>
            </a:r>
            <a:r>
              <a:rPr lang="en-US" b="1" kern="1200" dirty="0" smtClean="0">
                <a:solidFill>
                  <a:schemeClr val="tx1"/>
                </a:solidFill>
              </a:rPr>
              <a:t> 12:20-21)</a:t>
            </a:r>
          </a:p>
          <a:p>
            <a:pPr algn="ctr">
              <a:buNone/>
            </a:pPr>
            <a:r>
              <a:rPr lang="en-US" b="1" kern="1200" dirty="0" smtClean="0">
                <a:solidFill>
                  <a:schemeClr val="tx1"/>
                </a:solidFill>
              </a:rPr>
              <a:t> </a:t>
            </a:r>
            <a:r>
              <a:rPr lang="en-US" b="1" dirty="0" smtClean="0"/>
              <a:t>“</a:t>
            </a:r>
            <a:r>
              <a:rPr lang="en-US" b="1" dirty="0" err="1" smtClean="0"/>
              <a:t>Así</a:t>
            </a:r>
            <a:r>
              <a:rPr lang="en-US" b="1" dirty="0" smtClean="0"/>
              <a:t> que, </a:t>
            </a:r>
            <a:r>
              <a:rPr lang="en-US" b="1" dirty="0" err="1" smtClean="0"/>
              <a:t>si</a:t>
            </a:r>
            <a:r>
              <a:rPr lang="en-US" b="1" dirty="0" smtClean="0"/>
              <a:t> </a:t>
            </a:r>
            <a:r>
              <a:rPr lang="en-US" b="1" dirty="0" err="1" smtClean="0"/>
              <a:t>tu</a:t>
            </a:r>
            <a:r>
              <a:rPr lang="en-US" b="1" dirty="0" smtClean="0"/>
              <a:t> </a:t>
            </a:r>
            <a:r>
              <a:rPr lang="en-US" b="1" dirty="0" err="1" smtClean="0"/>
              <a:t>enemigo</a:t>
            </a:r>
            <a:r>
              <a:rPr lang="en-US" b="1" dirty="0" smtClean="0"/>
              <a:t> </a:t>
            </a:r>
            <a:r>
              <a:rPr lang="en-US" b="1" dirty="0" err="1" smtClean="0"/>
              <a:t>tuviere</a:t>
            </a:r>
            <a:r>
              <a:rPr lang="en-US" b="1" dirty="0" smtClean="0"/>
              <a:t> </a:t>
            </a:r>
            <a:r>
              <a:rPr lang="en-US" b="1" dirty="0" err="1" smtClean="0"/>
              <a:t>hambre</a:t>
            </a:r>
            <a:r>
              <a:rPr lang="en-US" b="1" dirty="0" smtClean="0"/>
              <a:t>, dale de comer; </a:t>
            </a:r>
            <a:r>
              <a:rPr lang="en-US" b="1" dirty="0" err="1" smtClean="0"/>
              <a:t>si</a:t>
            </a:r>
            <a:r>
              <a:rPr lang="en-US" b="1" dirty="0" smtClean="0"/>
              <a:t> </a:t>
            </a:r>
            <a:r>
              <a:rPr lang="en-US" b="1" dirty="0" err="1" smtClean="0"/>
              <a:t>tuviere</a:t>
            </a:r>
            <a:r>
              <a:rPr lang="en-US" b="1" dirty="0" smtClean="0"/>
              <a:t> </a:t>
            </a:r>
            <a:r>
              <a:rPr lang="en-US" b="1" dirty="0" err="1" smtClean="0"/>
              <a:t>sed</a:t>
            </a:r>
            <a:r>
              <a:rPr lang="en-US" b="1" dirty="0" smtClean="0"/>
              <a:t>, dale de </a:t>
            </a:r>
            <a:r>
              <a:rPr lang="en-US" b="1" dirty="0" err="1" smtClean="0"/>
              <a:t>beber</a:t>
            </a:r>
            <a:r>
              <a:rPr lang="en-US" b="1" dirty="0" smtClean="0"/>
              <a:t>; </a:t>
            </a:r>
            <a:r>
              <a:rPr lang="en-US" b="1" dirty="0" err="1" smtClean="0"/>
              <a:t>pues</a:t>
            </a:r>
            <a:r>
              <a:rPr lang="en-US" b="1" dirty="0" smtClean="0"/>
              <a:t> </a:t>
            </a:r>
            <a:r>
              <a:rPr lang="en-US" b="1" dirty="0" err="1" smtClean="0"/>
              <a:t>haciendo</a:t>
            </a:r>
            <a:r>
              <a:rPr lang="en-US" b="1" dirty="0" smtClean="0"/>
              <a:t> </a:t>
            </a:r>
            <a:r>
              <a:rPr lang="en-US" b="1" dirty="0" err="1" smtClean="0"/>
              <a:t>esto</a:t>
            </a:r>
            <a:r>
              <a:rPr lang="en-US" b="1" dirty="0" smtClean="0"/>
              <a:t>, </a:t>
            </a:r>
            <a:r>
              <a:rPr lang="en-US" b="1" dirty="0" err="1" smtClean="0"/>
              <a:t>ascuas</a:t>
            </a:r>
            <a:r>
              <a:rPr lang="en-US" b="1" dirty="0" smtClean="0"/>
              <a:t> de </a:t>
            </a:r>
            <a:r>
              <a:rPr lang="en-US" b="1" dirty="0" err="1" smtClean="0"/>
              <a:t>fuego</a:t>
            </a:r>
            <a:r>
              <a:rPr lang="en-US" b="1" dirty="0" smtClean="0"/>
              <a:t> </a:t>
            </a:r>
            <a:r>
              <a:rPr lang="en-US" b="1" dirty="0" err="1" smtClean="0"/>
              <a:t>amontonar</a:t>
            </a:r>
            <a:r>
              <a:rPr lang="es-ES_tradnl" b="1" dirty="0" err="1" smtClean="0"/>
              <a:t>ás</a:t>
            </a:r>
            <a:r>
              <a:rPr lang="es-ES_tradnl" b="1" dirty="0" smtClean="0"/>
              <a:t> sobre su cabeza. No seas vencido de lo malo, sino vence con el bien el mal</a:t>
            </a:r>
            <a:r>
              <a:rPr lang="en-US" b="1" dirty="0" smtClean="0"/>
              <a:t>.”</a:t>
            </a:r>
            <a:r>
              <a:rPr lang="en-US" dirty="0" smtClean="0"/>
              <a:t> </a:t>
            </a:r>
          </a:p>
          <a:p>
            <a:pPr>
              <a:lnSpc>
                <a:spcPct val="120000"/>
              </a:lnSpc>
            </a:pPr>
            <a:r>
              <a:rPr lang="en-US" b="1" kern="1200" dirty="0" smtClean="0">
                <a:solidFill>
                  <a:schemeClr val="tx1"/>
                </a:solidFill>
              </a:rPr>
              <a:t> </a:t>
            </a:r>
            <a:endParaRPr lang="en-US" kern="1200" dirty="0" smtClean="0">
              <a:solidFill>
                <a:schemeClr val="tx1"/>
              </a:solidFill>
            </a:endParaRPr>
          </a:p>
          <a:p>
            <a:r>
              <a:rPr lang="es-ES_tradnl" sz="1200" kern="1200" dirty="0" smtClean="0">
                <a:solidFill>
                  <a:schemeClr val="tx1"/>
                </a:solidFill>
                <a:effectLst/>
                <a:latin typeface="+mn-lt"/>
                <a:ea typeface="+mn-ea"/>
                <a:cs typeface="+mn-cs"/>
              </a:rPr>
              <a:t>A veces escuchamos la expresión, “¡Ya lo va  a ver! ¡Voy  a amontonar ascuas de fuego sobre su cabeza!” Esta expresión o amenaza asume que hay algún tipo de bendición bíblica en esta forma de venganza: </a:t>
            </a:r>
            <a:r>
              <a:rPr lang="es-ES_tradnl" sz="1200" b="1" kern="1200" dirty="0" smtClean="0">
                <a:solidFill>
                  <a:schemeClr val="tx1"/>
                </a:solidFill>
                <a:effectLst/>
                <a:latin typeface="+mn-lt"/>
                <a:ea typeface="+mn-ea"/>
                <a:cs typeface="+mn-cs"/>
              </a:rPr>
              <a:t>Ser "amable" con el ofensor como "venganza" y como una forma de infligir culpabilidad perpetua en relación con una ofensa pasada</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Hemos visto que el perdón puede contribuir a la renovación de una relación,  aunque inevitablemente diferente de la que existía antes de la ofensa. Sin embargo, los intentos de una “paz” engañosa  (Ken </a:t>
            </a:r>
            <a:r>
              <a:rPr lang="es-ES_tradnl" sz="1200" kern="1200" dirty="0" err="1" smtClean="0">
                <a:solidFill>
                  <a:schemeClr val="tx1"/>
                </a:solidFill>
                <a:effectLst/>
                <a:latin typeface="+mn-lt"/>
                <a:ea typeface="+mn-ea"/>
                <a:cs typeface="+mn-cs"/>
              </a:rPr>
              <a:t>Sande</a:t>
            </a:r>
            <a:r>
              <a:rPr lang="es-ES_tradnl" sz="1200" kern="1200" dirty="0" smtClean="0">
                <a:solidFill>
                  <a:schemeClr val="tx1"/>
                </a:solidFill>
                <a:effectLst/>
                <a:latin typeface="+mn-lt"/>
                <a:ea typeface="+mn-ea"/>
                <a:cs typeface="+mn-cs"/>
              </a:rPr>
              <a:t> lo llama “aparentar la paz”) son una forma de  retribución o venganza “cristianizada”.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mala interpretación de Romanos 12: 20-21  ha dado a los cristianos la idea de que ellos pueden “vengarse” de un ofensor con la bendición del apóstol Pablo. ¡No es así!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los tiempos de Pablo, era costumbre en los hogares romanos que los sirvientes vinieran a la casa de sus amos con un recipiente para recibir brasas calientes del fuego del amo y llevarlas a su casa para  calentarse ellos y sus familias. Una vez que las brasas o carbones calientes eran colocados en el envase, el sirviente  se colocaba una almohadilla sobre su cabeza y colocaba el recipiente con las brasas sobre ella,</a:t>
            </a:r>
            <a:r>
              <a:rPr lang="es-ES" sz="1200" kern="1200" dirty="0" smtClean="0">
                <a:solidFill>
                  <a:schemeClr val="tx1"/>
                </a:solidFill>
                <a:effectLst/>
                <a:latin typeface="+mn-lt"/>
                <a:ea typeface="+mn-ea"/>
                <a:cs typeface="+mn-cs"/>
              </a:rPr>
              <a:t> para </a:t>
            </a:r>
            <a:r>
              <a:rPr lang="es-ES_tradnl" sz="1200" kern="1200" dirty="0" smtClean="0">
                <a:solidFill>
                  <a:schemeClr val="tx1"/>
                </a:solidFill>
                <a:effectLst/>
                <a:latin typeface="+mn-lt"/>
                <a:ea typeface="+mn-ea"/>
                <a:cs typeface="+mn-cs"/>
              </a:rPr>
              <a:t>llevarlas a casa.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el pasaje,  Pablo está hablando de cómo tratar a nuestros enemigos: si tienen hambre, debemos darles de comer; si tienen sed, darles de beber; si tienen frío (aquí está la parte de las ascuas de fuego), darles algo para calentarse. “No seas vencido de lo malo, sino vence con el bien el mal” (v. 21).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4343400"/>
          </a:xfrm>
        </p:spPr>
        <p:txBody>
          <a:bodyPr>
            <a:normAutofit/>
          </a:bodyPr>
          <a:lstStyle/>
          <a:p>
            <a:r>
              <a:rPr lang="es-ES_tradnl" sz="1200" kern="1200" dirty="0" smtClean="0">
                <a:solidFill>
                  <a:schemeClr val="tx1"/>
                </a:solidFill>
                <a:effectLst/>
                <a:latin typeface="+mn-lt"/>
                <a:ea typeface="+mn-ea"/>
                <a:cs typeface="+mn-cs"/>
              </a:rPr>
              <a:t>Antes, en ese mismo capítulo, dice el apóstol Pablo: “No paguéis a nadie mal por mal; procurad lo bueno delante de todos los hombres”. Este es el principio del perdón: </a:t>
            </a:r>
            <a:r>
              <a:rPr lang="es-ES_tradnl" sz="1200" b="1" kern="1200" dirty="0" smtClean="0">
                <a:solidFill>
                  <a:schemeClr val="tx1"/>
                </a:solidFill>
                <a:effectLst/>
                <a:latin typeface="+mn-lt"/>
                <a:ea typeface="+mn-ea"/>
                <a:cs typeface="+mn-cs"/>
              </a:rPr>
              <a:t>perdonar sin buscar venganza</a:t>
            </a:r>
            <a:r>
              <a:rPr lang="es-ES_tradnl" sz="1200" kern="1200" dirty="0" smtClean="0">
                <a:solidFill>
                  <a:schemeClr val="tx1"/>
                </a:solidFill>
                <a:effectLst/>
                <a:latin typeface="+mn-lt"/>
                <a:ea typeface="+mn-ea"/>
                <a:cs typeface="+mn-cs"/>
              </a:rPr>
              <a:t>. Esto no quiere decir que no puedes </a:t>
            </a:r>
            <a:r>
              <a:rPr lang="es-ES_tradnl" sz="1200" b="1" kern="1200" dirty="0" smtClean="0">
                <a:solidFill>
                  <a:schemeClr val="tx1"/>
                </a:solidFill>
                <a:effectLst/>
                <a:latin typeface="+mn-lt"/>
                <a:ea typeface="+mn-ea"/>
                <a:cs typeface="+mn-cs"/>
              </a:rPr>
              <a:t>establecer condiciones </a:t>
            </a:r>
            <a:r>
              <a:rPr lang="es-ES_tradnl" sz="1200" kern="1200" dirty="0" smtClean="0">
                <a:solidFill>
                  <a:schemeClr val="tx1"/>
                </a:solidFill>
                <a:effectLst/>
                <a:latin typeface="+mn-lt"/>
                <a:ea typeface="+mn-ea"/>
                <a:cs typeface="+mn-cs"/>
              </a:rPr>
              <a:t>para la nueva relación. Puedes y, en algunos casos, debes. Pero no puedes hacerlo de manera en que el ofensor perdonado esté eternamente en deuda contigo. Él debe ser liberado de su deuda a través del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Diferencia entre venganza y </a:t>
            </a:r>
            <a:r>
              <a:rPr lang="es-ES_tradnl" sz="1200" b="1" kern="1200" dirty="0" smtClean="0">
                <a:solidFill>
                  <a:schemeClr val="tx1"/>
                </a:solidFill>
                <a:effectLst/>
                <a:latin typeface="+mn-lt"/>
                <a:ea typeface="+mn-ea"/>
                <a:cs typeface="+mn-cs"/>
              </a:rPr>
              <a:t>establecimiento de límites</a:t>
            </a:r>
            <a:r>
              <a:rPr lang="es-ES_tradnl" sz="1200" kern="1200" dirty="0" smtClean="0">
                <a:solidFill>
                  <a:schemeClr val="tx1"/>
                </a:solidFill>
                <a:effectLst/>
                <a:latin typeface="+mn-lt"/>
                <a:ea typeface="+mn-ea"/>
                <a:cs typeface="+mn-cs"/>
              </a:rPr>
              <a:t>. El establecer límites a lo que una persona tiene derecho a decirme o hacerme — sea un padre, un cónyuge, un hermano, un hijo, un pariente o compañero de trabajo—no es un acto de venganza, sino un </a:t>
            </a:r>
            <a:r>
              <a:rPr lang="es-ES_tradnl" sz="1200" b="1" kern="1200" dirty="0" smtClean="0">
                <a:solidFill>
                  <a:schemeClr val="tx1"/>
                </a:solidFill>
                <a:effectLst/>
                <a:latin typeface="+mn-lt"/>
                <a:ea typeface="+mn-ea"/>
                <a:cs typeface="+mn-cs"/>
              </a:rPr>
              <a:t>acto de respeto propio, </a:t>
            </a:r>
            <a:r>
              <a:rPr lang="es-ES_tradnl" sz="1200" kern="1200" dirty="0" smtClean="0">
                <a:solidFill>
                  <a:schemeClr val="tx1"/>
                </a:solidFill>
                <a:effectLst/>
                <a:latin typeface="+mn-lt"/>
                <a:ea typeface="+mn-ea"/>
                <a:cs typeface="+mn-cs"/>
              </a:rPr>
              <a:t>así como uno de  respeto mutuo. En toda relación saludable existen derechos mutuos que deben ser respetados, incluyendo el derecho: 1. De tener su propio espacio, 2. De controlar su propio cuerpo, 3. De tener libertad de expresión (libertad de expresar su opinión), 4. Libertad de escoger, 5. Libertad de movimiento, y demás. Cuando uno siente que otra persona está violando los límites de respeto, surgen los conflictos, y la necesidad de perdón y reconciliación se vuelven importantes si la relación va a sobrevivir.</a:t>
            </a:r>
            <a:endParaRPr lang="en-US" sz="1200" kern="1200" dirty="0" smtClean="0">
              <a:solidFill>
                <a:schemeClr val="tx1"/>
              </a:solidFill>
              <a:effectLst/>
              <a:latin typeface="+mn-lt"/>
              <a:ea typeface="+mn-ea"/>
              <a:cs typeface="+mn-cs"/>
            </a:endParaRPr>
          </a:p>
          <a:p>
            <a:pPr>
              <a:lnSpc>
                <a:spcPct val="110000"/>
              </a:lnSpc>
            </a:pPr>
            <a:r>
              <a:rPr lang="en-US" b="0" kern="1200" dirty="0" smtClean="0">
                <a:solidFill>
                  <a:schemeClr val="tx1"/>
                </a:solidFill>
              </a:rPr>
              <a:t> </a:t>
            </a:r>
            <a:endParaRPr lang="en-US" b="0" kern="1200" dirty="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indent="0" algn="ctr">
              <a:buNone/>
            </a:pPr>
            <a:r>
              <a:rPr lang="en-US" b="1" kern="1200" dirty="0" smtClean="0">
                <a:solidFill>
                  <a:schemeClr val="tx1"/>
                </a:solidFill>
              </a:rPr>
              <a:t>Principio #9: </a:t>
            </a:r>
            <a:r>
              <a:rPr lang="es-ES_tradnl" sz="1200" b="1" kern="1200" dirty="0" smtClean="0">
                <a:solidFill>
                  <a:schemeClr val="tx1"/>
                </a:solidFill>
                <a:effectLst/>
                <a:latin typeface="+mn-lt"/>
                <a:ea typeface="+mn-ea"/>
                <a:cs typeface="+mn-cs"/>
              </a:rPr>
              <a:t>La sanidad siempre acompaña al perdón </a:t>
            </a:r>
            <a:r>
              <a:rPr lang="en-US" b="1" kern="1200" dirty="0" smtClean="0">
                <a:solidFill>
                  <a:schemeClr val="tx1"/>
                </a:solidFill>
              </a:rPr>
              <a:t>(Matt. 9:6-7)</a:t>
            </a:r>
          </a:p>
          <a:p>
            <a:pPr marL="0" indent="0" algn="ctr">
              <a:buNone/>
            </a:pPr>
            <a:r>
              <a:rPr lang="en-US" b="1" dirty="0" smtClean="0"/>
              <a:t> “</a:t>
            </a:r>
            <a:r>
              <a:rPr lang="es-ES" b="1" dirty="0" smtClean="0"/>
              <a:t>Pues para que sepáis que el Hijo del Hombre tiene autoridad en la tierra de perdonar pecados —dijo entonces al paralítico: '¡Levántate toma tu camilla, y vete a tu casa!‘ Entonces el hombre se levantó y se fue a su casa.</a:t>
            </a:r>
            <a:r>
              <a:rPr lang="en-US" b="1" dirty="0" smtClean="0"/>
              <a:t>”</a:t>
            </a:r>
          </a:p>
          <a:p>
            <a:pPr>
              <a:lnSpc>
                <a:spcPct val="11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Un incidente en el Nuevo Testamento habla de unos amigos, quienes bajaron a un paralítico por el techo de una casa para que su amigo pudiera ser sanado por Jesús. A causa de la multitud, no pudieron entrar a la casa; al final decidieron subir al techo y lo bajaron frente a Jesús mismo. ¡Un admirable acto de  valor y compasión!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 interesante acerca del perdón en esta historia es que Jesús comienza con decirle a este hombre enfermo ¡que sus pecados son perdonados! Si yo estuviera en los zapatos de este hombre, esperaría que Jesús dijera, “¡Quedas sano de  tu  enfermedad —Levántate y anda!”  Anteriormente Jesús lo había hecho, y lo continuaría haciendo en tantos otros actos de sanidad. Pero aquí Jesús nos quiere enseñar que </a:t>
            </a:r>
            <a:r>
              <a:rPr lang="es-ES_tradnl" sz="1200" b="1" kern="1200" dirty="0" smtClean="0">
                <a:solidFill>
                  <a:schemeClr val="tx1"/>
                </a:solidFill>
                <a:effectLst/>
                <a:latin typeface="+mn-lt"/>
                <a:ea typeface="+mn-ea"/>
                <a:cs typeface="+mn-cs"/>
              </a:rPr>
              <a:t>perdonar y sanar tienen un mismo efecto: sanidad. </a:t>
            </a:r>
            <a:r>
              <a:rPr lang="es-ES_tradnl" sz="1200" kern="1200" dirty="0" smtClean="0">
                <a:solidFill>
                  <a:schemeClr val="tx1"/>
                </a:solidFill>
                <a:effectLst/>
                <a:latin typeface="+mn-lt"/>
                <a:ea typeface="+mn-ea"/>
                <a:cs typeface="+mn-cs"/>
              </a:rPr>
              <a:t>Jesús quería asegurarle al hombre que le  perdonaba por su estilo de vida que lo había conducido a su enfermedad presente y que el perdón de Dios le traería toda la sanidad que necesitaba.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r>
              <a:rPr lang="es-ES_tradnl" sz="1200" kern="1200" dirty="0" smtClean="0">
                <a:solidFill>
                  <a:schemeClr val="tx1"/>
                </a:solidFill>
                <a:effectLst/>
                <a:latin typeface="+mn-lt"/>
                <a:ea typeface="+mn-ea"/>
                <a:cs typeface="+mn-cs"/>
              </a:rPr>
              <a:t>En su libro </a:t>
            </a:r>
            <a:r>
              <a:rPr lang="es-ES_tradnl" sz="1200" i="1" kern="1200" dirty="0" smtClean="0">
                <a:solidFill>
                  <a:schemeClr val="tx1"/>
                </a:solidFill>
                <a:effectLst/>
                <a:latin typeface="+mn-lt"/>
                <a:ea typeface="+mn-ea"/>
                <a:cs typeface="+mn-cs"/>
              </a:rPr>
              <a:t>Amor, Medicina y Milagros</a:t>
            </a:r>
            <a:r>
              <a:rPr lang="es-ES_tradnl" sz="1200" kern="1200" dirty="0" smtClean="0">
                <a:solidFill>
                  <a:schemeClr val="tx1"/>
                </a:solidFill>
                <a:effectLst/>
                <a:latin typeface="+mn-lt"/>
                <a:ea typeface="+mn-ea"/>
                <a:cs typeface="+mn-cs"/>
              </a:rPr>
              <a:t>, el Dr. </a:t>
            </a:r>
            <a:r>
              <a:rPr lang="es-ES_tradnl" sz="1200" kern="1200" dirty="0" err="1" smtClean="0">
                <a:solidFill>
                  <a:schemeClr val="tx1"/>
                </a:solidFill>
                <a:effectLst/>
                <a:latin typeface="+mn-lt"/>
                <a:ea typeface="+mn-ea"/>
                <a:cs typeface="+mn-cs"/>
              </a:rPr>
              <a:t>Bernie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Siegelun</a:t>
            </a:r>
            <a:r>
              <a:rPr lang="es-ES_tradnl" sz="1200" kern="1200" dirty="0" smtClean="0">
                <a:solidFill>
                  <a:schemeClr val="tx1"/>
                </a:solidFill>
                <a:effectLst/>
                <a:latin typeface="+mn-lt"/>
                <a:ea typeface="+mn-ea"/>
                <a:cs typeface="+mn-cs"/>
              </a:rPr>
              <a:t>, oncólogo en el Hospital Yale-New Haven, habla de una paciente que acudió a él. El cáncer había invadido casi cada órgano de su cuerpo. Como él no podía hacer nada por ella, le sugirió que fuera a su casa e hiciera todos los arreglos necesarios para su muerte inminente.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mujer decidió ir a la cabaña que tenía en las montañas al lado del lago, para pasar ahí sola sus últimos días. Mientras se encontraba allí, comenzó a  pensar en todas las personas que la habían herido durante el espacio de su vida: un padre, un hermano, su propia madre y demás. Después de escribir sus nombres en una hoja de papel, se levantó y dijo, “¡Los perdono a  </a:t>
            </a:r>
            <a:r>
              <a:rPr lang="es-ES_tradnl" sz="1200" i="1" kern="1200" dirty="0" smtClean="0">
                <a:solidFill>
                  <a:schemeClr val="tx1"/>
                </a:solidFill>
                <a:effectLst/>
                <a:latin typeface="+mn-lt"/>
                <a:ea typeface="+mn-ea"/>
                <a:cs typeface="+mn-cs"/>
              </a:rPr>
              <a:t>todos </a:t>
            </a:r>
            <a:r>
              <a:rPr lang="es-ES_tradnl" sz="1200" kern="1200" dirty="0" smtClean="0">
                <a:solidFill>
                  <a:schemeClr val="tx1"/>
                </a:solidFill>
                <a:effectLst/>
                <a:latin typeface="+mn-lt"/>
                <a:ea typeface="+mn-ea"/>
                <a:cs typeface="+mn-cs"/>
              </a:rPr>
              <a:t>ustedes!” Cuenta ella  que al pronunciar estas palabras, sintió que una calidez invadía su cuerpo. Al día siguiente se sintió más fuerte y  aun más el día después, hasta que, después de dos semanas de recuperar fuerzas, llamó al Dr. </a:t>
            </a:r>
            <a:r>
              <a:rPr lang="es-ES_tradnl" sz="1200" kern="1200" dirty="0" err="1" smtClean="0">
                <a:solidFill>
                  <a:schemeClr val="tx1"/>
                </a:solidFill>
                <a:effectLst/>
                <a:latin typeface="+mn-lt"/>
                <a:ea typeface="+mn-ea"/>
                <a:cs typeface="+mn-cs"/>
              </a:rPr>
              <a:t>Siegel</a:t>
            </a:r>
            <a:r>
              <a:rPr lang="es-ES_tradnl" sz="1200" kern="1200" dirty="0" smtClean="0">
                <a:solidFill>
                  <a:schemeClr val="tx1"/>
                </a:solidFill>
                <a:effectLst/>
                <a:latin typeface="+mn-lt"/>
                <a:ea typeface="+mn-ea"/>
                <a:cs typeface="+mn-cs"/>
              </a:rPr>
              <a:t> para que volviera a hacerle los exámenes médicos. Para sorpresa del  Dr. </a:t>
            </a:r>
            <a:r>
              <a:rPr lang="es-ES_tradnl" sz="1200" kern="1200" dirty="0" err="1" smtClean="0">
                <a:solidFill>
                  <a:schemeClr val="tx1"/>
                </a:solidFill>
                <a:effectLst/>
                <a:latin typeface="+mn-lt"/>
                <a:ea typeface="+mn-ea"/>
                <a:cs typeface="+mn-cs"/>
              </a:rPr>
              <a:t>Siegel</a:t>
            </a:r>
            <a:r>
              <a:rPr lang="es-ES_tradnl" sz="1200" kern="1200" dirty="0" smtClean="0">
                <a:solidFill>
                  <a:schemeClr val="tx1"/>
                </a:solidFill>
                <a:effectLst/>
                <a:latin typeface="+mn-lt"/>
                <a:ea typeface="+mn-ea"/>
                <a:cs typeface="+mn-cs"/>
              </a:rPr>
              <a:t>,  ¡no había rastro de cáncer en parte alguna de su cuerpo!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En las últimas dos o tres décadas, un número creciente de estudios están revelando una relación directa entre la mente y el cuerpo. </a:t>
            </a:r>
            <a:r>
              <a:rPr lang="es-ES_tradnl" sz="1200" b="1" kern="1200" dirty="0" smtClean="0">
                <a:solidFill>
                  <a:schemeClr val="tx1"/>
                </a:solidFill>
                <a:effectLst/>
                <a:latin typeface="+mn-lt"/>
                <a:ea typeface="+mn-ea"/>
                <a:cs typeface="+mn-cs"/>
              </a:rPr>
              <a:t>Tiempo atrás, Elena G White  confirmó la existencia de los efectos de la mente sobre las enfermedades del cuerpo como resultado de pensamientos poco saludables. </a:t>
            </a:r>
            <a:r>
              <a:rPr lang="es-ES_tradnl" sz="1200" kern="1200" dirty="0" smtClean="0">
                <a:solidFill>
                  <a:schemeClr val="tx1"/>
                </a:solidFill>
                <a:effectLst/>
                <a:latin typeface="+mn-lt"/>
                <a:ea typeface="+mn-ea"/>
                <a:cs typeface="+mn-cs"/>
              </a:rPr>
              <a:t>Si en  alguna vez eso es verdad respecto a cualquier enfermedad, lo sería ciertamente en la enfermedad provocada por la </a:t>
            </a:r>
            <a:r>
              <a:rPr lang="es-ES_tradnl" sz="1200" b="1" kern="1200" dirty="0" smtClean="0">
                <a:solidFill>
                  <a:schemeClr val="tx1"/>
                </a:solidFill>
                <a:effectLst/>
                <a:latin typeface="+mn-lt"/>
                <a:ea typeface="+mn-ea"/>
                <a:cs typeface="+mn-cs"/>
              </a:rPr>
              <a:t>falta de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su exitoso libro </a:t>
            </a:r>
            <a:r>
              <a:rPr lang="es-ES_tradnl" sz="1200" i="1" kern="1200" dirty="0" err="1" smtClean="0">
                <a:solidFill>
                  <a:schemeClr val="tx1"/>
                </a:solidFill>
                <a:effectLst/>
                <a:latin typeface="+mn-lt"/>
                <a:ea typeface="+mn-ea"/>
                <a:cs typeface="+mn-cs"/>
              </a:rPr>
              <a:t>Anger</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Kills</a:t>
            </a:r>
            <a:r>
              <a:rPr lang="es-ES_tradnl" sz="1200" kern="1200" dirty="0" smtClean="0">
                <a:solidFill>
                  <a:schemeClr val="tx1"/>
                </a:solidFill>
                <a:effectLst/>
                <a:latin typeface="+mn-lt"/>
                <a:ea typeface="+mn-ea"/>
                <a:cs typeface="+mn-cs"/>
              </a:rPr>
              <a:t> (El enojo mata), los doctores </a:t>
            </a:r>
            <a:r>
              <a:rPr lang="es-ES_tradnl" sz="1200" kern="1200" dirty="0" err="1" smtClean="0">
                <a:solidFill>
                  <a:schemeClr val="tx1"/>
                </a:solidFill>
                <a:effectLst/>
                <a:latin typeface="+mn-lt"/>
                <a:ea typeface="+mn-ea"/>
                <a:cs typeface="+mn-cs"/>
              </a:rPr>
              <a:t>Redford</a:t>
            </a:r>
            <a:r>
              <a:rPr lang="es-ES_tradnl" sz="1200" kern="1200" dirty="0" smtClean="0">
                <a:solidFill>
                  <a:schemeClr val="tx1"/>
                </a:solidFill>
                <a:effectLst/>
                <a:latin typeface="+mn-lt"/>
                <a:ea typeface="+mn-ea"/>
                <a:cs typeface="+mn-cs"/>
              </a:rPr>
              <a:t> and Virginia Williams informan sobre un estudio que fue llevado a cabo con 118 estudiantes varones, de Derecho, en la Universidad de Carolina del Norte.  El propósito del estudio era observar los efectos a largo plazo, de los  sentimientos hostiles, en la longevidad. Los investigadores dieron a cada uno de estos estudiantes una  prueba de hostilidad; una prueba en que cada estudiante elegiría su respuesta a una situación molesta. Por ejemplo, al estudiante se le presentaba la siguiente situación: “Estás esperando tu turno en la fila rápida del  supermercado, un día  en que tienes una prueba importante dentro de una  hora. El rótulo dice que no puedes tener más de 10 artículos en tu canasta, y te das cuenta (¡porque los contaste!) que la persona delante de ti tiene 20 artículos. ¿Cómo reaccionarías? 1. Saco mi libro de biología y me pongo a estudiar. 2. Me quejo contra ese #@^ hombre. 3. Me quejo con el cajero.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Veinticinco años después, se compilaron registros sobre estos 118 estudiantes. Todos se habían convertido en abogados. Se encontró que de entre los que en dicha prueba habían estado más alto en la escala de la hostilidad, cerca del 20 por ciento habían muerto alrededor de la edad de 50 años; en contraste con solamente un 4 por ciento de aquellos que calificaron en la parte más baja de la escala. Las puntuaciones altas en los aspectos de desconfianza cínica, sentimientos de enojo y conducta agresiva, fueron buenos predictores de altas tasas de mortalidad.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20000"/>
              </a:lnSpc>
            </a:pPr>
            <a:r>
              <a:rPr lang="en-US" kern="1200" dirty="0" smtClean="0">
                <a:solidFill>
                  <a:schemeClr val="tx1"/>
                </a:solidFill>
              </a:rPr>
              <a:t> </a:t>
            </a:r>
          </a:p>
          <a:p>
            <a:pPr>
              <a:lnSpc>
                <a:spcPct val="12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kern="1200" dirty="0" smtClean="0">
                <a:solidFill>
                  <a:schemeClr val="tx1"/>
                </a:solidFill>
                <a:effectLst/>
                <a:latin typeface="+mn-lt"/>
                <a:ea typeface="+mn-ea"/>
                <a:cs typeface="+mn-cs"/>
              </a:rPr>
              <a:t>Aunque el enojo puede ser una buena protección contra ataques y abuso y juega  un papel positivo en las relaciones humanas, </a:t>
            </a:r>
            <a:r>
              <a:rPr lang="es-ES_tradnl" sz="1200" b="1" kern="1200" dirty="0" smtClean="0">
                <a:solidFill>
                  <a:schemeClr val="tx1"/>
                </a:solidFill>
                <a:effectLst/>
                <a:latin typeface="+mn-lt"/>
                <a:ea typeface="+mn-ea"/>
                <a:cs typeface="+mn-cs"/>
              </a:rPr>
              <a:t>el enojo a largo plazo  que ha quedado subyacente como desconfianza cínica, mal humor, irritabilidad, impaciencia, temor, celos, agresión, actitudes hostiles y aun timidez (sentimientos de ansiedad), puede afectar negativamente el sistema inmune</a:t>
            </a:r>
            <a:r>
              <a:rPr lang="es-ES_tradnl" sz="1200" kern="1200" dirty="0" smtClean="0">
                <a:solidFill>
                  <a:schemeClr val="tx1"/>
                </a:solidFill>
                <a:effectLst/>
                <a:latin typeface="+mn-lt"/>
                <a:ea typeface="+mn-ea"/>
                <a:cs typeface="+mn-cs"/>
              </a:rPr>
              <a:t>. De hecho, tu cuerpo reacciona  a la repetición en tu mente del mal  perpetrado en contra tuya, como si estuviera frente a una situación inmediata que amenaza tu vida, tal como el “casi tener” un accidente en la autopista. Tu respiración aumenta; tus ojos se dilatan; tu páncreas arroja azúcar dentro de tu corriente sanguínea para preparar tus músculos para pelear o huir. </a:t>
            </a:r>
            <a:r>
              <a:rPr lang="es-ES_tradnl" sz="1200" b="1" kern="1200" dirty="0" smtClean="0">
                <a:solidFill>
                  <a:schemeClr val="tx1"/>
                </a:solidFill>
                <a:effectLst/>
                <a:latin typeface="+mn-lt"/>
                <a:ea typeface="+mn-ea"/>
                <a:cs typeface="+mn-cs"/>
              </a:rPr>
              <a:t>Dos hormonas, adrenalina y cortisol</a:t>
            </a:r>
            <a:r>
              <a:rPr lang="es-ES_tradnl" sz="1200" kern="1200" dirty="0" smtClean="0">
                <a:solidFill>
                  <a:schemeClr val="tx1"/>
                </a:solidFill>
                <a:effectLst/>
                <a:latin typeface="+mn-lt"/>
                <a:ea typeface="+mn-ea"/>
                <a:cs typeface="+mn-cs"/>
              </a:rPr>
              <a:t>, son segregadas por las glándulas adrenales. Este es un proceso que Dios puso para ayudarnos en una emergencia, ¡no para ser usado todos los días! Supongamos que no puedes superar lo que fulano y fulana te hicieron— ¡una increíble traición a tu confianza! Así que continúas dándole vueltas una y otra vez en tu cabeza, y mientras tanto, tu cuerpo permanece todo ese tiempo en estado permanente de crisis, como se describió anteriormente.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Dr. Bruce </a:t>
            </a:r>
            <a:r>
              <a:rPr lang="es-ES_tradnl" sz="1200" kern="1200" dirty="0" err="1" smtClean="0">
                <a:solidFill>
                  <a:schemeClr val="tx1"/>
                </a:solidFill>
                <a:effectLst/>
                <a:latin typeface="+mn-lt"/>
                <a:ea typeface="+mn-ea"/>
                <a:cs typeface="+mn-cs"/>
              </a:rPr>
              <a:t>McEwen</a:t>
            </a:r>
            <a:r>
              <a:rPr lang="es-ES_tradnl" sz="1200" kern="1200" dirty="0" smtClean="0">
                <a:solidFill>
                  <a:schemeClr val="tx1"/>
                </a:solidFill>
                <a:effectLst/>
                <a:latin typeface="+mn-lt"/>
                <a:ea typeface="+mn-ea"/>
                <a:cs typeface="+mn-cs"/>
              </a:rPr>
              <a:t>, director del laboratorio de neuroendocrinología en la Universidad Rockefeller, en la ciudad de Nueva York, ha estudiado los efectos del cortisol. Concluye que, a largo plazo, el cortisol desgasta el cerebro, lo cual conduce a atrofia celular y pérdida de la memoria. También aumenta la presión sanguínea y el azúcar en la sangre, causa endurecimiento de las arterias y provoca  enfermedades del corazón.  Se ha encontrado que el perdón  detiene el  flujo de esta hormona.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mantener tu cuerpo en un estado de crisis permanente significa que lo que fue hecho para protegerte en una crisis, está ahora  envenenando tu cuerpo y debilitando tu sistema inmune. Las enfermedades que han sido estudiadas en conexión directa con enojo de bajo nivel, pero a largo plazo, son cáncer, enfermedades del corazón y diabetes  Tipo 2 que se inicia en edad adulta.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6324600"/>
          </a:xfrm>
        </p:spPr>
        <p:txBody>
          <a:bodyPr>
            <a:normAutofit/>
          </a:bodyPr>
          <a:lstStyle/>
          <a:p>
            <a:r>
              <a:rPr lang="es-ES_tradnl" sz="1200" kern="1200" dirty="0" smtClean="0">
                <a:solidFill>
                  <a:schemeClr val="tx1"/>
                </a:solidFill>
                <a:effectLst/>
                <a:latin typeface="+mn-lt"/>
                <a:ea typeface="+mn-ea"/>
                <a:cs typeface="+mn-cs"/>
              </a:rPr>
              <a:t>La Dra. </a:t>
            </a:r>
            <a:r>
              <a:rPr lang="es-ES_tradnl" sz="1200" kern="1200" dirty="0" err="1" smtClean="0">
                <a:solidFill>
                  <a:schemeClr val="tx1"/>
                </a:solidFill>
                <a:effectLst/>
                <a:latin typeface="+mn-lt"/>
                <a:ea typeface="+mn-ea"/>
                <a:cs typeface="+mn-cs"/>
              </a:rPr>
              <a:t>Kathleen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Lawler</a:t>
            </a:r>
            <a:r>
              <a:rPr lang="es-ES_tradnl" sz="1200" kern="1200" dirty="0" smtClean="0">
                <a:solidFill>
                  <a:schemeClr val="tx1"/>
                </a:solidFill>
                <a:effectLst/>
                <a:latin typeface="+mn-lt"/>
                <a:ea typeface="+mn-ea"/>
                <a:cs typeface="+mn-cs"/>
              </a:rPr>
              <a:t>, una de las principales investigadoras en los Estados Unidos respecto al perdón, ha presentado estudios indicando que el perdonar puede disminuir la presión sanguínea y la tensión muscular. Usando una entrevista en que se recuerda una situación de ira (pidiendo al participante que recuerde algo que les hizo enojar), estudió las experiencias sobre perdón de 107 estudiantes universitarios. Mientras los estudiantes describían la ofensa, se midieron su presión sanguínea, la frecuencia cardíaca, la tensión muscular frontal y la sudoración. En los estudiantes perdonadores,  la tensión comenzó a disminuir durante la entrevista, mientras que los  no perdonadores permanecieron tensos por un período  de tiempo más largo. Los no perdonadores tenían presión sanguínea más alta y mayor tensión muscular que los estudiantes perdonadores. Interesantemente, los investigadores encontraron en el estudio que las mujeres tienden a guardar más rencor que los hombres.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¿Sugiere este hallazgo que las mujeres perdonan menos que los hombres? Algunos autores concluyen que como las mujeres tienden a tener menos poder social que el hombre, tienen más razones para enojarse y esto explica su tendencia a guardar rencor durante más tiempo. Esto puede ser cierto—un sentido de  impotencia puede crear sentimientos de ira. Sin embargo, investigadores tales como el Dr. David Powell, del Centro Internacional de Asuntos de Salud, explica que los </a:t>
            </a:r>
            <a:r>
              <a:rPr lang="es-ES_tradnl" sz="1200" b="1" kern="1200" dirty="0" smtClean="0">
                <a:solidFill>
                  <a:schemeClr val="tx1"/>
                </a:solidFill>
                <a:effectLst/>
                <a:latin typeface="+mn-lt"/>
                <a:ea typeface="+mn-ea"/>
                <a:cs typeface="+mn-cs"/>
              </a:rPr>
              <a:t>hombres y mujeres están biológicamente programados en forma diferente</a:t>
            </a:r>
            <a:r>
              <a:rPr lang="es-ES_tradnl" sz="1200" kern="1200" dirty="0" smtClean="0">
                <a:solidFill>
                  <a:schemeClr val="tx1"/>
                </a:solidFill>
                <a:effectLst/>
                <a:latin typeface="+mn-lt"/>
                <a:ea typeface="+mn-ea"/>
                <a:cs typeface="+mn-cs"/>
              </a:rPr>
              <a:t>. Mientras que la conexión entre el lado derecho (emociones) y el izquierdo (lógica) del cerebro en la mujer, es mayor, en el hombre el acceso a la parte emocional de su cerebro no está tan rápidamente disponible. Esto explica por qué los hombres son menos precisos en interpretar, por ejemplo, las expresiones faciales y los tonos de voz, y por qué tienen más dificultad en recordar emociones. Una esposa puede estar meditando en una riña por días, mientras que el esposo hace mucho la ha olvidado.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 que podemos concluir de esta breve visión general del estudio del enojo y la ira, es que el consentirlos en cualquier forma, puede constituir el mayor obstáculo para el perdón y para la sanidad final después de una ofensa seria. No importa cuánto creas que se justifique el  aferrarte a estos sentimientos dañinos, eres tú, y no tu ofensor, quien será afectado adversamente por tu elección. </a:t>
            </a:r>
            <a:r>
              <a:rPr lang="es-ES_tradnl" sz="1200" b="1" kern="1200" dirty="0" smtClean="0">
                <a:solidFill>
                  <a:schemeClr val="tx1"/>
                </a:solidFill>
                <a:effectLst/>
                <a:latin typeface="+mn-lt"/>
                <a:ea typeface="+mn-ea"/>
                <a:cs typeface="+mn-cs"/>
              </a:rPr>
              <a:t>El perdón es siempre una elección.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Al concluir la Parte I del seminario  El Perdón y tu Salud, repasemos los primeros nueve principios bíblicos acerca del perdón:</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1.  Seré perdonado en la medida en que perdone.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2.  Si no perdono, mi adoración es inaceptable a Dios.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3.  El perdón es para todos</a:t>
            </a:r>
            <a:endParaRPr lang="en-US" sz="1200" b="1" kern="1200" dirty="0" smtClean="0">
              <a:solidFill>
                <a:schemeClr val="tx1"/>
              </a:solidFill>
              <a:effectLst/>
              <a:latin typeface="+mn-lt"/>
              <a:ea typeface="+mn-ea"/>
              <a:cs typeface="+mn-cs"/>
            </a:endParaRPr>
          </a:p>
          <a:p>
            <a:pPr marL="688975" lvl="0" indent="-344488">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4.  Es más fácil perdonar cuando el ofensor pide perdón.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5.  El don del perdón puede provocar el arrepentimiento: el perdón de Dios.</a:t>
            </a:r>
            <a:endParaRPr lang="en-US" sz="1200" b="1" kern="1200" dirty="0" smtClean="0">
              <a:solidFill>
                <a:schemeClr val="tx1"/>
              </a:solidFill>
              <a:effectLst/>
              <a:latin typeface="+mn-lt"/>
              <a:ea typeface="+mn-ea"/>
              <a:cs typeface="+mn-cs"/>
            </a:endParaRPr>
          </a:p>
          <a:p>
            <a:pPr>
              <a:lnSpc>
                <a:spcPct val="110000"/>
              </a:lnSpc>
            </a:pPr>
            <a:endParaRPr lang="en-US" b="1"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39</a:t>
            </a:fld>
            <a:endParaRPr lang="en-US" dirty="0"/>
          </a:p>
        </p:txBody>
      </p:sp>
    </p:spTree>
    <p:extLst>
      <p:ext uri="{BB962C8B-B14F-4D97-AF65-F5344CB8AC3E}">
        <p14:creationId xmlns:p14="http://schemas.microsoft.com/office/powerpoint/2010/main" val="42271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s-ES_tradnl" sz="1200" b="1" dirty="0" smtClean="0">
                <a:solidFill>
                  <a:schemeClr val="accent4">
                    <a:lumMod val="75000"/>
                  </a:schemeClr>
                </a:solidFill>
              </a:rPr>
              <a:t>SOBRE QUÉ TRATA ESTE SEMINARIO</a:t>
            </a:r>
          </a:p>
          <a:p>
            <a:pPr>
              <a:lnSpc>
                <a:spcPct val="110000"/>
              </a:lnSpc>
            </a:pPr>
            <a:r>
              <a:rPr lang="en-US" b="1" kern="1200" dirty="0" smtClean="0">
                <a:solidFill>
                  <a:schemeClr val="tx1"/>
                </a:solidFill>
              </a:rPr>
              <a:t> </a:t>
            </a:r>
            <a:endParaRPr lang="en-US" kern="1200" dirty="0" smtClean="0">
              <a:solidFill>
                <a:schemeClr val="tx1"/>
              </a:solidFill>
            </a:endParaRPr>
          </a:p>
          <a:p>
            <a:pPr>
              <a:lnSpc>
                <a:spcPct val="110000"/>
              </a:lnSpc>
            </a:pPr>
            <a:r>
              <a:rPr lang="es-ES_tradnl" sz="1200" kern="1200" dirty="0" smtClean="0">
                <a:solidFill>
                  <a:schemeClr val="tx1"/>
                </a:solidFill>
                <a:effectLst/>
                <a:latin typeface="+mn-lt"/>
                <a:ea typeface="+mn-ea"/>
                <a:cs typeface="+mn-cs"/>
              </a:rPr>
              <a:t>Este seminario trata acerca de los sentimientos nocivos que guardamos por mucho tiempo relacionados con ofensas pasadas ​​o presentes, sanar esos pensamientos y sentimientos y seguir adelante con esperanza hacia el futuro. Aprenderás cómo honrar tu “templo del Espíritu Santo” al  poner en práctica los simples, pero profundos principios de sanidad a través del perdón, que se encuentran en las Sagradas Escrituras y en estudios acerca del perdón.</a:t>
            </a: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6.  La libertad llega con el conocimiento o reconocimiento de la verdad.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7.  Setenta veces siete.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8.  No existe tal cosa como venganza “cristiana”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9.  La sanidad acompaña al perdón.</a:t>
            </a:r>
            <a:endParaRPr lang="en-US" sz="1200" b="1"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La segunda parte de este seminario cubrirá tres principios bíblicos más acerca del perdón; también dará un vistazo al modelo R.E.A.C.H cuando se trata de faltas graves y considerará por qué les es más fácil perdonar a unas personas que a otras. Mientras aprendemos acerca del perdón, podemos comenzar a sanar y bendecir. El aprender a perdonar provee un remedio perdurable a nuestra salud mental, física y espiritual.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err="1" smtClean="0"/>
              <a:t>Oración</a:t>
            </a:r>
            <a:endParaRPr lang="en-US" b="1" dirty="0" smtClean="0"/>
          </a:p>
          <a:p>
            <a:pPr marL="0" indent="0" algn="l">
              <a:lnSpc>
                <a:spcPct val="110000"/>
              </a:lnSpc>
              <a:buNone/>
            </a:pPr>
            <a:endParaRPr lang="en-US" b="1" dirty="0" smtClean="0"/>
          </a:p>
          <a:p>
            <a:pPr marL="0" indent="0" algn="ctr">
              <a:buNone/>
            </a:pPr>
            <a:r>
              <a:rPr lang="en-US" b="1" dirty="0" smtClean="0">
                <a:latin typeface="Book Antiqua"/>
                <a:cs typeface="Book Antiqua"/>
              </a:rPr>
              <a:t>“</a:t>
            </a:r>
            <a:r>
              <a:rPr lang="es-ES" b="1" dirty="0" smtClean="0">
                <a:latin typeface="Book Antiqua"/>
                <a:cs typeface="Book Antiqua"/>
              </a:rPr>
              <a:t>El Señor pasó ante Moisés y proclamó</a:t>
            </a:r>
            <a:r>
              <a:rPr lang="es-ES" b="1" smtClean="0">
                <a:latin typeface="Book Antiqua"/>
                <a:cs typeface="Book Antiqua"/>
              </a:rPr>
              <a:t>: ¡oh </a:t>
            </a:r>
            <a:r>
              <a:rPr lang="es-ES" b="1" dirty="0" smtClean="0">
                <a:latin typeface="Book Antiqua"/>
                <a:cs typeface="Book Antiqua"/>
              </a:rPr>
              <a:t>Eterno, oh Eterno! ¡Dios compasivo y bondadoso, lento para la ira, y grande en amor y fidelidad! Que mantiene su invariable amor a millares, que perdona la iniquidad, la rebelión y el pecado, y no deja sin castigo al malvado</a:t>
            </a:r>
            <a:r>
              <a:rPr lang="en-US" b="1" dirty="0" smtClean="0">
                <a:latin typeface="Book Antiqua"/>
                <a:cs typeface="Book Antiqua"/>
              </a:rPr>
              <a:t>;”  </a:t>
            </a:r>
          </a:p>
          <a:p>
            <a:pPr marL="0" indent="0" algn="l">
              <a:lnSpc>
                <a:spcPct val="110000"/>
              </a:lnSpc>
              <a:buNone/>
            </a:pPr>
            <a:r>
              <a:rPr lang="en-US" sz="1100" dirty="0" smtClean="0">
                <a:latin typeface="Book Antiqua"/>
                <a:cs typeface="Book Antiqua"/>
              </a:rPr>
              <a:t>                                                                                                                             </a:t>
            </a:r>
            <a:r>
              <a:rPr lang="en-US" sz="1100" dirty="0" err="1" smtClean="0">
                <a:latin typeface="Book Antiqua"/>
                <a:cs typeface="Book Antiqua"/>
              </a:rPr>
              <a:t>Éxodo</a:t>
            </a:r>
            <a:r>
              <a:rPr lang="en-US" sz="1100" dirty="0" smtClean="0">
                <a:latin typeface="Book Antiqua"/>
                <a:cs typeface="Book Antiqua"/>
              </a:rPr>
              <a:t> 34:6-7</a:t>
            </a: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41</a:t>
            </a:fld>
            <a:endParaRPr lang="en-US" dirty="0"/>
          </a:p>
        </p:txBody>
      </p:sp>
    </p:spTree>
    <p:extLst>
      <p:ext uri="{BB962C8B-B14F-4D97-AF65-F5344CB8AC3E}">
        <p14:creationId xmlns:p14="http://schemas.microsoft.com/office/powerpoint/2010/main" val="141547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s-ES_tradnl" b="1" dirty="0" smtClean="0">
                <a:solidFill>
                  <a:schemeClr val="accent4">
                    <a:lumMod val="75000"/>
                  </a:schemeClr>
                </a:solidFill>
              </a:rPr>
              <a:t>En resumen, aprenderás cómo</a:t>
            </a:r>
          </a:p>
          <a:p>
            <a:pPr>
              <a:lnSpc>
                <a:spcPct val="110000"/>
              </a:lnSpc>
            </a:pPr>
            <a:endParaRPr lang="es-ES_tradnl" b="1" dirty="0" smtClean="0">
              <a:solidFill>
                <a:schemeClr val="accent4">
                  <a:lumMod val="75000"/>
                </a:schemeClr>
              </a:solidFill>
            </a:endParaRPr>
          </a:p>
          <a:p>
            <a:pPr>
              <a:lnSpc>
                <a:spcPct val="110000"/>
              </a:lnSpc>
            </a:pPr>
            <a:r>
              <a:rPr lang="es-ES_tradnl" sz="1200" b="1" dirty="0" smtClean="0"/>
              <a:t>Dejar a un lado </a:t>
            </a:r>
            <a:r>
              <a:rPr lang="es-ES_tradnl" sz="1200" dirty="0" smtClean="0"/>
              <a:t>un pasado doloroso,</a:t>
            </a:r>
          </a:p>
          <a:p>
            <a:r>
              <a:rPr lang="es-ES_tradnl" sz="1200" b="1" dirty="0" smtClean="0"/>
              <a:t>Liberar la energía </a:t>
            </a:r>
            <a:r>
              <a:rPr lang="es-ES_tradnl" sz="1200" dirty="0" smtClean="0"/>
              <a:t>que ahora estás desperdiciando al repetir una y otra vez lo que te pasó y lo enojado que estás por ello, y</a:t>
            </a:r>
          </a:p>
          <a:p>
            <a:r>
              <a:rPr lang="es-ES_tradnl" sz="1200" b="1" dirty="0" smtClean="0"/>
              <a:t>Dirigir esa energía </a:t>
            </a:r>
            <a:r>
              <a:rPr lang="es-ES_tradnl" sz="1200" dirty="0" smtClean="0"/>
              <a:t>a proyectos presentes y futuras posibilidades.</a:t>
            </a:r>
            <a:endParaRPr lang="en-US" sz="1200" dirty="0" smtClean="0"/>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Y, finalmente, aprenderás </a:t>
            </a:r>
            <a:r>
              <a:rPr lang="es-ES_tradnl" sz="1200" b="1" kern="1200" dirty="0" smtClean="0">
                <a:solidFill>
                  <a:schemeClr val="tx1"/>
                </a:solidFill>
                <a:effectLst/>
                <a:latin typeface="+mn-lt"/>
                <a:ea typeface="+mn-ea"/>
                <a:cs typeface="+mn-cs"/>
              </a:rPr>
              <a:t>algunos consejos prácticos </a:t>
            </a:r>
            <a:r>
              <a:rPr lang="es-ES_tradnl" sz="1200" kern="1200" dirty="0" smtClean="0">
                <a:solidFill>
                  <a:schemeClr val="tx1"/>
                </a:solidFill>
                <a:effectLst/>
                <a:latin typeface="+mn-lt"/>
                <a:ea typeface="+mn-ea"/>
                <a:cs typeface="+mn-cs"/>
              </a:rPr>
              <a:t>sobre cómo dejar pasar una ofensa a través del </a:t>
            </a:r>
            <a:r>
              <a:rPr lang="es-ES_tradnl" sz="1200" b="1" kern="1200" dirty="0" smtClean="0">
                <a:solidFill>
                  <a:schemeClr val="tx1"/>
                </a:solidFill>
                <a:effectLst/>
                <a:latin typeface="+mn-lt"/>
                <a:ea typeface="+mn-ea"/>
                <a:cs typeface="+mn-cs"/>
              </a:rPr>
              <a:t>uso de varias estrategias eficaces. </a:t>
            </a:r>
            <a:r>
              <a:rPr lang="es-ES_tradnl" sz="1200" kern="1200" dirty="0" smtClean="0">
                <a:solidFill>
                  <a:schemeClr val="tx1"/>
                </a:solidFill>
                <a:effectLst/>
                <a:latin typeface="+mn-lt"/>
                <a:ea typeface="+mn-ea"/>
                <a:cs typeface="+mn-cs"/>
              </a:rPr>
              <a:t>A través de principios  bíblicos, psicológicos y sociológicos compartidos aquí, experimentarás mejor salud mental y física por medio del ¡</a:t>
            </a:r>
            <a:r>
              <a:rPr lang="es-ES_tradnl" sz="1200" b="1" kern="1200" dirty="0" smtClean="0">
                <a:solidFill>
                  <a:schemeClr val="tx1"/>
                </a:solidFill>
                <a:effectLst/>
                <a:latin typeface="+mn-lt"/>
                <a:ea typeface="+mn-ea"/>
                <a:cs typeface="+mn-cs"/>
              </a:rPr>
              <a:t>PODER DEL PERDÓN</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90550"/>
            <a:ext cx="2971800" cy="2228850"/>
          </a:xfrm>
        </p:spPr>
      </p:sp>
      <p:sp>
        <p:nvSpPr>
          <p:cNvPr id="3" name="Notes Placeholder 2"/>
          <p:cNvSpPr>
            <a:spLocks noGrp="1"/>
          </p:cNvSpPr>
          <p:nvPr>
            <p:ph type="body" idx="1"/>
          </p:nvPr>
        </p:nvSpPr>
        <p:spPr>
          <a:xfrm>
            <a:off x="685800" y="2971800"/>
            <a:ext cx="5486400" cy="4419600"/>
          </a:xfrm>
        </p:spPr>
        <p:txBody>
          <a:bodyPr>
            <a:normAutofit/>
          </a:bodyPr>
          <a:lstStyle/>
          <a:p>
            <a:r>
              <a:rPr lang="es-ES_tradnl" sz="1200" kern="1200" dirty="0" smtClean="0">
                <a:solidFill>
                  <a:schemeClr val="tx1"/>
                </a:solidFill>
                <a:effectLst/>
                <a:latin typeface="+mn-lt"/>
                <a:ea typeface="+mn-ea"/>
                <a:cs typeface="+mn-cs"/>
              </a:rPr>
              <a:t>Como verás, el perdón no es un acto irresponsable de encubrimiento o un impulso del momento. </a:t>
            </a:r>
            <a:r>
              <a:rPr lang="es-ES_tradnl" sz="1200" b="1" kern="1200" dirty="0" smtClean="0">
                <a:solidFill>
                  <a:schemeClr val="tx1"/>
                </a:solidFill>
                <a:effectLst/>
                <a:latin typeface="+mn-lt"/>
                <a:ea typeface="+mn-ea"/>
                <a:cs typeface="+mn-cs"/>
              </a:rPr>
              <a:t>Requiere: 1) consideración cuidadosa, 2) la voluntad de responsabilizar al agresor, 3) una determinación de establecer nuevos límites y  4) la generosa disposición de liberar al deudor de la deuda contraída contigo. </a:t>
            </a:r>
            <a:r>
              <a:rPr lang="es-ES_tradnl" sz="1200" kern="1200" dirty="0" smtClean="0">
                <a:solidFill>
                  <a:schemeClr val="tx1"/>
                </a:solidFill>
                <a:effectLst/>
                <a:latin typeface="+mn-lt"/>
                <a:ea typeface="+mn-ea"/>
                <a:cs typeface="+mn-cs"/>
              </a:rPr>
              <a:t>El perdón no es “</a:t>
            </a:r>
            <a:r>
              <a:rPr lang="es-ES_tradnl" sz="1200" i="1" kern="1200" dirty="0" smtClean="0">
                <a:solidFill>
                  <a:schemeClr val="tx1"/>
                </a:solidFill>
                <a:effectLst/>
                <a:latin typeface="+mn-lt"/>
                <a:ea typeface="+mn-ea"/>
                <a:cs typeface="+mn-cs"/>
              </a:rPr>
              <a:t>gracia barata</a:t>
            </a:r>
            <a:r>
              <a:rPr lang="es-ES_tradnl" sz="1200" kern="1200" dirty="0" smtClean="0">
                <a:solidFill>
                  <a:schemeClr val="tx1"/>
                </a:solidFill>
                <a:effectLst/>
                <a:latin typeface="+mn-lt"/>
                <a:ea typeface="+mn-ea"/>
                <a:cs typeface="+mn-cs"/>
              </a:rPr>
              <a:t>.” Siempre reconoce que este regalo “cuesta” algo. Por lo tanto, debe otorgarse pensándolo cuidadosamente, pesando los pros y los contras en cuanto a cuándo se otorgará; pero al final,  </a:t>
            </a:r>
            <a:r>
              <a:rPr lang="es-ES_tradnl" sz="1200" i="1" kern="1200" dirty="0" smtClean="0">
                <a:solidFill>
                  <a:schemeClr val="tx1"/>
                </a:solidFill>
                <a:effectLst/>
                <a:latin typeface="+mn-lt"/>
                <a:ea typeface="+mn-ea"/>
                <a:cs typeface="+mn-cs"/>
              </a:rPr>
              <a:t>debe ser otorgado</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Este seminario se basa en la información obtenida del libro, </a:t>
            </a:r>
            <a:r>
              <a:rPr lang="es-ES_tradnl" sz="1200" i="1" kern="1200" dirty="0" smtClean="0">
                <a:solidFill>
                  <a:schemeClr val="tx1"/>
                </a:solidFill>
                <a:effectLst/>
                <a:latin typeface="+mn-lt"/>
                <a:ea typeface="+mn-ea"/>
                <a:cs typeface="+mn-cs"/>
              </a:rPr>
              <a:t>Te perdono, Pero… </a:t>
            </a:r>
            <a:r>
              <a:rPr lang="es-ES_tradnl" sz="1200" kern="1200" dirty="0" smtClean="0">
                <a:solidFill>
                  <a:schemeClr val="tx1"/>
                </a:solidFill>
                <a:effectLst/>
                <a:latin typeface="+mn-lt"/>
                <a:ea typeface="+mn-ea"/>
                <a:cs typeface="+mn-cs"/>
              </a:rPr>
              <a:t>(</a:t>
            </a:r>
            <a:r>
              <a:rPr lang="es-ES_tradnl" sz="1200" kern="1200" dirty="0" err="1" smtClean="0">
                <a:solidFill>
                  <a:schemeClr val="tx1"/>
                </a:solidFill>
                <a:effectLst/>
                <a:latin typeface="+mn-lt"/>
                <a:ea typeface="+mn-ea"/>
                <a:cs typeface="+mn-cs"/>
              </a:rPr>
              <a:t>Pacific</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Press</a:t>
            </a:r>
            <a:r>
              <a:rPr lang="es-ES_tradnl" sz="1200" kern="1200" dirty="0" smtClean="0">
                <a:solidFill>
                  <a:schemeClr val="tx1"/>
                </a:solidFill>
                <a:effectLst/>
                <a:latin typeface="+mn-lt"/>
                <a:ea typeface="+mn-ea"/>
                <a:cs typeface="+mn-cs"/>
              </a:rPr>
              <a:t>, 2007) y otros recursos y presentaciones acerca de este tema. Si quieres leer más ampliamente acerca del tema,  se ha provisto una lista sugerente de libros, DVD y sitios web.</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Este tema, El Perdón y Tu Salud, será cubierto a través de dos seminarios. Cubriremos aspectos importantes de la importancia del perdón en tu salud. Estos  dos seminarios incluirán los 12 principios bíblicos del perdón. Los primeros nueve principios serán presentados en este seminario y los últimos tres principios serán cubiertos en el seminario El Perdón y tu Salud, Parte 2.</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ALGUNAS DEFINICIONES DE PERDÓN</a:t>
            </a:r>
            <a:endParaRPr lang="en-US" sz="1200" kern="1200" dirty="0" smtClean="0">
              <a:solidFill>
                <a:schemeClr val="tx1"/>
              </a:solidFill>
              <a:effectLst/>
              <a:latin typeface="+mn-lt"/>
              <a:ea typeface="+mn-ea"/>
              <a:cs typeface="+mn-cs"/>
            </a:endParaRPr>
          </a:p>
          <a:p>
            <a:r>
              <a:rPr lang="en-US" kern="1200" dirty="0" smtClean="0">
                <a:solidFill>
                  <a:schemeClr val="tx1"/>
                </a:solidFill>
                <a:latin typeface="+mn-lt"/>
                <a:ea typeface="+mn-ea"/>
                <a:cs typeface="+mn-cs"/>
              </a:rPr>
              <a:t> </a:t>
            </a:r>
            <a:r>
              <a:rPr lang="es-ES_tradnl" sz="1200"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Comencemos con algunas definiciones de perdón. Este es un importante primer paso,  porque hay transacciones entre el ofensor y el ofendido que pasan como perdón, pero que no lo son.</a:t>
            </a:r>
            <a:endParaRPr lang="en-US" sz="1200" i="1"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95BFC6C-3851-4C91-854F-F17E231F503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r>
              <a:rPr lang="es-ES_tradnl" sz="1200" b="1" kern="1200" dirty="0" smtClean="0">
                <a:solidFill>
                  <a:schemeClr val="tx1"/>
                </a:solidFill>
                <a:effectLst/>
                <a:latin typeface="+mn-lt"/>
                <a:ea typeface="+mn-ea"/>
                <a:cs typeface="+mn-cs"/>
              </a:rPr>
              <a:t>DEFINICION DE PERDÓN EN EL ANTIGUO TESTAMENTO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En Éxodo 34: 6,7 leemos: “¡Jehová! ¡Jehová! Fuerte, misericordioso y piadoso; tardo para la ira, y grande en misericordia y verdad. Que guarda misericordia a millares, que perdona la iniquidad, la rebelión y el pecado, y de ningún modo tendrá por inocente al malvado”.</a:t>
            </a:r>
          </a:p>
          <a:p>
            <a:endParaRPr lang="es-ES_tradnl"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Aquí tenemos los dos lados del perdón de Dios: justicia y misericordia. </a:t>
            </a:r>
            <a:r>
              <a:rPr lang="es-ES_tradnl" sz="1200" kern="1200" dirty="0" smtClean="0">
                <a:solidFill>
                  <a:schemeClr val="tx1"/>
                </a:solidFill>
                <a:effectLst/>
                <a:latin typeface="+mn-lt"/>
                <a:ea typeface="+mn-ea"/>
                <a:cs typeface="+mn-cs"/>
              </a:rPr>
              <a:t>Por un lado, </a:t>
            </a:r>
            <a:r>
              <a:rPr lang="es-ES_tradnl" sz="1200" i="1" kern="1200" dirty="0" smtClean="0">
                <a:solidFill>
                  <a:schemeClr val="tx1"/>
                </a:solidFill>
                <a:effectLst/>
                <a:latin typeface="+mn-lt"/>
                <a:ea typeface="+mn-ea"/>
                <a:cs typeface="+mn-cs"/>
              </a:rPr>
              <a:t>compasión y paciencia </a:t>
            </a:r>
            <a:r>
              <a:rPr lang="es-ES_tradnl" sz="1200" kern="1200" dirty="0" smtClean="0">
                <a:solidFill>
                  <a:schemeClr val="tx1"/>
                </a:solidFill>
                <a:effectLst/>
                <a:latin typeface="+mn-lt"/>
                <a:ea typeface="+mn-ea"/>
                <a:cs typeface="+mn-cs"/>
              </a:rPr>
              <a:t>motivados por un amor incansable; y por el otro, </a:t>
            </a:r>
            <a:r>
              <a:rPr lang="es-ES_tradnl" sz="1200" i="1" kern="1200" dirty="0" smtClean="0">
                <a:solidFill>
                  <a:schemeClr val="tx1"/>
                </a:solidFill>
                <a:effectLst/>
                <a:latin typeface="+mn-lt"/>
                <a:ea typeface="+mn-ea"/>
                <a:cs typeface="+mn-cs"/>
              </a:rPr>
              <a:t>fijación de límites para el impenitente</a:t>
            </a:r>
            <a:r>
              <a:rPr lang="es-ES_tradnl" sz="1200" kern="1200" dirty="0" smtClean="0">
                <a:solidFill>
                  <a:schemeClr val="tx1"/>
                </a:solidFill>
                <a:effectLst/>
                <a:latin typeface="+mn-lt"/>
                <a:ea typeface="+mn-ea"/>
                <a:cs typeface="+mn-cs"/>
              </a:rPr>
              <a:t>. En su trato con el pueblo de Israel, la demanda de Dios de justicia y rectitud (hacer bien), por parte de su pueblo, es la condición para recibir su perdón. Sin embargo, el perdón se ofrece, incluso cuando hay renuencia a cumplir con las condiciones. El hecho de perdonar y dar a los pecadores  una primera, segunda, tercera y cuartas oportunidades, se acompaña de reprimendas, indignación, confrontaciones, ruegos, disciplina y castigo, pero siempre dejando la puerta abierta para el arrepentimiento y la confesión. Aun después de rechazar  el papel central de Israel en el  “antiguo” pacto, Dios creó el “nuevo” que los incluía, si escogían aceptarlo.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perdón humano debe consistir también en justicia y misericordia. Si interpretamos el perdón solo como justicia, entonces fácilmente se convertirá en </a:t>
            </a:r>
            <a:r>
              <a:rPr lang="es-ES_tradnl" sz="1200" i="1" kern="1200" dirty="0" smtClean="0">
                <a:solidFill>
                  <a:schemeClr val="tx1"/>
                </a:solidFill>
                <a:effectLst/>
                <a:latin typeface="+mn-lt"/>
                <a:ea typeface="+mn-ea"/>
                <a:cs typeface="+mn-cs"/>
              </a:rPr>
              <a:t>venganza</a:t>
            </a:r>
            <a:r>
              <a:rPr lang="es-ES_tradnl" sz="1200" kern="1200" dirty="0" smtClean="0">
                <a:solidFill>
                  <a:schemeClr val="tx1"/>
                </a:solidFill>
                <a:effectLst/>
                <a:latin typeface="+mn-lt"/>
                <a:ea typeface="+mn-ea"/>
                <a:cs typeface="+mn-cs"/>
              </a:rPr>
              <a:t>. Si interpretamos el perdón exclusivamente como misericordia, podemos caer en la  </a:t>
            </a:r>
            <a:r>
              <a:rPr lang="es-ES_tradnl" sz="1200" i="1" kern="1200" dirty="0" smtClean="0">
                <a:solidFill>
                  <a:schemeClr val="tx1"/>
                </a:solidFill>
                <a:effectLst/>
                <a:latin typeface="+mn-lt"/>
                <a:ea typeface="+mn-ea"/>
                <a:cs typeface="+mn-cs"/>
              </a:rPr>
              <a:t>gracia barata, </a:t>
            </a:r>
            <a:r>
              <a:rPr lang="es-ES_tradnl" sz="1200" kern="1200" dirty="0" smtClean="0">
                <a:solidFill>
                  <a:schemeClr val="tx1"/>
                </a:solidFill>
                <a:effectLst/>
                <a:latin typeface="+mn-lt"/>
                <a:ea typeface="+mn-ea"/>
                <a:cs typeface="+mn-cs"/>
              </a:rPr>
              <a:t>dejando la puerta abierta para nuevos abusos del don gratuito. </a:t>
            </a:r>
            <a:r>
              <a:rPr lang="es-ES_tradnl" sz="1200" b="1" kern="1200" dirty="0" smtClean="0">
                <a:solidFill>
                  <a:schemeClr val="tx1"/>
                </a:solidFill>
                <a:effectLst/>
                <a:latin typeface="+mn-lt"/>
                <a:ea typeface="+mn-ea"/>
                <a:cs typeface="+mn-cs"/>
              </a:rPr>
              <a:t>El verdadero perdón  equilibra las demandas de justicia y las invitaciones de misericordia.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B015B2-C224-453E-8BDA-55320592354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56C6BA-416D-4FD3-97AA-CE86FB155CB4}"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6457E-7FD4-408B-8817-0BB82606C223}"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59088-824A-42F5-AACC-38105AE7BD60}"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D0EB5-B391-4482-A3EE-3159AA88C2C7}"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BA5F52-16BC-459E-9527-D414DBEFB50C}"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54D54-FF2A-4E78-A3D1-ACC98617221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419D99-1904-4621-818D-6E4FE2049F40}"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95282-D14B-4C77-9DE1-8A2F8D601FFB}"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D13400-A923-42A0-8B98-585E3CD6EA19}"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007A32-EA17-4B1F-88A8-EB2F270D2A2B}"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6449CA-2CBF-4B68-B3C9-1AFAFBD37FF2}"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8CDD1D-354B-484A-A401-402D908FDCD6}"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8DCB0A-EE56-411E-AD80-9057B134E3B6}"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BEC83E-D9CB-4466-9A75-C85816C9CB0A}"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9406689-8EC1-4352-A36A-25DF961E5585}"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53B72-9369-4E6D-B58F-6E817D5DA6E2}"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B42A42-3809-41B9-8A8E-BC13627FCFCC}"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35075-9D21-4B3E-B035-EF05D2D45129}"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2EC07D-02F7-4B67-AEDD-0602BC8F4BF7}"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F78452-E55E-4BE2-94BF-34F5766C7EB3}"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C93D4B-6B7E-4D60-9856-E9A0D8BF8366}"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C4EE757-965B-448C-95C7-612579418A76}"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AC8F099-B531-4F25-88D8-834F092B7448}"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399" y="-29308"/>
            <a:ext cx="10242070" cy="6858000"/>
          </a:xfrm>
          <a:prstGeom prst="rect">
            <a:avLst/>
          </a:prstGeom>
        </p:spPr>
      </p:pic>
      <p:sp>
        <p:nvSpPr>
          <p:cNvPr id="2" name="Title 1"/>
          <p:cNvSpPr>
            <a:spLocks noGrp="1"/>
          </p:cNvSpPr>
          <p:nvPr>
            <p:ph type="title"/>
          </p:nvPr>
        </p:nvSpPr>
        <p:spPr>
          <a:xfrm>
            <a:off x="2438400" y="457200"/>
            <a:ext cx="6248400" cy="1143000"/>
          </a:xfrm>
        </p:spPr>
        <p:txBody>
          <a:bodyPr/>
          <a:lstStyle/>
          <a:p>
            <a:r>
              <a:rPr lang="en-US" b="1" dirty="0" err="1">
                <a:solidFill>
                  <a:srgbClr val="7030A0"/>
                </a:solidFill>
              </a:rPr>
              <a:t>Definiciones</a:t>
            </a:r>
            <a:r>
              <a:rPr lang="en-US" b="1" dirty="0">
                <a:solidFill>
                  <a:srgbClr val="7030A0"/>
                </a:solidFill>
              </a:rPr>
              <a:t> </a:t>
            </a:r>
            <a:r>
              <a:rPr lang="en-US" b="1" dirty="0" err="1">
                <a:solidFill>
                  <a:srgbClr val="7030A0"/>
                </a:solidFill>
              </a:rPr>
              <a:t>Bíblicas</a:t>
            </a:r>
            <a:r>
              <a:rPr lang="en-US" b="1" dirty="0">
                <a:solidFill>
                  <a:srgbClr val="7030A0"/>
                </a:solidFill>
              </a:rPr>
              <a:t> del </a:t>
            </a:r>
            <a:r>
              <a:rPr lang="en-US" b="1" dirty="0" err="1">
                <a:solidFill>
                  <a:srgbClr val="7030A0"/>
                </a:solidFill>
              </a:rPr>
              <a:t>Perdón</a:t>
            </a:r>
            <a:endParaRPr lang="en-US" b="1" dirty="0">
              <a:solidFill>
                <a:srgbClr val="660066"/>
              </a:solidFill>
            </a:endParaRPr>
          </a:p>
        </p:txBody>
      </p:sp>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
        <p:nvSpPr>
          <p:cNvPr id="3" name="Content Placeholder 2"/>
          <p:cNvSpPr>
            <a:spLocks noGrp="1"/>
          </p:cNvSpPr>
          <p:nvPr>
            <p:ph idx="1"/>
          </p:nvPr>
        </p:nvSpPr>
        <p:spPr>
          <a:xfrm>
            <a:off x="457200" y="2971800"/>
            <a:ext cx="5105400" cy="2163763"/>
          </a:xfrm>
        </p:spPr>
        <p:txBody>
          <a:bodyPr/>
          <a:lstStyle/>
          <a:p>
            <a:r>
              <a:rPr lang="es-ES_tradnl" dirty="0"/>
              <a:t>El Nuevo Testamento parte de la comprensión equilibrada del perdón que enseñaron los profetas del Antiguo Testamento: </a:t>
            </a:r>
            <a:r>
              <a:rPr lang="es-ES_tradnl" b="1" dirty="0" smtClean="0">
                <a:solidFill>
                  <a:srgbClr val="00B050"/>
                </a:solidFill>
              </a:rPr>
              <a:t>Un </a:t>
            </a:r>
            <a:r>
              <a:rPr lang="es-ES_tradnl" b="1" dirty="0">
                <a:solidFill>
                  <a:srgbClr val="00B050"/>
                </a:solidFill>
              </a:rPr>
              <a:t>balance entre justicia y misericordia.</a:t>
            </a:r>
            <a:endParaRPr lang="en-US" b="1" dirty="0">
              <a:solidFill>
                <a:srgbClr val="00B050"/>
              </a:solidFill>
            </a:endParaRPr>
          </a:p>
        </p:txBody>
      </p:sp>
      <p:sp>
        <p:nvSpPr>
          <p:cNvPr id="4" name="Rectangle 3"/>
          <p:cNvSpPr/>
          <p:nvPr/>
        </p:nvSpPr>
        <p:spPr>
          <a:xfrm>
            <a:off x="533401" y="1447800"/>
            <a:ext cx="9556270" cy="1077218"/>
          </a:xfrm>
          <a:prstGeom prst="rect">
            <a:avLst/>
          </a:prstGeom>
        </p:spPr>
        <p:txBody>
          <a:bodyPr wrap="none">
            <a:spAutoFit/>
          </a:bodyPr>
          <a:lstStyle/>
          <a:p>
            <a:r>
              <a:rPr lang="es-ES_tradnl" sz="3600" dirty="0"/>
              <a:t> </a:t>
            </a:r>
            <a:endParaRPr lang="en-US" sz="3600" dirty="0"/>
          </a:p>
          <a:p>
            <a:r>
              <a:rPr lang="es-ES_tradnl" sz="2800" b="1" dirty="0">
                <a:solidFill>
                  <a:srgbClr val="00B050"/>
                </a:solidFill>
              </a:rPr>
              <a:t>DEFINICIÓN DE PERDÓN EN EL NUEVO TESTAMENTO</a:t>
            </a:r>
            <a:endParaRPr lang="en-US" sz="28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3" name="Content Placeholder 2"/>
          <p:cNvSpPr>
            <a:spLocks noGrp="1"/>
          </p:cNvSpPr>
          <p:nvPr>
            <p:ph idx="1"/>
          </p:nvPr>
        </p:nvSpPr>
        <p:spPr>
          <a:xfrm>
            <a:off x="381000" y="2408237"/>
            <a:ext cx="4724400" cy="3763963"/>
          </a:xfrm>
        </p:spPr>
        <p:txBody>
          <a:bodyPr/>
          <a:lstStyle/>
          <a:p>
            <a:pPr marL="0" indent="0">
              <a:buNone/>
            </a:pPr>
            <a:r>
              <a:rPr lang="es-ES_tradnl" dirty="0"/>
              <a:t>La palabra </a:t>
            </a:r>
            <a:r>
              <a:rPr lang="es-ES_tradnl" b="1" i="1" dirty="0" err="1"/>
              <a:t>charizomai</a:t>
            </a:r>
            <a:r>
              <a:rPr lang="es-ES_tradnl" i="1" dirty="0"/>
              <a:t> </a:t>
            </a:r>
            <a:r>
              <a:rPr lang="es-ES_tradnl" dirty="0"/>
              <a:t>es el término griego usado para referirse al perdón que Dios da al mundo a través de su Hijo, Jesucristo, en la cruz. </a:t>
            </a:r>
            <a:endParaRPr lang="en-US" dirty="0"/>
          </a:p>
        </p:txBody>
      </p:sp>
      <p:sp>
        <p:nvSpPr>
          <p:cNvPr id="5" name="Title 1"/>
          <p:cNvSpPr txBox="1">
            <a:spLocks/>
          </p:cNvSpPr>
          <p:nvPr/>
        </p:nvSpPr>
        <p:spPr bwMode="auto">
          <a:xfrm>
            <a:off x="2667000" y="4572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err="1">
                <a:solidFill>
                  <a:srgbClr val="7030A0"/>
                </a:solidFill>
              </a:rPr>
              <a:t>Definiciones</a:t>
            </a:r>
            <a:r>
              <a:rPr lang="en-US" b="1" dirty="0">
                <a:solidFill>
                  <a:srgbClr val="7030A0"/>
                </a:solidFill>
              </a:rPr>
              <a:t> </a:t>
            </a:r>
            <a:r>
              <a:rPr lang="en-US" b="1" dirty="0" err="1">
                <a:solidFill>
                  <a:srgbClr val="7030A0"/>
                </a:solidFill>
              </a:rPr>
              <a:t>Bíblicas</a:t>
            </a:r>
            <a:r>
              <a:rPr lang="en-US" b="1" dirty="0">
                <a:solidFill>
                  <a:srgbClr val="7030A0"/>
                </a:solidFill>
              </a:rPr>
              <a:t> del </a:t>
            </a:r>
            <a:r>
              <a:rPr lang="en-US" b="1" dirty="0" err="1">
                <a:solidFill>
                  <a:srgbClr val="7030A0"/>
                </a:solidFill>
              </a:rPr>
              <a:t>Perdón</a:t>
            </a:r>
            <a:endParaRPr lang="en-US" b="1" dirty="0">
              <a:solidFill>
                <a:srgbClr val="660066"/>
              </a:solidFill>
            </a:endParaRPr>
          </a:p>
        </p:txBody>
      </p:sp>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Tree>
    <p:extLst>
      <p:ext uri="{BB962C8B-B14F-4D97-AF65-F5344CB8AC3E}">
        <p14:creationId xmlns:p14="http://schemas.microsoft.com/office/powerpoint/2010/main" val="3612509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457200"/>
            <a:ext cx="6096000" cy="1143000"/>
          </a:xfrm>
        </p:spPr>
        <p:txBody>
          <a:bodyPr/>
          <a:lstStyle/>
          <a:p>
            <a:r>
              <a:rPr lang="en-US" b="1" dirty="0" err="1">
                <a:solidFill>
                  <a:srgbClr val="7030A0"/>
                </a:solidFill>
              </a:rPr>
              <a:t>Definiciones</a:t>
            </a:r>
            <a:r>
              <a:rPr lang="en-US" b="1" dirty="0">
                <a:solidFill>
                  <a:srgbClr val="7030A0"/>
                </a:solidFill>
              </a:rPr>
              <a:t> </a:t>
            </a:r>
            <a:r>
              <a:rPr lang="en-US" b="1" dirty="0" err="1">
                <a:solidFill>
                  <a:srgbClr val="7030A0"/>
                </a:solidFill>
              </a:rPr>
              <a:t>Bíblicas</a:t>
            </a:r>
            <a:r>
              <a:rPr lang="en-US" b="1" dirty="0">
                <a:solidFill>
                  <a:srgbClr val="7030A0"/>
                </a:solidFill>
              </a:rPr>
              <a:t> del </a:t>
            </a:r>
            <a:r>
              <a:rPr lang="en-US" b="1" dirty="0" err="1">
                <a:solidFill>
                  <a:srgbClr val="7030A0"/>
                </a:solidFill>
              </a:rPr>
              <a:t>Perdón</a:t>
            </a:r>
            <a:endParaRPr lang="en-US" b="1" dirty="0">
              <a:solidFill>
                <a:srgbClr val="660066"/>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9423" y="4267200"/>
            <a:ext cx="3904575" cy="2590800"/>
          </a:xfrm>
          <a:prstGeom prst="rect">
            <a:avLst/>
          </a:prstGeom>
          <a:ln>
            <a:noFill/>
          </a:ln>
          <a:effectLst>
            <a:softEdge rad="112500"/>
          </a:effectLst>
        </p:spPr>
      </p:pic>
      <p:sp>
        <p:nvSpPr>
          <p:cNvPr id="3" name="Rectangle 2"/>
          <p:cNvSpPr/>
          <p:nvPr/>
        </p:nvSpPr>
        <p:spPr>
          <a:xfrm>
            <a:off x="381000" y="2327970"/>
            <a:ext cx="5105400" cy="3970318"/>
          </a:xfrm>
          <a:prstGeom prst="rect">
            <a:avLst/>
          </a:prstGeom>
        </p:spPr>
        <p:txBody>
          <a:bodyPr wrap="square">
            <a:spAutoFit/>
          </a:bodyPr>
          <a:lstStyle/>
          <a:p>
            <a:r>
              <a:rPr lang="es-ES_tradnl" sz="2800" dirty="0"/>
              <a:t>La otra palabra griega traducida como perdón, </a:t>
            </a:r>
            <a:r>
              <a:rPr lang="es-ES_tradnl" sz="2800" b="1" i="1" dirty="0" err="1"/>
              <a:t>aphiemi</a:t>
            </a:r>
            <a:r>
              <a:rPr lang="es-ES_tradnl" sz="2800" dirty="0"/>
              <a:t>, se aplica específicamente a aquellos que han aceptado el  </a:t>
            </a:r>
            <a:r>
              <a:rPr lang="es-ES_tradnl" sz="2800" i="1" dirty="0" err="1"/>
              <a:t>charizomai</a:t>
            </a:r>
            <a:r>
              <a:rPr lang="es-ES_tradnl" sz="2800" i="1" dirty="0"/>
              <a:t> de Dios</a:t>
            </a:r>
            <a:r>
              <a:rPr lang="es-ES_tradnl" sz="2800" dirty="0"/>
              <a:t>, que son  ahora creyentes y han comenzado su caminar con Cristo.</a:t>
            </a: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3352800" y="457200"/>
            <a:ext cx="5334000" cy="1143000"/>
          </a:xfrm>
        </p:spPr>
        <p:txBody>
          <a:bodyPr/>
          <a:lstStyle/>
          <a:p>
            <a:r>
              <a:rPr lang="es-ES_tradnl" b="1" dirty="0">
                <a:solidFill>
                  <a:schemeClr val="accent4">
                    <a:lumMod val="75000"/>
                  </a:schemeClr>
                </a:solidFill>
              </a:rPr>
              <a:t>OTRAS DEFINICIONES DE PERDÓN</a:t>
            </a:r>
            <a:endParaRPr lang="en-US" dirty="0">
              <a:solidFill>
                <a:schemeClr val="accent4">
                  <a:lumMod val="75000"/>
                </a:schemeClr>
              </a:solidFill>
            </a:endParaRPr>
          </a:p>
        </p:txBody>
      </p:sp>
      <p:pic>
        <p:nvPicPr>
          <p:cNvPr id="5" name="Picture 4"/>
          <p:cNvPicPr>
            <a:picLocks noChangeAspect="1"/>
          </p:cNvPicPr>
          <p:nvPr/>
        </p:nvPicPr>
        <p:blipFill>
          <a:blip r:embed="rId4" cstate="print"/>
          <a:stretch>
            <a:fillRect/>
          </a:stretch>
        </p:blipFill>
        <p:spPr>
          <a:xfrm>
            <a:off x="6096000" y="4381554"/>
            <a:ext cx="3033298" cy="2464555"/>
          </a:xfrm>
          <a:prstGeom prst="rect">
            <a:avLst/>
          </a:prstGeom>
          <a:ln>
            <a:noFill/>
          </a:ln>
          <a:effectLst>
            <a:softEdge rad="112500"/>
          </a:effectLst>
        </p:spPr>
      </p:pic>
      <p:sp>
        <p:nvSpPr>
          <p:cNvPr id="4" name="Rectangle 3"/>
          <p:cNvSpPr/>
          <p:nvPr/>
        </p:nvSpPr>
        <p:spPr>
          <a:xfrm>
            <a:off x="304800" y="2133600"/>
            <a:ext cx="6629400" cy="4031873"/>
          </a:xfrm>
          <a:prstGeom prst="rect">
            <a:avLst/>
          </a:prstGeom>
        </p:spPr>
        <p:txBody>
          <a:bodyPr wrap="square">
            <a:spAutoFit/>
          </a:bodyPr>
          <a:lstStyle/>
          <a:p>
            <a:r>
              <a:rPr lang="es-ES_tradnl" sz="3200" dirty="0"/>
              <a:t>• </a:t>
            </a:r>
            <a:r>
              <a:rPr lang="es-ES_tradnl" sz="3200" dirty="0" smtClean="0"/>
              <a:t>Es </a:t>
            </a:r>
            <a:r>
              <a:rPr lang="es-ES_tradnl" sz="3200" dirty="0"/>
              <a:t>poner la otra mejilla cuando hay una injusticia crasa.</a:t>
            </a:r>
            <a:endParaRPr lang="en-US" sz="3200" dirty="0"/>
          </a:p>
          <a:p>
            <a:r>
              <a:rPr lang="es-ES_tradnl" sz="3200" dirty="0"/>
              <a:t>•  Es un acto inmerecido de buena voluntad.</a:t>
            </a:r>
            <a:endParaRPr lang="en-US" sz="3200" dirty="0"/>
          </a:p>
          <a:p>
            <a:r>
              <a:rPr lang="es-ES_tradnl" sz="3200" dirty="0"/>
              <a:t>•   La relación se sana a tal grado, que se comparten las mismas generosidades características de una verdadera amistad. </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5638801" y="4010080"/>
            <a:ext cx="3490498" cy="2836030"/>
          </a:xfrm>
          <a:prstGeom prst="rect">
            <a:avLst/>
          </a:prstGeom>
          <a:ln>
            <a:noFill/>
          </a:ln>
          <a:effectLst>
            <a:softEdge rad="112500"/>
          </a:effectLst>
        </p:spPr>
      </p:pic>
      <p:sp>
        <p:nvSpPr>
          <p:cNvPr id="3" name="Content Placeholder 2"/>
          <p:cNvSpPr>
            <a:spLocks noGrp="1"/>
          </p:cNvSpPr>
          <p:nvPr>
            <p:ph idx="1"/>
          </p:nvPr>
        </p:nvSpPr>
        <p:spPr>
          <a:xfrm>
            <a:off x="228600" y="1905000"/>
            <a:ext cx="5638800" cy="4114800"/>
          </a:xfrm>
        </p:spPr>
        <p:txBody>
          <a:bodyPr/>
          <a:lstStyle/>
          <a:p>
            <a:pPr marL="568325">
              <a:buFont typeface="Arial"/>
              <a:buChar char="•"/>
              <a:tabLst>
                <a:tab pos="569913" algn="l"/>
              </a:tabLst>
            </a:pPr>
            <a:r>
              <a:rPr lang="es-ES_tradnl" dirty="0"/>
              <a:t>Paradójicamente, al conceder perdón hacia la otra persona, sana la parte injuriada. </a:t>
            </a:r>
            <a:endParaRPr lang="es-ES_tradnl" dirty="0" smtClean="0"/>
          </a:p>
          <a:p>
            <a:pPr marL="568325">
              <a:buFont typeface="Arial"/>
              <a:buChar char="•"/>
              <a:tabLst>
                <a:tab pos="569913" algn="l"/>
              </a:tabLst>
            </a:pPr>
            <a:r>
              <a:rPr lang="es-ES_tradnl" dirty="0"/>
              <a:t>Lejos de ser una mera obligación, es un regalo que la parte injuriada escoge dar libremente al ofensor. </a:t>
            </a:r>
            <a:endParaRPr lang="es-ES_tradnl" dirty="0" smtClean="0"/>
          </a:p>
          <a:p>
            <a:pPr marL="568325">
              <a:buFont typeface="Arial"/>
              <a:buChar char="•"/>
              <a:tabLst>
                <a:tab pos="569913" algn="l"/>
              </a:tabLst>
            </a:pPr>
            <a:r>
              <a:rPr lang="es-ES_tradnl" dirty="0"/>
              <a:t>La </a:t>
            </a:r>
            <a:r>
              <a:rPr lang="es-ES_tradnl" dirty="0" smtClean="0"/>
              <a:t>persona injuriada abruma al ofensor de </a:t>
            </a:r>
            <a:r>
              <a:rPr lang="es-ES_tradnl" dirty="0"/>
              <a:t>amabilidad.</a:t>
            </a:r>
            <a:endParaRPr lang="en-US" dirty="0"/>
          </a:p>
        </p:txBody>
      </p:sp>
    </p:spTree>
    <p:extLst>
      <p:ext uri="{BB962C8B-B14F-4D97-AF65-F5344CB8AC3E}">
        <p14:creationId xmlns:p14="http://schemas.microsoft.com/office/powerpoint/2010/main" val="2192359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905000" y="685800"/>
            <a:ext cx="7086600" cy="1143000"/>
          </a:xfrm>
        </p:spPr>
        <p:txBody>
          <a:bodyPr/>
          <a:lstStyle/>
          <a:p>
            <a:r>
              <a:rPr lang="es-ES_tradnl" b="1" dirty="0">
                <a:solidFill>
                  <a:schemeClr val="accent4">
                    <a:lumMod val="75000"/>
                  </a:schemeClr>
                </a:solidFill>
              </a:rPr>
              <a:t>QUÉ </a:t>
            </a:r>
            <a:r>
              <a:rPr lang="es-ES_tradnl" b="1" dirty="0">
                <a:solidFill>
                  <a:srgbClr val="009644"/>
                </a:solidFill>
              </a:rPr>
              <a:t>NO</a:t>
            </a:r>
            <a:r>
              <a:rPr lang="es-ES_tradnl" b="1" dirty="0">
                <a:solidFill>
                  <a:schemeClr val="accent4">
                    <a:lumMod val="75000"/>
                  </a:schemeClr>
                </a:solidFill>
              </a:rPr>
              <a:t> ES EL </a:t>
            </a:r>
            <a:r>
              <a:rPr lang="es-ES_tradnl" b="1" dirty="0">
                <a:solidFill>
                  <a:srgbClr val="7030A0"/>
                </a:solidFill>
              </a:rPr>
              <a:t>PERDÓN</a:t>
            </a:r>
            <a:endParaRPr lang="en-US" dirty="0">
              <a:solidFill>
                <a:srgbClr val="7030A0"/>
              </a:solidFill>
            </a:endParaRPr>
          </a:p>
        </p:txBody>
      </p:sp>
      <p:sp>
        <p:nvSpPr>
          <p:cNvPr id="3" name="Content Placeholder 2"/>
          <p:cNvSpPr>
            <a:spLocks noGrp="1"/>
          </p:cNvSpPr>
          <p:nvPr>
            <p:ph idx="1"/>
          </p:nvPr>
        </p:nvSpPr>
        <p:spPr>
          <a:xfrm>
            <a:off x="381000" y="2362200"/>
            <a:ext cx="6096000" cy="3535363"/>
          </a:xfrm>
        </p:spPr>
        <p:txBody>
          <a:bodyPr/>
          <a:lstStyle/>
          <a:p>
            <a:pPr marL="344488" indent="-119063">
              <a:tabLst>
                <a:tab pos="569913" algn="l"/>
              </a:tabLst>
            </a:pPr>
            <a:r>
              <a:rPr lang="es-ES_tradnl" sz="3600" dirty="0" smtClean="0"/>
              <a:t> Pasar </a:t>
            </a:r>
            <a:r>
              <a:rPr lang="es-ES_tradnl" sz="3600" dirty="0"/>
              <a:t>por alto o ignorar la ofensa </a:t>
            </a:r>
            <a:endParaRPr lang="es-ES_tradnl" sz="3600" dirty="0" smtClean="0"/>
          </a:p>
          <a:p>
            <a:pPr marL="344488" indent="-119063">
              <a:tabLst>
                <a:tab pos="569913" algn="l"/>
              </a:tabLst>
            </a:pPr>
            <a:r>
              <a:rPr lang="es-ES_tradnl" sz="3600" dirty="0" smtClean="0"/>
              <a:t> Negar </a:t>
            </a:r>
            <a:r>
              <a:rPr lang="es-ES_tradnl" sz="3600" dirty="0"/>
              <a:t>la realidad de la </a:t>
            </a:r>
            <a:r>
              <a:rPr lang="es-ES_tradnl" sz="3600" dirty="0" smtClean="0"/>
              <a:t>ofensa</a:t>
            </a:r>
          </a:p>
          <a:p>
            <a:pPr marL="344488" indent="-119063">
              <a:tabLst>
                <a:tab pos="569913" algn="l"/>
              </a:tabLst>
            </a:pPr>
            <a:r>
              <a:rPr lang="es-ES_tradnl" sz="3600" dirty="0" smtClean="0"/>
              <a:t> </a:t>
            </a:r>
            <a:r>
              <a:rPr lang="es-ES_tradnl" sz="3600" dirty="0"/>
              <a:t>Disminuir la importancia de lo que sucedió </a:t>
            </a:r>
            <a:endParaRPr lang="en-US" sz="3600" dirty="0"/>
          </a:p>
        </p:txBody>
      </p:sp>
      <p:pic>
        <p:nvPicPr>
          <p:cNvPr id="7" name="Picture 6"/>
          <p:cNvPicPr>
            <a:picLocks noChangeAspect="1"/>
          </p:cNvPicPr>
          <p:nvPr/>
        </p:nvPicPr>
        <p:blipFill>
          <a:blip r:embed="rId4" cstate="print"/>
          <a:stretch>
            <a:fillRect/>
          </a:stretch>
        </p:blipFill>
        <p:spPr>
          <a:xfrm>
            <a:off x="6358424" y="3429000"/>
            <a:ext cx="2777490" cy="3429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362200" y="685800"/>
            <a:ext cx="6781800" cy="1143000"/>
          </a:xfrm>
        </p:spPr>
        <p:txBody>
          <a:bodyPr/>
          <a:lstStyle/>
          <a:p>
            <a:r>
              <a:rPr lang="es-ES_tradnl" b="1" dirty="0">
                <a:solidFill>
                  <a:schemeClr val="accent4">
                    <a:lumMod val="75000"/>
                  </a:schemeClr>
                </a:solidFill>
              </a:rPr>
              <a:t>QUÉ </a:t>
            </a:r>
            <a:r>
              <a:rPr lang="es-ES_tradnl" b="1" dirty="0">
                <a:solidFill>
                  <a:srgbClr val="009644"/>
                </a:solidFill>
              </a:rPr>
              <a:t>NO</a:t>
            </a:r>
            <a:r>
              <a:rPr lang="es-ES_tradnl" b="1" dirty="0">
                <a:solidFill>
                  <a:schemeClr val="accent4">
                    <a:lumMod val="75000"/>
                  </a:schemeClr>
                </a:solidFill>
              </a:rPr>
              <a:t> ES EL </a:t>
            </a:r>
            <a:r>
              <a:rPr lang="es-ES_tradnl" b="1" dirty="0">
                <a:solidFill>
                  <a:srgbClr val="7030A0"/>
                </a:solidFill>
              </a:rPr>
              <a:t>PERDÓN</a:t>
            </a:r>
            <a:endParaRPr lang="en-US" dirty="0">
              <a:solidFill>
                <a:srgbClr val="7030A0"/>
              </a:solidFill>
            </a:endParaRPr>
          </a:p>
        </p:txBody>
      </p:sp>
      <p:sp>
        <p:nvSpPr>
          <p:cNvPr id="3" name="Content Placeholder 2"/>
          <p:cNvSpPr>
            <a:spLocks noGrp="1"/>
          </p:cNvSpPr>
          <p:nvPr>
            <p:ph idx="1"/>
          </p:nvPr>
        </p:nvSpPr>
        <p:spPr>
          <a:xfrm>
            <a:off x="381000" y="3017837"/>
            <a:ext cx="6248400" cy="2773363"/>
          </a:xfrm>
        </p:spPr>
        <p:txBody>
          <a:bodyPr/>
          <a:lstStyle/>
          <a:p>
            <a:pPr marL="344488" indent="-119063">
              <a:tabLst>
                <a:tab pos="569913" algn="l"/>
              </a:tabLst>
            </a:pPr>
            <a:r>
              <a:rPr lang="es-ES_tradnl" dirty="0"/>
              <a:t>Excusar al ofensor </a:t>
            </a:r>
            <a:endParaRPr lang="es-ES_tradnl" dirty="0" smtClean="0"/>
          </a:p>
          <a:p>
            <a:pPr marL="344488" indent="-119063">
              <a:tabLst>
                <a:tab pos="569913" algn="l"/>
              </a:tabLst>
            </a:pPr>
            <a:r>
              <a:rPr lang="es-ES_tradnl" dirty="0"/>
              <a:t>Mantener al ofensor como rehén </a:t>
            </a:r>
            <a:endParaRPr lang="en-US" dirty="0"/>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Tree>
    <p:extLst>
      <p:ext uri="{BB962C8B-B14F-4D97-AF65-F5344CB8AC3E}">
        <p14:creationId xmlns:p14="http://schemas.microsoft.com/office/powerpoint/2010/main" val="23148719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685800" y="152400"/>
            <a:ext cx="8153400" cy="1524000"/>
          </a:xfrm>
        </p:spPr>
        <p:txBody>
          <a:bodyPr/>
          <a:lstStyle/>
          <a:p>
            <a:r>
              <a:rPr lang="es-ES_tradnl" sz="3600" b="1" dirty="0">
                <a:solidFill>
                  <a:srgbClr val="7030A0"/>
                </a:solidFill>
              </a:rPr>
              <a:t>¿Qué sucede cuando percibo que he experimentado una injusticia o una traición?</a:t>
            </a:r>
            <a:endParaRPr lang="en-US" sz="3600" dirty="0">
              <a:solidFill>
                <a:srgbClr val="7030A0"/>
              </a:solidFill>
            </a:endParaRPr>
          </a:p>
        </p:txBody>
      </p:sp>
      <p:sp>
        <p:nvSpPr>
          <p:cNvPr id="3" name="Content Placeholder 2"/>
          <p:cNvSpPr>
            <a:spLocks noGrp="1"/>
          </p:cNvSpPr>
          <p:nvPr>
            <p:ph idx="1"/>
          </p:nvPr>
        </p:nvSpPr>
        <p:spPr>
          <a:xfrm>
            <a:off x="533400" y="2865437"/>
            <a:ext cx="4419600" cy="2697163"/>
          </a:xfrm>
        </p:spPr>
        <p:txBody>
          <a:bodyPr/>
          <a:lstStyle/>
          <a:p>
            <a:r>
              <a:rPr lang="es-ES_tradnl" b="1" dirty="0" smtClean="0"/>
              <a:t>Enojo </a:t>
            </a:r>
          </a:p>
          <a:p>
            <a:r>
              <a:rPr lang="es-ES_tradnl" b="1" dirty="0" smtClean="0"/>
              <a:t>Sentido </a:t>
            </a:r>
            <a:r>
              <a:rPr lang="es-ES_tradnl" b="1" dirty="0"/>
              <a:t>de vergüenza </a:t>
            </a:r>
            <a:endParaRPr lang="es-ES_tradnl" b="1" dirty="0" smtClean="0"/>
          </a:p>
          <a:p>
            <a:r>
              <a:rPr lang="es-ES_tradnl" b="1" dirty="0" smtClean="0"/>
              <a:t> Necesidad </a:t>
            </a:r>
            <a:r>
              <a:rPr lang="es-ES_tradnl" b="1" dirty="0"/>
              <a:t>de culpar</a:t>
            </a:r>
            <a:endParaRPr lang="en-US"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09322" cy="6858000"/>
          </a:xfrm>
          <a:prstGeom prst="rect">
            <a:avLst/>
          </a:prstGeom>
        </p:spPr>
      </p:pic>
      <p:sp>
        <p:nvSpPr>
          <p:cNvPr id="2" name="Title 1"/>
          <p:cNvSpPr>
            <a:spLocks noGrp="1"/>
          </p:cNvSpPr>
          <p:nvPr>
            <p:ph type="title"/>
          </p:nvPr>
        </p:nvSpPr>
        <p:spPr>
          <a:xfrm>
            <a:off x="-31639" y="228600"/>
            <a:ext cx="9372600" cy="1143000"/>
          </a:xfrm>
        </p:spPr>
        <p:txBody>
          <a:bodyPr/>
          <a:lstStyle/>
          <a:p>
            <a:r>
              <a:rPr lang="es-ES_tradnl" sz="4000" b="1" dirty="0">
                <a:solidFill>
                  <a:srgbClr val="7030A0"/>
                </a:solidFill>
              </a:rPr>
              <a:t>¿Qué sucede cuando percibo que he experimentado una injusticia o una traición?</a:t>
            </a:r>
            <a:endParaRPr lang="en-US" sz="4000" dirty="0">
              <a:solidFill>
                <a:srgbClr val="7030A0"/>
              </a:solidFill>
            </a:endParaRPr>
          </a:p>
        </p:txBody>
      </p:sp>
      <p:sp>
        <p:nvSpPr>
          <p:cNvPr id="4" name="Content Placeholder 2"/>
          <p:cNvSpPr>
            <a:spLocks noGrp="1"/>
          </p:cNvSpPr>
          <p:nvPr>
            <p:ph idx="1"/>
          </p:nvPr>
        </p:nvSpPr>
        <p:spPr>
          <a:xfrm>
            <a:off x="1143000" y="2895600"/>
            <a:ext cx="4572000" cy="1600200"/>
          </a:xfrm>
        </p:spPr>
        <p:txBody>
          <a:bodyPr/>
          <a:lstStyle/>
          <a:p>
            <a:r>
              <a:rPr lang="en-US" dirty="0"/>
              <a:t> </a:t>
            </a:r>
            <a:r>
              <a:rPr lang="es-ES_tradnl" b="1" dirty="0" smtClean="0"/>
              <a:t>La </a:t>
            </a:r>
            <a:r>
              <a:rPr lang="es-ES_tradnl" b="1" dirty="0"/>
              <a:t>negación </a:t>
            </a:r>
            <a:endParaRPr lang="es-ES_tradnl" b="1" dirty="0" smtClean="0"/>
          </a:p>
          <a:p>
            <a:r>
              <a:rPr lang="es-ES_tradnl" b="1" dirty="0" smtClean="0"/>
              <a:t>Crear </a:t>
            </a:r>
            <a:r>
              <a:rPr lang="es-ES_tradnl" b="1" dirty="0"/>
              <a:t>la historia de rencor</a:t>
            </a:r>
            <a:endParaRPr lang="en-US"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22" y="0"/>
            <a:ext cx="9309322"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00400"/>
            <a:ext cx="3657600" cy="3657600"/>
          </a:xfrm>
          <a:prstGeom prst="rect">
            <a:avLst/>
          </a:prstGeom>
          <a:ln>
            <a:noFill/>
          </a:ln>
          <a:effectLst>
            <a:softEdge rad="112500"/>
          </a:effectLst>
        </p:spPr>
      </p:pic>
      <p:sp>
        <p:nvSpPr>
          <p:cNvPr id="3" name="Content Placeholder 2"/>
          <p:cNvSpPr>
            <a:spLocks noGrp="1"/>
          </p:cNvSpPr>
          <p:nvPr>
            <p:ph idx="1"/>
          </p:nvPr>
        </p:nvSpPr>
        <p:spPr>
          <a:xfrm>
            <a:off x="3505200" y="2209800"/>
            <a:ext cx="5562600" cy="2209800"/>
          </a:xfrm>
        </p:spPr>
        <p:txBody>
          <a:bodyPr/>
          <a:lstStyle/>
          <a:p>
            <a:r>
              <a:rPr lang="es-ES_tradnl" sz="3600" b="1" i="1" dirty="0" smtClean="0">
                <a:solidFill>
                  <a:srgbClr val="7030A0"/>
                </a:solidFill>
              </a:rPr>
              <a:t>De </a:t>
            </a:r>
            <a:r>
              <a:rPr lang="es-ES_tradnl" sz="3600" b="1" i="1" dirty="0">
                <a:solidFill>
                  <a:srgbClr val="7030A0"/>
                </a:solidFill>
              </a:rPr>
              <a:t>conservación</a:t>
            </a:r>
            <a:r>
              <a:rPr lang="en-US" sz="3600" b="1" i="1" dirty="0" smtClean="0">
                <a:solidFill>
                  <a:srgbClr val="660066"/>
                </a:solidFill>
              </a:rPr>
              <a:t>: </a:t>
            </a:r>
            <a:r>
              <a:rPr lang="es-ES_tradnl" sz="3600" b="1" dirty="0" smtClean="0"/>
              <a:t>mantener </a:t>
            </a:r>
            <a:r>
              <a:rPr lang="es-ES_tradnl" sz="3600" b="1" dirty="0"/>
              <a:t>las cosas como </a:t>
            </a:r>
            <a:r>
              <a:rPr lang="es-ES_tradnl" sz="3600" b="1" dirty="0" smtClean="0"/>
              <a:t>están.</a:t>
            </a:r>
            <a:endParaRPr lang="en-US" sz="1100" b="1" i="1" dirty="0" smtClean="0"/>
          </a:p>
          <a:p>
            <a:r>
              <a:rPr lang="es-ES_tradnl" b="1" i="1" dirty="0" smtClean="0">
                <a:solidFill>
                  <a:srgbClr val="7030A0"/>
                </a:solidFill>
              </a:rPr>
              <a:t>TRANSFORMACIONAL</a:t>
            </a:r>
            <a:r>
              <a:rPr lang="en-US" b="1" i="1" dirty="0" smtClean="0">
                <a:solidFill>
                  <a:srgbClr val="7030A0"/>
                </a:solidFill>
              </a:rPr>
              <a:t>:</a:t>
            </a:r>
            <a:endParaRPr lang="es-ES_tradnl" b="1" i="1" dirty="0" smtClean="0">
              <a:solidFill>
                <a:srgbClr val="7030A0"/>
              </a:solidFill>
            </a:endParaRPr>
          </a:p>
          <a:p>
            <a:r>
              <a:rPr lang="es-ES_tradnl" sz="3600" b="1" dirty="0"/>
              <a:t>basado en el perdón, para responder a una ofensa.</a:t>
            </a:r>
            <a:endParaRPr lang="en-US" sz="3600" b="1" dirty="0"/>
          </a:p>
        </p:txBody>
      </p:sp>
      <p:sp>
        <p:nvSpPr>
          <p:cNvPr id="2" name="Title 1"/>
          <p:cNvSpPr>
            <a:spLocks noGrp="1"/>
          </p:cNvSpPr>
          <p:nvPr>
            <p:ph type="title"/>
          </p:nvPr>
        </p:nvSpPr>
        <p:spPr>
          <a:xfrm>
            <a:off x="1828800" y="762000"/>
            <a:ext cx="8229600" cy="1143000"/>
          </a:xfrm>
        </p:spPr>
        <p:txBody>
          <a:bodyPr/>
          <a:lstStyle/>
          <a:p>
            <a:r>
              <a:rPr lang="en-US" b="1" dirty="0" err="1" smtClean="0">
                <a:solidFill>
                  <a:srgbClr val="660066"/>
                </a:solidFill>
              </a:rPr>
              <a:t>Otras</a:t>
            </a:r>
            <a:r>
              <a:rPr lang="en-US" b="1" dirty="0" smtClean="0">
                <a:solidFill>
                  <a:srgbClr val="660066"/>
                </a:solidFill>
              </a:rPr>
              <a:t> </a:t>
            </a:r>
            <a:r>
              <a:rPr lang="en-US" b="1" dirty="0" err="1" smtClean="0">
                <a:solidFill>
                  <a:srgbClr val="660066"/>
                </a:solidFill>
              </a:rPr>
              <a:t>Respuestas</a:t>
            </a:r>
            <a:endParaRPr lang="en-US" b="1"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6[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2743200"/>
            <a:ext cx="9601200" cy="2765425"/>
          </a:xfrm>
          <a:effectLst>
            <a:outerShdw blurRad="50800" dist="38100" dir="10800000" algn="r" rotWithShape="0">
              <a:prstClr val="black">
                <a:alpha val="40000"/>
              </a:prstClr>
            </a:outerShdw>
          </a:effectLst>
        </p:spPr>
        <p:txBody>
          <a:bodyPr/>
          <a:lstStyle/>
          <a:p>
            <a:r>
              <a:rPr lang="es-ES_tradnl" dirty="0"/>
              <a:t> </a:t>
            </a:r>
            <a:r>
              <a:rPr lang="en-US" dirty="0"/>
              <a:t/>
            </a:r>
            <a:br>
              <a:rPr lang="en-US" dirty="0"/>
            </a:br>
            <a:r>
              <a:rPr lang="es-ES_tradnl" sz="4000" b="1" i="1" dirty="0">
                <a:solidFill>
                  <a:schemeClr val="bg1"/>
                </a:solidFill>
              </a:rPr>
              <a:t>El Perdón y Tu Salud - Parte 1</a:t>
            </a:r>
            <a:r>
              <a:rPr lang="en-US" dirty="0"/>
              <a:t/>
            </a:r>
            <a:br>
              <a:rPr lang="en-US" dirty="0"/>
            </a:br>
            <a:r>
              <a:rPr lang="en-US" sz="1600" dirty="0" smtClean="0">
                <a:solidFill>
                  <a:schemeClr val="bg1"/>
                </a:solidFill>
                <a:latin typeface="Book Antiqua"/>
                <a:cs typeface="Book Antiqua"/>
              </a:rPr>
              <a:t/>
            </a:r>
            <a:br>
              <a:rPr lang="en-US" sz="1600" dirty="0" smtClean="0">
                <a:solidFill>
                  <a:schemeClr val="bg1"/>
                </a:solidFill>
                <a:latin typeface="Book Antiqua"/>
                <a:cs typeface="Book Antiqua"/>
              </a:rPr>
            </a:br>
            <a:r>
              <a:rPr lang="es-ES_tradnl" sz="1600" dirty="0">
                <a:solidFill>
                  <a:schemeClr val="bg1"/>
                </a:solidFill>
              </a:rPr>
              <a:t>Adaptado de </a:t>
            </a:r>
            <a:r>
              <a:rPr lang="es-ES_tradnl" sz="1600" i="1" dirty="0">
                <a:solidFill>
                  <a:schemeClr val="bg1"/>
                </a:solidFill>
              </a:rPr>
              <a:t>Te Perdono, Pero… </a:t>
            </a:r>
            <a:r>
              <a:rPr lang="es-ES_tradnl" sz="1600" dirty="0">
                <a:solidFill>
                  <a:schemeClr val="bg1"/>
                </a:solidFill>
              </a:rPr>
              <a:t>(</a:t>
            </a:r>
            <a:r>
              <a:rPr lang="es-ES_tradnl" sz="1600" dirty="0" err="1">
                <a:solidFill>
                  <a:schemeClr val="bg1"/>
                </a:solidFill>
              </a:rPr>
              <a:t>Pacific</a:t>
            </a:r>
            <a:r>
              <a:rPr lang="es-ES_tradnl" sz="1600" dirty="0">
                <a:solidFill>
                  <a:schemeClr val="bg1"/>
                </a:solidFill>
              </a:rPr>
              <a:t> </a:t>
            </a:r>
            <a:r>
              <a:rPr lang="es-ES_tradnl" sz="1600" dirty="0" err="1">
                <a:solidFill>
                  <a:schemeClr val="bg1"/>
                </a:solidFill>
              </a:rPr>
              <a:t>Press</a:t>
            </a:r>
            <a:r>
              <a:rPr lang="es-ES_tradnl" sz="1600" dirty="0">
                <a:solidFill>
                  <a:schemeClr val="bg1"/>
                </a:solidFill>
              </a:rPr>
              <a:t>, 2007) y otras fuentes.</a:t>
            </a:r>
            <a:endParaRPr lang="en-US" sz="1600" dirty="0">
              <a:solidFill>
                <a:schemeClr val="bg1"/>
              </a:solidFill>
            </a:endParaRPr>
          </a:p>
        </p:txBody>
      </p:sp>
      <p:sp>
        <p:nvSpPr>
          <p:cNvPr id="3" name="Title 1"/>
          <p:cNvSpPr txBox="1">
            <a:spLocks/>
          </p:cNvSpPr>
          <p:nvPr/>
        </p:nvSpPr>
        <p:spPr bwMode="auto">
          <a:xfrm>
            <a:off x="381000" y="5562599"/>
            <a:ext cx="7772400" cy="1089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b="1" dirty="0" smtClean="0">
                <a:solidFill>
                  <a:srgbClr val="002060"/>
                </a:solidFill>
              </a:rPr>
              <a:t>                                 Por  </a:t>
            </a:r>
            <a:r>
              <a:rPr lang="es-ES_tradnl" sz="1600" b="1" dirty="0">
                <a:solidFill>
                  <a:srgbClr val="002060"/>
                </a:solidFill>
              </a:rPr>
              <a:t>Lourdes E. Morales-</a:t>
            </a:r>
            <a:r>
              <a:rPr lang="es-ES_tradnl" sz="1600" b="1" dirty="0" err="1">
                <a:solidFill>
                  <a:srgbClr val="002060"/>
                </a:solidFill>
              </a:rPr>
              <a:t>Gudmundsson</a:t>
            </a:r>
            <a:r>
              <a:rPr lang="es-ES_tradnl" sz="1600" b="1" dirty="0">
                <a:solidFill>
                  <a:srgbClr val="002060"/>
                </a:solidFill>
              </a:rPr>
              <a:t>, </a:t>
            </a:r>
            <a:r>
              <a:rPr lang="es-ES_tradnl" sz="1600" b="1" dirty="0" err="1">
                <a:solidFill>
                  <a:srgbClr val="002060"/>
                </a:solidFill>
              </a:rPr>
              <a:t>Ph.D</a:t>
            </a:r>
            <a:r>
              <a:rPr lang="es-ES_tradnl" sz="1600" b="1" dirty="0">
                <a:solidFill>
                  <a:srgbClr val="002060"/>
                </a:solidFill>
              </a:rPr>
              <a:t>.</a:t>
            </a:r>
            <a:endParaRPr lang="en-US" sz="1600" b="1" dirty="0">
              <a:solidFill>
                <a:srgbClr val="002060"/>
              </a:solidFill>
            </a:endParaRPr>
          </a:p>
          <a:p>
            <a:pPr algn="ctr"/>
            <a:r>
              <a:rPr lang="en-US" sz="1600" dirty="0" smtClean="0">
                <a:latin typeface="Book Antiqua"/>
                <a:cs typeface="Book Antiqua"/>
              </a:rPr>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685800" y="2362200"/>
            <a:ext cx="8229600" cy="1249362"/>
          </a:xfrm>
        </p:spPr>
        <p:txBody>
          <a:bodyPr/>
          <a:lstStyle/>
          <a:p>
            <a:r>
              <a:rPr lang="es-ES_tradnl" dirty="0"/>
              <a:t> </a:t>
            </a:r>
            <a:r>
              <a:rPr lang="en-US" dirty="0"/>
              <a:t/>
            </a:r>
            <a:br>
              <a:rPr lang="en-US" dirty="0"/>
            </a:br>
            <a:r>
              <a:rPr lang="es-ES_tradnl" b="1" dirty="0">
                <a:solidFill>
                  <a:srgbClr val="7030A0"/>
                </a:solidFill>
              </a:rPr>
              <a:t>LOS DOCE PRINCIPIOS BÍBLICOS DEL PERDÓN©</a:t>
            </a:r>
            <a:endParaRPr lang="en-US" dirty="0">
              <a:solidFill>
                <a:srgbClr val="7030A0"/>
              </a:solidFill>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100" y="4222750"/>
            <a:ext cx="5422900" cy="2711450"/>
          </a:xfrm>
          <a:prstGeom prst="rect">
            <a:avLst/>
          </a:prstGeom>
          <a:ln>
            <a:noFill/>
          </a:ln>
          <a:effectLst>
            <a:softEdge rad="112500"/>
          </a:effectLst>
        </p:spPr>
      </p:pic>
      <p:sp>
        <p:nvSpPr>
          <p:cNvPr id="4" name="Content Placeholder 2"/>
          <p:cNvSpPr>
            <a:spLocks noGrp="1"/>
          </p:cNvSpPr>
          <p:nvPr>
            <p:ph idx="1"/>
          </p:nvPr>
        </p:nvSpPr>
        <p:spPr>
          <a:xfrm>
            <a:off x="457200" y="2789237"/>
            <a:ext cx="7772400" cy="2697163"/>
          </a:xfrm>
        </p:spPr>
        <p:txBody>
          <a:bodyPr/>
          <a:lstStyle/>
          <a:p>
            <a:pPr marL="0" indent="0">
              <a:buNone/>
            </a:pPr>
            <a:r>
              <a:rPr lang="en-US" dirty="0" smtClean="0"/>
              <a:t>“</a:t>
            </a:r>
            <a:r>
              <a:rPr lang="en-US" sz="3600" dirty="0" smtClean="0"/>
              <a:t>Y </a:t>
            </a:r>
            <a:r>
              <a:rPr lang="en-US" sz="3600" dirty="0" err="1" smtClean="0"/>
              <a:t>perdona</a:t>
            </a:r>
            <a:r>
              <a:rPr lang="es-ES_tradnl" sz="3600" dirty="0" smtClean="0"/>
              <a:t> nuestras deudas, como también nosotros perdonamos a nuestros deudores” </a:t>
            </a:r>
            <a:r>
              <a:rPr lang="en-US" dirty="0" smtClean="0"/>
              <a:t> (Mateo 6:12).</a:t>
            </a:r>
          </a:p>
          <a:p>
            <a:endParaRPr lang="en-US" sz="4000" dirty="0"/>
          </a:p>
        </p:txBody>
      </p:sp>
      <p:sp>
        <p:nvSpPr>
          <p:cNvPr id="6" name="Title 5"/>
          <p:cNvSpPr>
            <a:spLocks noGrp="1"/>
          </p:cNvSpPr>
          <p:nvPr>
            <p:ph type="title"/>
          </p:nvPr>
        </p:nvSpPr>
        <p:spPr>
          <a:xfrm>
            <a:off x="1676400" y="533400"/>
            <a:ext cx="8229600" cy="1143000"/>
          </a:xfrm>
        </p:spPr>
        <p:txBody>
          <a:bodyPr/>
          <a:lstStyle/>
          <a:p>
            <a:r>
              <a:rPr lang="es-ES_tradnl" sz="3600" b="1" dirty="0" smtClean="0">
                <a:solidFill>
                  <a:srgbClr val="7030A0"/>
                </a:solidFill>
              </a:rPr>
              <a:t>Seré </a:t>
            </a:r>
            <a:r>
              <a:rPr lang="es-ES_tradnl" sz="3600" b="1" dirty="0">
                <a:solidFill>
                  <a:srgbClr val="7030A0"/>
                </a:solidFill>
              </a:rPr>
              <a:t>perdonado como yo perdono </a:t>
            </a:r>
            <a:r>
              <a:rPr lang="en-US" dirty="0">
                <a:solidFill>
                  <a:srgbClr val="660066"/>
                </a:solidFill>
              </a:rPr>
              <a:t/>
            </a:r>
            <a:br>
              <a:rPr lang="en-US" dirty="0">
                <a:solidFill>
                  <a:srgbClr val="660066"/>
                </a:solidFill>
              </a:rPr>
            </a:br>
            <a:endParaRPr lang="en-US" dirty="0">
              <a:solidFill>
                <a:srgbClr val="660066"/>
              </a:solidFill>
            </a:endParaRPr>
          </a:p>
        </p:txBody>
      </p:sp>
      <p:sp>
        <p:nvSpPr>
          <p:cNvPr id="7" name="TextBox 6"/>
          <p:cNvSpPr txBox="1"/>
          <p:nvPr/>
        </p:nvSpPr>
        <p:spPr>
          <a:xfrm>
            <a:off x="609600" y="1923870"/>
            <a:ext cx="3886200" cy="1200329"/>
          </a:xfrm>
          <a:prstGeom prst="rect">
            <a:avLst/>
          </a:prstGeom>
          <a:noFill/>
        </p:spPr>
        <p:txBody>
          <a:bodyPr wrap="square" rtlCol="0">
            <a:spAutoFit/>
          </a:bodyPr>
          <a:lstStyle/>
          <a:p>
            <a:r>
              <a:rPr lang="es-ES_tradnl" sz="3600" b="1" dirty="0">
                <a:solidFill>
                  <a:srgbClr val="009644"/>
                </a:solidFill>
              </a:rPr>
              <a:t>PRINCIPIO #1: </a:t>
            </a:r>
            <a:r>
              <a:rPr lang="en-US" sz="3600" b="1" dirty="0" smtClean="0">
                <a:solidFill>
                  <a:srgbClr val="008000"/>
                </a:solidFill>
                <a:latin typeface="+mj-lt"/>
              </a:rPr>
              <a:t/>
            </a:r>
            <a:br>
              <a:rPr lang="en-US" sz="3600" b="1" dirty="0" smtClean="0">
                <a:solidFill>
                  <a:srgbClr val="008000"/>
                </a:solidFill>
                <a:latin typeface="+mj-lt"/>
              </a:rPr>
            </a:b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1143000" y="2713037"/>
            <a:ext cx="7086600" cy="2697163"/>
          </a:xfrm>
        </p:spPr>
        <p:txBody>
          <a:bodyPr/>
          <a:lstStyle/>
          <a:p>
            <a:pPr marL="0" indent="0" algn="ctr">
              <a:buNone/>
            </a:pPr>
            <a:r>
              <a:rPr lang="en-US" sz="2800" dirty="0" smtClean="0"/>
              <a:t>“</a:t>
            </a:r>
            <a:r>
              <a:rPr lang="es-ES_tradnl" sz="2800" b="1" dirty="0" smtClean="0"/>
              <a:t>Por tanto, si traes tu ofrenda al altar, y allí te acuerdas que tu hermano tiene algo contra ti, deja allí tu ofrenda delante del altar, y anda, reconcíliate primero con tu hermano, y entonces ven y presenta tu ofrenda</a:t>
            </a:r>
            <a:r>
              <a:rPr lang="en-US" sz="2800" b="1" dirty="0" smtClean="0"/>
              <a:t>”</a:t>
            </a:r>
          </a:p>
          <a:p>
            <a:pPr marL="0" indent="0" algn="ctr">
              <a:buNone/>
            </a:pPr>
            <a:r>
              <a:rPr lang="en-US" sz="2800" dirty="0" smtClean="0"/>
              <a:t>Mateo  5:23-24</a:t>
            </a:r>
          </a:p>
          <a:p>
            <a:pPr algn="ctr"/>
            <a:endParaRPr lang="en-US" sz="3600" dirty="0"/>
          </a:p>
        </p:txBody>
      </p:sp>
      <p:sp>
        <p:nvSpPr>
          <p:cNvPr id="7" name="Title 1"/>
          <p:cNvSpPr txBox="1">
            <a:spLocks/>
          </p:cNvSpPr>
          <p:nvPr/>
        </p:nvSpPr>
        <p:spPr bwMode="auto">
          <a:xfrm flipH="1">
            <a:off x="2667000" y="609600"/>
            <a:ext cx="63246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_tradnl" sz="4000" b="1" dirty="0">
                <a:solidFill>
                  <a:srgbClr val="7030A0"/>
                </a:solidFill>
              </a:rPr>
              <a:t>Si no perdono, mi adoración es inaceptable a Dios</a:t>
            </a:r>
            <a:r>
              <a:rPr lang="en-US" sz="4000" dirty="0" smtClean="0">
                <a:solidFill>
                  <a:srgbClr val="660066"/>
                </a:solidFill>
              </a:rPr>
              <a:t/>
            </a:r>
            <a:br>
              <a:rPr lang="en-US" sz="4000" dirty="0" smtClean="0">
                <a:solidFill>
                  <a:srgbClr val="660066"/>
                </a:solidFill>
              </a:rPr>
            </a:br>
            <a:endParaRPr lang="en-US" sz="4000" baseline="30000" dirty="0">
              <a:solidFill>
                <a:srgbClr val="660066"/>
              </a:solidFill>
            </a:endParaRPr>
          </a:p>
        </p:txBody>
      </p:sp>
      <p:sp>
        <p:nvSpPr>
          <p:cNvPr id="8" name="TextBox 7"/>
          <p:cNvSpPr txBox="1"/>
          <p:nvPr/>
        </p:nvSpPr>
        <p:spPr>
          <a:xfrm>
            <a:off x="457200" y="2000071"/>
            <a:ext cx="3581400" cy="1200329"/>
          </a:xfrm>
          <a:prstGeom prst="rect">
            <a:avLst/>
          </a:prstGeom>
          <a:noFill/>
        </p:spPr>
        <p:txBody>
          <a:bodyPr wrap="square" rtlCol="0">
            <a:spAutoFit/>
          </a:bodyPr>
          <a:lstStyle/>
          <a:p>
            <a:r>
              <a:rPr lang="es-ES_tradnl" sz="3600" b="1" dirty="0">
                <a:solidFill>
                  <a:srgbClr val="009644"/>
                </a:solidFill>
              </a:rPr>
              <a:t>PRINCIPIO #2:</a:t>
            </a:r>
            <a:r>
              <a:rPr lang="en-US" sz="3600" b="1" dirty="0">
                <a:solidFill>
                  <a:srgbClr val="008000"/>
                </a:solidFill>
                <a:latin typeface="+mj-lt"/>
              </a:rPr>
              <a:t/>
            </a:r>
            <a:br>
              <a:rPr lang="en-US" sz="3600" b="1" dirty="0">
                <a:solidFill>
                  <a:srgbClr val="008000"/>
                </a:solidFill>
                <a:latin typeface="+mj-lt"/>
              </a:rPr>
            </a:br>
            <a:endParaRPr lang="en-US" sz="36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752600" y="381000"/>
            <a:ext cx="7543800" cy="1249362"/>
          </a:xfrm>
        </p:spPr>
        <p:txBody>
          <a:bodyPr/>
          <a:lstStyle/>
          <a:p>
            <a:r>
              <a:rPr lang="es-ES_tradnl" sz="3600" b="1" dirty="0">
                <a:solidFill>
                  <a:srgbClr val="7030A0"/>
                </a:solidFill>
              </a:rPr>
              <a:t>El perdón es para todos,   no  solo para los que lo “merecen” o se lo “ganan” </a:t>
            </a:r>
            <a:endParaRPr lang="en-US" sz="3600" baseline="30000" dirty="0">
              <a:solidFill>
                <a:srgbClr val="7030A0"/>
              </a:solidFill>
            </a:endParaRPr>
          </a:p>
        </p:txBody>
      </p:sp>
      <p:sp>
        <p:nvSpPr>
          <p:cNvPr id="3" name="Rectangle 2"/>
          <p:cNvSpPr/>
          <p:nvPr/>
        </p:nvSpPr>
        <p:spPr>
          <a:xfrm>
            <a:off x="533400" y="2438400"/>
            <a:ext cx="7924800" cy="523220"/>
          </a:xfrm>
          <a:prstGeom prst="rect">
            <a:avLst/>
          </a:prstGeom>
        </p:spPr>
        <p:txBody>
          <a:bodyPr wrap="square">
            <a:spAutoFit/>
          </a:bodyPr>
          <a:lstStyle/>
          <a:p>
            <a:pPr marL="2286000" indent="-2286000"/>
            <a:r>
              <a:rPr lang="en-US" sz="2800" b="1" dirty="0" smtClean="0">
                <a:latin typeface="+mn-lt"/>
              </a:rPr>
              <a:t> </a:t>
            </a:r>
            <a:endParaRPr lang="en-US" sz="2800" dirty="0" smtClean="0">
              <a:latin typeface="+mn-lt"/>
            </a:endParaRPr>
          </a:p>
        </p:txBody>
      </p:sp>
      <p:sp>
        <p:nvSpPr>
          <p:cNvPr id="4" name="Content Placeholder 2"/>
          <p:cNvSpPr>
            <a:spLocks noGrp="1"/>
          </p:cNvSpPr>
          <p:nvPr>
            <p:ph idx="1"/>
          </p:nvPr>
        </p:nvSpPr>
        <p:spPr>
          <a:xfrm>
            <a:off x="381000" y="2636837"/>
            <a:ext cx="8458200" cy="2697163"/>
          </a:xfrm>
        </p:spPr>
        <p:txBody>
          <a:bodyPr/>
          <a:lstStyle/>
          <a:p>
            <a:pPr marL="0" indent="0" algn="ctr">
              <a:buNone/>
            </a:pPr>
            <a:r>
              <a:rPr lang="en-US" sz="2800" dirty="0" smtClean="0"/>
              <a:t>“</a:t>
            </a:r>
            <a:r>
              <a:rPr lang="en-US" dirty="0" err="1" smtClean="0"/>
              <a:t>Porque</a:t>
            </a:r>
            <a:r>
              <a:rPr lang="en-US" dirty="0" smtClean="0"/>
              <a:t> </a:t>
            </a:r>
            <a:r>
              <a:rPr lang="en-US" dirty="0" err="1" smtClean="0"/>
              <a:t>si</a:t>
            </a:r>
            <a:r>
              <a:rPr lang="en-US" dirty="0" smtClean="0"/>
              <a:t> am</a:t>
            </a:r>
            <a:r>
              <a:rPr lang="es-ES_tradnl" dirty="0" err="1" smtClean="0"/>
              <a:t>áis</a:t>
            </a:r>
            <a:r>
              <a:rPr lang="es-ES_tradnl" dirty="0" smtClean="0"/>
              <a:t> a los que os aman,</a:t>
            </a:r>
            <a:r>
              <a:rPr lang="es-ES_tradnl" sz="2400" dirty="0">
                <a:solidFill>
                  <a:srgbClr val="002060"/>
                </a:solidFill>
              </a:rPr>
              <a:t> </a:t>
            </a:r>
            <a:r>
              <a:rPr lang="es-ES_tradnl" dirty="0" smtClean="0"/>
              <a:t>¿qué recompensa tendréis</a:t>
            </a:r>
            <a:r>
              <a:rPr lang="en-US" dirty="0" smtClean="0"/>
              <a:t>?</a:t>
            </a:r>
            <a:r>
              <a:rPr lang="es-ES_tradnl" dirty="0" smtClean="0"/>
              <a:t> ¿No hacen también lo mismo los publicanos</a:t>
            </a:r>
            <a:r>
              <a:rPr lang="en-US" dirty="0" smtClean="0"/>
              <a:t>?</a:t>
            </a:r>
            <a:r>
              <a:rPr lang="es-ES_tradnl" dirty="0" smtClean="0"/>
              <a:t> Y si saludáis a vuestros hermanos solamente, ¿qué hacéis de más</a:t>
            </a:r>
            <a:r>
              <a:rPr lang="en-US" dirty="0" smtClean="0"/>
              <a:t>? </a:t>
            </a:r>
            <a:r>
              <a:rPr lang="es-ES_tradnl" dirty="0" smtClean="0"/>
              <a:t>¿no hacen también así los gentiles</a:t>
            </a:r>
            <a:r>
              <a:rPr lang="en-US" dirty="0" smtClean="0"/>
              <a:t>?”</a:t>
            </a:r>
          </a:p>
          <a:p>
            <a:pPr marL="0" indent="0" algn="ctr">
              <a:buNone/>
            </a:pPr>
            <a:r>
              <a:rPr lang="en-US" sz="2800" b="1" dirty="0"/>
              <a:t>Mateo 5:46-48</a:t>
            </a:r>
            <a:endParaRPr lang="en-US" sz="3600" dirty="0"/>
          </a:p>
        </p:txBody>
      </p:sp>
      <p:sp>
        <p:nvSpPr>
          <p:cNvPr id="6" name="TextBox 5"/>
          <p:cNvSpPr txBox="1"/>
          <p:nvPr/>
        </p:nvSpPr>
        <p:spPr>
          <a:xfrm>
            <a:off x="381000" y="1944469"/>
            <a:ext cx="3581400" cy="646331"/>
          </a:xfrm>
          <a:prstGeom prst="rect">
            <a:avLst/>
          </a:prstGeom>
          <a:noFill/>
        </p:spPr>
        <p:txBody>
          <a:bodyPr wrap="square" rtlCol="0">
            <a:spAutoFit/>
          </a:bodyPr>
          <a:lstStyle/>
          <a:p>
            <a:r>
              <a:rPr lang="en-US" sz="3600" b="1" dirty="0" smtClean="0">
                <a:solidFill>
                  <a:srgbClr val="008000"/>
                </a:solidFill>
                <a:latin typeface="+mj-lt"/>
              </a:rPr>
              <a:t>Principio # 3: </a:t>
            </a: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579438"/>
            <a:ext cx="6781800" cy="1249362"/>
          </a:xfrm>
        </p:spPr>
        <p:txBody>
          <a:bodyPr/>
          <a:lstStyle/>
          <a:p>
            <a:r>
              <a:rPr lang="es-ES_tradnl" b="1" dirty="0">
                <a:solidFill>
                  <a:srgbClr val="7030A0"/>
                </a:solidFill>
              </a:rPr>
              <a:t>Es más fácil perdonar cuando el ofensor lo pide </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228600" y="1792069"/>
            <a:ext cx="3733800" cy="646331"/>
          </a:xfrm>
          <a:prstGeom prst="rect">
            <a:avLst/>
          </a:prstGeom>
        </p:spPr>
        <p:txBody>
          <a:bodyPr wrap="square">
            <a:spAutoFit/>
          </a:bodyPr>
          <a:lstStyle/>
          <a:p>
            <a:pPr marL="457200" indent="-457200">
              <a:tabLst>
                <a:tab pos="685800" algn="l"/>
              </a:tabLst>
            </a:pPr>
            <a:r>
              <a:rPr lang="en-US" sz="3600" b="1" dirty="0" smtClean="0">
                <a:solidFill>
                  <a:srgbClr val="008000"/>
                </a:solidFill>
                <a:latin typeface="+mn-lt"/>
              </a:rPr>
              <a:t>Principio # 4:</a:t>
            </a:r>
            <a:endParaRPr lang="en-US" sz="3600" dirty="0" smtClean="0">
              <a:solidFill>
                <a:srgbClr val="008000"/>
              </a:solidFill>
              <a:latin typeface="+mn-lt"/>
            </a:endParaRPr>
          </a:p>
        </p:txBody>
      </p:sp>
      <p:sp>
        <p:nvSpPr>
          <p:cNvPr id="4" name="Content Placeholder 2"/>
          <p:cNvSpPr>
            <a:spLocks noGrp="1"/>
          </p:cNvSpPr>
          <p:nvPr>
            <p:ph idx="1"/>
          </p:nvPr>
        </p:nvSpPr>
        <p:spPr>
          <a:xfrm>
            <a:off x="762000" y="2514600"/>
            <a:ext cx="7696200" cy="5257800"/>
          </a:xfrm>
        </p:spPr>
        <p:txBody>
          <a:bodyPr/>
          <a:lstStyle/>
          <a:p>
            <a:pPr marL="0" indent="0" algn="ctr">
              <a:spcBef>
                <a:spcPts val="0"/>
              </a:spcBef>
              <a:buNone/>
            </a:pPr>
            <a:r>
              <a:rPr lang="en-US" sz="2800" baseline="30000" dirty="0" smtClean="0"/>
              <a:t>“</a:t>
            </a:r>
            <a:r>
              <a:rPr lang="en-US" sz="2800" dirty="0" err="1" smtClean="0"/>
              <a:t>Bienaventurado</a:t>
            </a:r>
            <a:r>
              <a:rPr lang="en-US" sz="2800" dirty="0" smtClean="0"/>
              <a:t> </a:t>
            </a:r>
            <a:r>
              <a:rPr lang="en-US" sz="2800" dirty="0" err="1" smtClean="0"/>
              <a:t>aquel</a:t>
            </a:r>
            <a:r>
              <a:rPr lang="en-US" sz="2800" dirty="0" smtClean="0"/>
              <a:t> </a:t>
            </a:r>
            <a:r>
              <a:rPr lang="en-US" sz="2800" dirty="0" err="1" smtClean="0"/>
              <a:t>cuya</a:t>
            </a:r>
            <a:r>
              <a:rPr lang="en-US" sz="2800" dirty="0" smtClean="0"/>
              <a:t> </a:t>
            </a:r>
            <a:r>
              <a:rPr lang="en-US" sz="2800" dirty="0" err="1" smtClean="0"/>
              <a:t>transgresión</a:t>
            </a:r>
            <a:r>
              <a:rPr lang="en-US" sz="2800" dirty="0" smtClean="0"/>
              <a:t> ha </a:t>
            </a:r>
            <a:r>
              <a:rPr lang="en-US" sz="2800" dirty="0" err="1" smtClean="0"/>
              <a:t>sido</a:t>
            </a:r>
            <a:r>
              <a:rPr lang="en-US" sz="2800" dirty="0" smtClean="0"/>
              <a:t> </a:t>
            </a:r>
            <a:r>
              <a:rPr lang="en-US" sz="2800" dirty="0" err="1" smtClean="0"/>
              <a:t>perdonada</a:t>
            </a:r>
            <a:r>
              <a:rPr lang="en-US" sz="2800" dirty="0" smtClean="0"/>
              <a:t> y </a:t>
            </a:r>
            <a:r>
              <a:rPr lang="en-US" sz="2800" dirty="0" err="1" smtClean="0"/>
              <a:t>cubierto</a:t>
            </a:r>
            <a:r>
              <a:rPr lang="en-US" sz="2800" dirty="0" smtClean="0"/>
              <a:t> </a:t>
            </a:r>
            <a:r>
              <a:rPr lang="en-US" sz="2800" dirty="0" err="1" smtClean="0"/>
              <a:t>su</a:t>
            </a:r>
            <a:r>
              <a:rPr lang="en-US" sz="2800" dirty="0" smtClean="0"/>
              <a:t> </a:t>
            </a:r>
            <a:r>
              <a:rPr lang="en-US" sz="2800" dirty="0" err="1" smtClean="0"/>
              <a:t>pecado</a:t>
            </a:r>
            <a:r>
              <a:rPr lang="en-US" sz="2800" dirty="0" smtClean="0"/>
              <a:t>. </a:t>
            </a:r>
            <a:r>
              <a:rPr lang="en-US" sz="2800" dirty="0" err="1" smtClean="0"/>
              <a:t>Mientras</a:t>
            </a:r>
            <a:r>
              <a:rPr lang="en-US" sz="2800" dirty="0" smtClean="0"/>
              <a:t> </a:t>
            </a:r>
            <a:r>
              <a:rPr lang="en-US" sz="2800" dirty="0" err="1" smtClean="0"/>
              <a:t>callé</a:t>
            </a:r>
            <a:r>
              <a:rPr lang="en-US" sz="2800" dirty="0" smtClean="0"/>
              <a:t>, se </a:t>
            </a:r>
            <a:r>
              <a:rPr lang="en-US" sz="2800" dirty="0" err="1" smtClean="0"/>
              <a:t>envejecieron</a:t>
            </a:r>
            <a:r>
              <a:rPr lang="en-US" sz="2800" dirty="0" smtClean="0"/>
              <a:t>  </a:t>
            </a:r>
            <a:r>
              <a:rPr lang="en-US" sz="2800" dirty="0" err="1" smtClean="0"/>
              <a:t>mis</a:t>
            </a:r>
            <a:r>
              <a:rPr lang="en-US" sz="2800" dirty="0" smtClean="0"/>
              <a:t> </a:t>
            </a:r>
            <a:r>
              <a:rPr lang="en-US" sz="2800" dirty="0" err="1" smtClean="0"/>
              <a:t>huesos</a:t>
            </a:r>
            <a:r>
              <a:rPr lang="en-US" sz="2800" dirty="0" smtClean="0"/>
              <a:t> en mi </a:t>
            </a:r>
            <a:r>
              <a:rPr lang="en-US" sz="2800" dirty="0" err="1" smtClean="0"/>
              <a:t>gemir</a:t>
            </a:r>
            <a:r>
              <a:rPr lang="en-US" sz="2800" dirty="0" smtClean="0"/>
              <a:t> </a:t>
            </a:r>
            <a:r>
              <a:rPr lang="en-US" sz="2800" dirty="0" err="1" smtClean="0"/>
              <a:t>todo</a:t>
            </a:r>
            <a:r>
              <a:rPr lang="en-US" sz="2800" dirty="0" smtClean="0"/>
              <a:t> el </a:t>
            </a:r>
            <a:r>
              <a:rPr lang="en-US" sz="2800" dirty="0" err="1" smtClean="0"/>
              <a:t>día</a:t>
            </a:r>
            <a:r>
              <a:rPr lang="en-US" sz="2800" dirty="0" smtClean="0"/>
              <a:t>. </a:t>
            </a:r>
            <a:r>
              <a:rPr lang="en-US" sz="2800" dirty="0" err="1" smtClean="0"/>
              <a:t>Mi</a:t>
            </a:r>
            <a:r>
              <a:rPr lang="en-US" sz="2800" dirty="0" smtClean="0"/>
              <a:t> </a:t>
            </a:r>
            <a:r>
              <a:rPr lang="en-US" sz="2800" dirty="0" err="1" smtClean="0"/>
              <a:t>pecado</a:t>
            </a:r>
            <a:r>
              <a:rPr lang="en-US" sz="2800" dirty="0" smtClean="0"/>
              <a:t> </a:t>
            </a:r>
            <a:r>
              <a:rPr lang="en-US" sz="2800" dirty="0" err="1" smtClean="0"/>
              <a:t>te</a:t>
            </a:r>
            <a:r>
              <a:rPr lang="en-US" sz="2800" dirty="0" smtClean="0"/>
              <a:t> </a:t>
            </a:r>
            <a:r>
              <a:rPr lang="en-US" sz="2800" dirty="0" err="1" smtClean="0"/>
              <a:t>declaré</a:t>
            </a:r>
            <a:r>
              <a:rPr lang="en-US" sz="2800" dirty="0" smtClean="0"/>
              <a:t>, y no </a:t>
            </a:r>
            <a:r>
              <a:rPr lang="en-US" sz="2800" dirty="0" err="1" smtClean="0"/>
              <a:t>encubrí</a:t>
            </a:r>
            <a:r>
              <a:rPr lang="en-US" sz="2800" dirty="0" smtClean="0"/>
              <a:t> mi </a:t>
            </a:r>
            <a:r>
              <a:rPr lang="en-US" sz="2800" dirty="0" err="1" smtClean="0"/>
              <a:t>iniquidad</a:t>
            </a:r>
            <a:r>
              <a:rPr lang="en-US" sz="2800" dirty="0" smtClean="0"/>
              <a:t>. </a:t>
            </a:r>
            <a:r>
              <a:rPr lang="en-US" sz="2800" dirty="0" err="1" smtClean="0"/>
              <a:t>Dije</a:t>
            </a:r>
            <a:r>
              <a:rPr lang="en-US" sz="2800" dirty="0" smtClean="0"/>
              <a:t>: “</a:t>
            </a:r>
            <a:r>
              <a:rPr lang="en-US" sz="2800" dirty="0" err="1" smtClean="0"/>
              <a:t>Confesar</a:t>
            </a:r>
            <a:r>
              <a:rPr lang="es-ES_tradnl" sz="2800" dirty="0" smtClean="0"/>
              <a:t>é mis transgresiones a Jehová”</a:t>
            </a:r>
            <a:r>
              <a:rPr lang="en-US" sz="2800" dirty="0" smtClean="0"/>
              <a:t>; y t</a:t>
            </a:r>
            <a:r>
              <a:rPr lang="es-ES_tradnl" sz="2800" dirty="0" smtClean="0"/>
              <a:t>ú perdonaste la maldad de mi pecado</a:t>
            </a:r>
            <a:r>
              <a:rPr lang="en-US" sz="2800" dirty="0" smtClean="0"/>
              <a:t>”</a:t>
            </a:r>
          </a:p>
          <a:p>
            <a:pPr marL="0" indent="0" algn="ctr">
              <a:spcBef>
                <a:spcPts val="0"/>
              </a:spcBef>
              <a:buNone/>
            </a:pPr>
            <a:r>
              <a:rPr lang="en-US" sz="2800" dirty="0" err="1" smtClean="0"/>
              <a:t>Salmos</a:t>
            </a:r>
            <a:r>
              <a:rPr lang="en-US" sz="2800" dirty="0" smtClean="0"/>
              <a:t> 32:1, 3, 5</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362200" y="579438"/>
            <a:ext cx="6629400" cy="1249362"/>
          </a:xfrm>
        </p:spPr>
        <p:txBody>
          <a:bodyPr/>
          <a:lstStyle/>
          <a:p>
            <a:r>
              <a:rPr lang="es-ES_tradnl" b="1" dirty="0">
                <a:solidFill>
                  <a:srgbClr val="7030A0"/>
                </a:solidFill>
              </a:rPr>
              <a:t>Es más fácil perdonar cuando el ofensor lo pide</a:t>
            </a:r>
            <a:r>
              <a:rPr lang="en-US" dirty="0">
                <a:solidFill>
                  <a:srgbClr val="660066"/>
                </a:solidFill>
              </a:rPr>
              <a:t/>
            </a:r>
            <a:br>
              <a:rPr lang="en-US" dirty="0">
                <a:solidFill>
                  <a:srgbClr val="660066"/>
                </a:solidFill>
              </a:rPr>
            </a:br>
            <a:endParaRPr lang="en-US" baseline="30000" dirty="0"/>
          </a:p>
        </p:txBody>
      </p:sp>
      <p:sp>
        <p:nvSpPr>
          <p:cNvPr id="4" name="Content Placeholder 2"/>
          <p:cNvSpPr>
            <a:spLocks noGrp="1"/>
          </p:cNvSpPr>
          <p:nvPr>
            <p:ph idx="1"/>
          </p:nvPr>
        </p:nvSpPr>
        <p:spPr>
          <a:xfrm>
            <a:off x="914400" y="2362200"/>
            <a:ext cx="7543800" cy="1371600"/>
          </a:xfrm>
        </p:spPr>
        <p:txBody>
          <a:bodyPr/>
          <a:lstStyle/>
          <a:p>
            <a:pPr marL="0" indent="0" algn="ctr">
              <a:buNone/>
            </a:pPr>
            <a:r>
              <a:rPr lang="es-ES_tradnl" sz="4000" b="1" dirty="0"/>
              <a:t>El perdón es un regalo no </a:t>
            </a:r>
            <a:r>
              <a:rPr lang="es-ES_tradnl" sz="4000" b="1" dirty="0" smtClean="0"/>
              <a:t>solamente </a:t>
            </a:r>
            <a:r>
              <a:rPr lang="es-ES_tradnl" sz="4000" b="1" dirty="0"/>
              <a:t>para el que hace mal, sino para uno mismo.</a:t>
            </a:r>
            <a:endParaRPr lang="en-US" sz="4000" dirty="0" smtClean="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100" y="4222750"/>
            <a:ext cx="5422900" cy="27114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831731" y="771307"/>
            <a:ext cx="7696200" cy="1249362"/>
          </a:xfrm>
        </p:spPr>
        <p:txBody>
          <a:bodyPr/>
          <a:lstStyle/>
          <a:p>
            <a:r>
              <a:rPr lang="es-ES_tradnl" sz="4000" b="1" dirty="0">
                <a:solidFill>
                  <a:srgbClr val="7030A0"/>
                </a:solidFill>
              </a:rPr>
              <a:t>El regalo del perdón puede  provocar arrepentimiento y el perdón de Dios</a:t>
            </a:r>
            <a:r>
              <a:rPr lang="en-US" sz="4000" dirty="0"/>
              <a:t/>
            </a:r>
            <a:br>
              <a:rPr lang="en-US" sz="4000" dirty="0"/>
            </a:br>
            <a:r>
              <a:rPr lang="en-US" sz="4000" dirty="0">
                <a:solidFill>
                  <a:srgbClr val="660066"/>
                </a:solidFill>
              </a:rPr>
              <a:t/>
            </a:r>
            <a:br>
              <a:rPr lang="en-US" sz="4000" dirty="0">
                <a:solidFill>
                  <a:srgbClr val="660066"/>
                </a:solidFill>
              </a:rPr>
            </a:br>
            <a:endParaRPr lang="en-US" sz="4000" baseline="30000" dirty="0">
              <a:solidFill>
                <a:srgbClr val="660066"/>
              </a:solidFill>
            </a:endParaRPr>
          </a:p>
        </p:txBody>
      </p:sp>
      <p:sp>
        <p:nvSpPr>
          <p:cNvPr id="4" name="Content Placeholder 2"/>
          <p:cNvSpPr>
            <a:spLocks noGrp="1"/>
          </p:cNvSpPr>
          <p:nvPr>
            <p:ph idx="1"/>
          </p:nvPr>
        </p:nvSpPr>
        <p:spPr>
          <a:xfrm>
            <a:off x="1219200" y="2971800"/>
            <a:ext cx="6934200" cy="1600200"/>
          </a:xfrm>
        </p:spPr>
        <p:txBody>
          <a:bodyPr/>
          <a:lstStyle/>
          <a:p>
            <a:pPr marL="0" indent="0" algn="ctr">
              <a:buNone/>
            </a:pPr>
            <a:r>
              <a:rPr lang="es-ES_tradnl" sz="3600" b="1" dirty="0"/>
              <a:t>Algunas veces la persona ofendida necesita ofrecer el perdón para poder provocar el arrepentimiento del </a:t>
            </a:r>
            <a:r>
              <a:rPr lang="es-ES_tradnl" sz="3600" b="1" dirty="0" smtClean="0"/>
              <a:t>ofensor</a:t>
            </a:r>
            <a:r>
              <a:rPr lang="en-US" sz="3600" dirty="0" smtClean="0"/>
              <a:t>. </a:t>
            </a:r>
          </a:p>
        </p:txBody>
      </p:sp>
      <p:sp>
        <p:nvSpPr>
          <p:cNvPr id="5" name="Rectangle 4"/>
          <p:cNvSpPr/>
          <p:nvPr/>
        </p:nvSpPr>
        <p:spPr>
          <a:xfrm>
            <a:off x="457200" y="2020669"/>
            <a:ext cx="2819400" cy="646331"/>
          </a:xfrm>
          <a:prstGeom prst="rect">
            <a:avLst/>
          </a:prstGeom>
        </p:spPr>
        <p:txBody>
          <a:bodyPr wrap="square">
            <a:spAutoFit/>
          </a:bodyPr>
          <a:lstStyle/>
          <a:p>
            <a:pPr marL="2286000" indent="-2286000"/>
            <a:r>
              <a:rPr lang="en-US" sz="3600" b="1" dirty="0" smtClean="0">
                <a:solidFill>
                  <a:srgbClr val="008000"/>
                </a:solidFill>
                <a:latin typeface="+mn-lt"/>
              </a:rPr>
              <a:t>Principio # 5:</a:t>
            </a:r>
            <a:endParaRPr lang="en-US" sz="3600" dirty="0" smtClean="0">
              <a:solidFill>
                <a:srgbClr val="008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503238"/>
            <a:ext cx="6400800" cy="1249362"/>
          </a:xfrm>
        </p:spPr>
        <p:txBody>
          <a:bodyPr/>
          <a:lstStyle/>
          <a:p>
            <a:r>
              <a:rPr lang="es-ES_tradnl" sz="4000" b="1" dirty="0">
                <a:solidFill>
                  <a:srgbClr val="7030A0"/>
                </a:solidFill>
              </a:rPr>
              <a:t>La libertad que proviene de saber o reconocer la “verdad”</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152400" y="1905000"/>
            <a:ext cx="2895600" cy="646331"/>
          </a:xfrm>
          <a:prstGeom prst="rect">
            <a:avLst/>
          </a:prstGeom>
        </p:spPr>
        <p:txBody>
          <a:bodyPr wrap="square">
            <a:spAutoFit/>
          </a:bodyPr>
          <a:lstStyle/>
          <a:p>
            <a:pPr marL="2286000" indent="-2286000"/>
            <a:r>
              <a:rPr lang="en-US" sz="3600" b="1" dirty="0" smtClean="0">
                <a:solidFill>
                  <a:srgbClr val="008000"/>
                </a:solidFill>
                <a:latin typeface="+mn-lt"/>
              </a:rPr>
              <a:t>Principio # 6:</a:t>
            </a:r>
            <a:endParaRPr lang="en-US" sz="3600" dirty="0" smtClean="0">
              <a:solidFill>
                <a:srgbClr val="008000"/>
              </a:solidFill>
              <a:latin typeface="+mn-lt"/>
            </a:endParaRPr>
          </a:p>
        </p:txBody>
      </p:sp>
      <p:sp>
        <p:nvSpPr>
          <p:cNvPr id="4" name="Content Placeholder 2"/>
          <p:cNvSpPr>
            <a:spLocks noGrp="1"/>
          </p:cNvSpPr>
          <p:nvPr>
            <p:ph idx="1"/>
          </p:nvPr>
        </p:nvSpPr>
        <p:spPr>
          <a:xfrm>
            <a:off x="762000" y="2895600"/>
            <a:ext cx="7620000" cy="2468563"/>
          </a:xfrm>
        </p:spPr>
        <p:txBody>
          <a:bodyPr/>
          <a:lstStyle/>
          <a:p>
            <a:pPr marL="0" indent="0" algn="ctr">
              <a:buNone/>
            </a:pPr>
            <a:r>
              <a:rPr lang="en-US" baseline="30000" dirty="0" smtClean="0"/>
              <a:t>“</a:t>
            </a:r>
            <a:r>
              <a:rPr lang="en-US" dirty="0" err="1" smtClean="0"/>
              <a:t>Examíname</a:t>
            </a:r>
            <a:r>
              <a:rPr lang="en-US" dirty="0" smtClean="0"/>
              <a:t>, oh Dios, y </a:t>
            </a:r>
            <a:r>
              <a:rPr lang="en-US" dirty="0" err="1" smtClean="0"/>
              <a:t>conoce</a:t>
            </a:r>
            <a:r>
              <a:rPr lang="en-US" dirty="0" smtClean="0"/>
              <a:t> mi </a:t>
            </a:r>
            <a:r>
              <a:rPr lang="en-US" dirty="0" err="1" smtClean="0"/>
              <a:t>corazón</a:t>
            </a:r>
            <a:r>
              <a:rPr lang="en-US" dirty="0" smtClean="0"/>
              <a:t>;</a:t>
            </a:r>
            <a:r>
              <a:rPr lang="es-ES_tradnl" dirty="0" smtClean="0"/>
              <a:t> pruébame y conoce mis pensamientos</a:t>
            </a:r>
            <a:r>
              <a:rPr lang="en-US" dirty="0" smtClean="0"/>
              <a:t>;</a:t>
            </a:r>
            <a:r>
              <a:rPr lang="es-ES_tradnl" dirty="0" smtClean="0"/>
              <a:t> y ve si hay en mí camino de perversidad, y guíame en el camino eterno</a:t>
            </a:r>
            <a:r>
              <a:rPr lang="en-US" dirty="0" smtClean="0"/>
              <a:t>”.</a:t>
            </a:r>
          </a:p>
          <a:p>
            <a:pPr marL="0" indent="0" algn="ctr">
              <a:buNone/>
            </a:pPr>
            <a:r>
              <a:rPr lang="en-US" dirty="0" err="1" smtClean="0"/>
              <a:t>Salmos</a:t>
            </a:r>
            <a:r>
              <a:rPr lang="en-US" dirty="0" smtClean="0"/>
              <a:t> 139:23-24</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7" y="0"/>
            <a:ext cx="9128403" cy="6858000"/>
          </a:xfrm>
          <a:prstGeom prst="rect">
            <a:avLst/>
          </a:prstGeom>
        </p:spPr>
      </p:pic>
      <p:sp>
        <p:nvSpPr>
          <p:cNvPr id="4" name="Content Placeholder 2"/>
          <p:cNvSpPr>
            <a:spLocks noGrp="1"/>
          </p:cNvSpPr>
          <p:nvPr>
            <p:ph idx="1"/>
          </p:nvPr>
        </p:nvSpPr>
        <p:spPr>
          <a:xfrm>
            <a:off x="457200" y="2286000"/>
            <a:ext cx="8229600" cy="2392363"/>
          </a:xfrm>
        </p:spPr>
        <p:txBody>
          <a:bodyPr/>
          <a:lstStyle/>
          <a:p>
            <a:pPr algn="ctr">
              <a:buNone/>
            </a:pPr>
            <a:r>
              <a:rPr lang="es-ES_tradnl" sz="3600" b="1" dirty="0"/>
              <a:t>De la misma manera</a:t>
            </a:r>
            <a:r>
              <a:rPr lang="es-ES_tradnl" sz="3600" dirty="0"/>
              <a:t>, </a:t>
            </a:r>
            <a:r>
              <a:rPr lang="es-ES_tradnl" sz="3600" b="1" dirty="0"/>
              <a:t>el perdón no constituye aprobación del mal </a:t>
            </a:r>
            <a:r>
              <a:rPr lang="es-ES_tradnl" sz="3600" b="1" dirty="0" smtClean="0"/>
              <a:t>perpetrado…</a:t>
            </a:r>
            <a:endParaRPr lang="en-US" sz="3600" dirty="0" smtClean="0"/>
          </a:p>
        </p:txBody>
      </p:sp>
      <p:sp>
        <p:nvSpPr>
          <p:cNvPr id="6" name="Title 1"/>
          <p:cNvSpPr>
            <a:spLocks noGrp="1"/>
          </p:cNvSpPr>
          <p:nvPr>
            <p:ph type="title"/>
          </p:nvPr>
        </p:nvSpPr>
        <p:spPr>
          <a:xfrm>
            <a:off x="1676400" y="579438"/>
            <a:ext cx="8229600" cy="1249362"/>
          </a:xfrm>
        </p:spPr>
        <p:txBody>
          <a:bodyPr/>
          <a:lstStyle/>
          <a:p>
            <a:endParaRPr lang="en-US" baseline="30000"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4222750"/>
            <a:ext cx="5422900" cy="27114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66" y="0"/>
            <a:ext cx="9128403" cy="6858000"/>
          </a:xfrm>
          <a:prstGeom prst="rect">
            <a:avLst/>
          </a:prstGeom>
        </p:spPr>
      </p:pic>
      <p:sp>
        <p:nvSpPr>
          <p:cNvPr id="2" name="Title 1"/>
          <p:cNvSpPr>
            <a:spLocks noGrp="1"/>
          </p:cNvSpPr>
          <p:nvPr>
            <p:ph type="title"/>
          </p:nvPr>
        </p:nvSpPr>
        <p:spPr>
          <a:xfrm>
            <a:off x="2590800" y="228600"/>
            <a:ext cx="6248400" cy="1905000"/>
          </a:xfrm>
        </p:spPr>
        <p:txBody>
          <a:bodyPr/>
          <a:lstStyle/>
          <a:p>
            <a:r>
              <a:rPr lang="es-ES_tradnl" b="1" dirty="0" smtClean="0">
                <a:solidFill>
                  <a:srgbClr val="7030A0"/>
                </a:solidFill>
              </a:rPr>
              <a:t> </a:t>
            </a:r>
            <a:r>
              <a:rPr lang="es-ES_tradnl" b="1" dirty="0">
                <a:solidFill>
                  <a:srgbClr val="7030A0"/>
                </a:solidFill>
              </a:rPr>
              <a:t>¿Setenta veces siete? </a:t>
            </a:r>
            <a:endParaRPr lang="en-US" baseline="30000" dirty="0">
              <a:solidFill>
                <a:srgbClr val="7030A0"/>
              </a:solidFill>
            </a:endParaRPr>
          </a:p>
        </p:txBody>
      </p:sp>
      <p:sp>
        <p:nvSpPr>
          <p:cNvPr id="3" name="Rectangle 2"/>
          <p:cNvSpPr/>
          <p:nvPr/>
        </p:nvSpPr>
        <p:spPr>
          <a:xfrm>
            <a:off x="533400" y="1944469"/>
            <a:ext cx="3048000" cy="646331"/>
          </a:xfrm>
          <a:prstGeom prst="rect">
            <a:avLst/>
          </a:prstGeom>
        </p:spPr>
        <p:txBody>
          <a:bodyPr wrap="square">
            <a:spAutoFit/>
          </a:bodyPr>
          <a:lstStyle/>
          <a:p>
            <a:pPr marL="2286000" indent="-2286000"/>
            <a:r>
              <a:rPr lang="en-US" sz="3600" b="1" dirty="0" smtClean="0">
                <a:solidFill>
                  <a:srgbClr val="008000"/>
                </a:solidFill>
                <a:latin typeface="+mn-lt"/>
              </a:rPr>
              <a:t>Principio # 7:</a:t>
            </a:r>
            <a:endParaRPr lang="en-US" sz="3600" dirty="0" smtClean="0">
              <a:solidFill>
                <a:srgbClr val="008000"/>
              </a:solidFill>
              <a:latin typeface="+mn-lt"/>
            </a:endParaRPr>
          </a:p>
        </p:txBody>
      </p:sp>
      <p:sp>
        <p:nvSpPr>
          <p:cNvPr id="4" name="Content Placeholder 2"/>
          <p:cNvSpPr>
            <a:spLocks noGrp="1"/>
          </p:cNvSpPr>
          <p:nvPr>
            <p:ph idx="1"/>
          </p:nvPr>
        </p:nvSpPr>
        <p:spPr>
          <a:xfrm>
            <a:off x="1143000" y="2819400"/>
            <a:ext cx="7543800" cy="2773363"/>
          </a:xfrm>
        </p:spPr>
        <p:txBody>
          <a:bodyPr/>
          <a:lstStyle/>
          <a:p>
            <a:pPr marL="0" indent="0" algn="ctr">
              <a:buNone/>
            </a:pPr>
            <a:r>
              <a:rPr lang="en-US" dirty="0" smtClean="0"/>
              <a:t>“</a:t>
            </a:r>
            <a:r>
              <a:rPr lang="en-US" dirty="0" err="1" smtClean="0"/>
              <a:t>Entonces</a:t>
            </a:r>
            <a:r>
              <a:rPr lang="en-US" dirty="0" smtClean="0"/>
              <a:t> se le </a:t>
            </a:r>
            <a:r>
              <a:rPr lang="en-US" dirty="0" err="1" smtClean="0"/>
              <a:t>acercó</a:t>
            </a:r>
            <a:r>
              <a:rPr lang="en-US" dirty="0" smtClean="0"/>
              <a:t> Pedro y le </a:t>
            </a:r>
            <a:r>
              <a:rPr lang="en-US" dirty="0" err="1" smtClean="0"/>
              <a:t>dijo</a:t>
            </a:r>
            <a:r>
              <a:rPr lang="en-US" dirty="0" smtClean="0"/>
              <a:t>: </a:t>
            </a:r>
            <a:r>
              <a:rPr lang="es-ES_tradnl" dirty="0" smtClean="0"/>
              <a:t>¿</a:t>
            </a:r>
            <a:r>
              <a:rPr lang="en-US" dirty="0" err="1" smtClean="0"/>
              <a:t>cuántas</a:t>
            </a:r>
            <a:r>
              <a:rPr lang="en-US" dirty="0" smtClean="0"/>
              <a:t> </a:t>
            </a:r>
            <a:r>
              <a:rPr lang="en-US" dirty="0" err="1" smtClean="0"/>
              <a:t>veces</a:t>
            </a:r>
            <a:r>
              <a:rPr lang="en-US" dirty="0" smtClean="0"/>
              <a:t> </a:t>
            </a:r>
            <a:r>
              <a:rPr lang="en-US" dirty="0" err="1" smtClean="0"/>
              <a:t>perdonaré</a:t>
            </a:r>
            <a:r>
              <a:rPr lang="en-US" dirty="0" smtClean="0"/>
              <a:t> a mi </a:t>
            </a:r>
            <a:r>
              <a:rPr lang="en-US" dirty="0" err="1" smtClean="0"/>
              <a:t>hermano</a:t>
            </a:r>
            <a:r>
              <a:rPr lang="en-US" dirty="0" smtClean="0"/>
              <a:t> que </a:t>
            </a:r>
            <a:r>
              <a:rPr lang="en-US" dirty="0" err="1" smtClean="0"/>
              <a:t>peque</a:t>
            </a:r>
            <a:r>
              <a:rPr lang="en-US" dirty="0" smtClean="0"/>
              <a:t> contra </a:t>
            </a:r>
            <a:r>
              <a:rPr lang="en-US" dirty="0" err="1" smtClean="0"/>
              <a:t>mí</a:t>
            </a:r>
            <a:r>
              <a:rPr lang="en-US" dirty="0" smtClean="0"/>
              <a:t>?, </a:t>
            </a:r>
            <a:r>
              <a:rPr lang="es-ES_tradnl" dirty="0" smtClean="0"/>
              <a:t>¿hasta siete? Jesús le dijo</a:t>
            </a:r>
            <a:r>
              <a:rPr lang="en-US" dirty="0" smtClean="0"/>
              <a:t>:</a:t>
            </a:r>
            <a:r>
              <a:rPr lang="es-ES_tradnl" dirty="0" smtClean="0"/>
              <a:t> No te digo hasta siete, sino aun hasta setenta veces siete</a:t>
            </a:r>
            <a:r>
              <a:rPr lang="en-US" dirty="0" smtClean="0"/>
              <a:t>.” </a:t>
            </a:r>
          </a:p>
          <a:p>
            <a:pPr marL="0" indent="0" algn="ctr">
              <a:buNone/>
            </a:pPr>
            <a:r>
              <a:rPr lang="en-US" dirty="0" smtClean="0"/>
              <a:t>Mateo 18:21-22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3" name="Rectangle 2"/>
          <p:cNvSpPr/>
          <p:nvPr/>
        </p:nvSpPr>
        <p:spPr>
          <a:xfrm>
            <a:off x="609600" y="2404170"/>
            <a:ext cx="3200400" cy="3970318"/>
          </a:xfrm>
          <a:prstGeom prst="rect">
            <a:avLst/>
          </a:prstGeom>
        </p:spPr>
        <p:txBody>
          <a:bodyPr wrap="square">
            <a:spAutoFit/>
          </a:bodyPr>
          <a:lstStyle/>
          <a:p>
            <a:r>
              <a:rPr lang="es-ES_tradnl" sz="2800" dirty="0" smtClean="0"/>
              <a:t>Se  </a:t>
            </a:r>
            <a:r>
              <a:rPr lang="es-ES_tradnl" sz="2800" dirty="0"/>
              <a:t>cuenta la  historia de dos  monjes que  estaban  caminando  junto a la ribera del río  cuando se toparon con una situación angustiosa. </a:t>
            </a:r>
            <a:endParaRPr lang="en-US" sz="2800" dirty="0">
              <a:latin typeface="+mj-lt"/>
            </a:endParaRPr>
          </a:p>
        </p:txBody>
      </p:sp>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stretch>
            <a:fillRect/>
          </a:stretch>
        </p:blipFill>
        <p:spPr>
          <a:xfrm>
            <a:off x="4800600" y="2209800"/>
            <a:ext cx="3281042" cy="437472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838200"/>
            <a:ext cx="6248400" cy="1249362"/>
          </a:xfrm>
        </p:spPr>
        <p:txBody>
          <a:bodyPr/>
          <a:lstStyle/>
          <a:p>
            <a:r>
              <a:rPr lang="es-ES_tradnl" b="1" dirty="0">
                <a:solidFill>
                  <a:srgbClr val="7030A0"/>
                </a:solidFill>
              </a:rPr>
              <a:t> ¿Setenta veces siete? </a:t>
            </a:r>
            <a:r>
              <a:rPr lang="en-US" dirty="0">
                <a:solidFill>
                  <a:srgbClr val="660066"/>
                </a:solidFill>
              </a:rPr>
              <a:t/>
            </a:r>
            <a:br>
              <a:rPr lang="en-US" dirty="0">
                <a:solidFill>
                  <a:srgbClr val="660066"/>
                </a:solidFill>
              </a:rPr>
            </a:br>
            <a:endParaRPr lang="en-US" baseline="30000" dirty="0"/>
          </a:p>
        </p:txBody>
      </p:sp>
      <p:sp>
        <p:nvSpPr>
          <p:cNvPr id="4" name="Content Placeholder 2"/>
          <p:cNvSpPr>
            <a:spLocks noGrp="1"/>
          </p:cNvSpPr>
          <p:nvPr>
            <p:ph idx="1"/>
          </p:nvPr>
        </p:nvSpPr>
        <p:spPr>
          <a:xfrm>
            <a:off x="838200" y="2438400"/>
            <a:ext cx="7391400" cy="2590800"/>
          </a:xfrm>
        </p:spPr>
        <p:txBody>
          <a:bodyPr/>
          <a:lstStyle/>
          <a:p>
            <a:pPr marL="0" indent="0" algn="ctr">
              <a:buNone/>
            </a:pPr>
            <a:r>
              <a:rPr lang="en-US" dirty="0" err="1" smtClean="0"/>
              <a:t>Mirad</a:t>
            </a:r>
            <a:r>
              <a:rPr lang="en-US" dirty="0" smtClean="0"/>
              <a:t> </a:t>
            </a:r>
            <a:r>
              <a:rPr lang="en-US" dirty="0" err="1" smtClean="0"/>
              <a:t>por</a:t>
            </a:r>
            <a:r>
              <a:rPr lang="en-US" dirty="0" smtClean="0"/>
              <a:t> </a:t>
            </a:r>
            <a:r>
              <a:rPr lang="en-US" dirty="0" err="1" smtClean="0"/>
              <a:t>vosotros</a:t>
            </a:r>
            <a:r>
              <a:rPr lang="en-US" dirty="0" smtClean="0"/>
              <a:t> </a:t>
            </a:r>
            <a:r>
              <a:rPr lang="en-US" dirty="0" err="1" smtClean="0"/>
              <a:t>mismos</a:t>
            </a:r>
            <a:r>
              <a:rPr lang="en-US" dirty="0" smtClean="0"/>
              <a:t>: “Si </a:t>
            </a:r>
            <a:r>
              <a:rPr lang="en-US" dirty="0" err="1" smtClean="0"/>
              <a:t>tu</a:t>
            </a:r>
            <a:r>
              <a:rPr lang="en-US" dirty="0" smtClean="0"/>
              <a:t> </a:t>
            </a:r>
            <a:r>
              <a:rPr lang="en-US" dirty="0" err="1" smtClean="0"/>
              <a:t>hermano</a:t>
            </a:r>
            <a:r>
              <a:rPr lang="en-US" dirty="0" smtClean="0"/>
              <a:t> </a:t>
            </a:r>
            <a:r>
              <a:rPr lang="en-US" dirty="0" err="1" smtClean="0"/>
              <a:t>pecare</a:t>
            </a:r>
            <a:r>
              <a:rPr lang="en-US" dirty="0" smtClean="0"/>
              <a:t> contra </a:t>
            </a:r>
            <a:r>
              <a:rPr lang="en-US" dirty="0" err="1" smtClean="0"/>
              <a:t>ti</a:t>
            </a:r>
            <a:r>
              <a:rPr lang="en-US" dirty="0" smtClean="0"/>
              <a:t>, </a:t>
            </a:r>
            <a:r>
              <a:rPr lang="en-US" dirty="0" err="1" smtClean="0"/>
              <a:t>repréndele</a:t>
            </a:r>
            <a:r>
              <a:rPr lang="en-US" dirty="0" smtClean="0"/>
              <a:t>; </a:t>
            </a:r>
            <a:r>
              <a:rPr lang="es-ES_tradnl" dirty="0" smtClean="0"/>
              <a:t>y si se arrepintiere, perdónale. Y si siete veces al día pecare contra ti, y siete veces al día volviere a ti, diciendo</a:t>
            </a:r>
            <a:r>
              <a:rPr lang="en-US" dirty="0" smtClean="0"/>
              <a:t>: Me </a:t>
            </a:r>
            <a:r>
              <a:rPr lang="en-US" dirty="0" err="1" smtClean="0"/>
              <a:t>arrepiento</a:t>
            </a:r>
            <a:r>
              <a:rPr lang="en-US" dirty="0" smtClean="0"/>
              <a:t>; </a:t>
            </a:r>
            <a:r>
              <a:rPr lang="en-US" dirty="0" err="1" smtClean="0"/>
              <a:t>perd</a:t>
            </a:r>
            <a:r>
              <a:rPr lang="es-ES_tradnl" dirty="0" err="1" smtClean="0"/>
              <a:t>ónale</a:t>
            </a:r>
            <a:r>
              <a:rPr lang="en-US" dirty="0" smtClean="0"/>
              <a:t>.”</a:t>
            </a:r>
          </a:p>
          <a:p>
            <a:pPr marL="0" indent="0" algn="ctr">
              <a:buNone/>
            </a:pPr>
            <a:r>
              <a:rPr lang="en-US" dirty="0" smtClean="0"/>
              <a:t> Lucas 17:3-4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579438"/>
            <a:ext cx="6858000" cy="1249362"/>
          </a:xfrm>
        </p:spPr>
        <p:txBody>
          <a:bodyPr/>
          <a:lstStyle/>
          <a:p>
            <a:r>
              <a:rPr lang="es-ES_tradnl" b="1" dirty="0">
                <a:solidFill>
                  <a:srgbClr val="7030A0"/>
                </a:solidFill>
              </a:rPr>
              <a:t>No hay tal cosa como venganza “cristiana” </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304800" y="1981200"/>
            <a:ext cx="3505200" cy="646331"/>
          </a:xfrm>
          <a:prstGeom prst="rect">
            <a:avLst/>
          </a:prstGeom>
        </p:spPr>
        <p:txBody>
          <a:bodyPr wrap="square">
            <a:spAutoFit/>
          </a:bodyPr>
          <a:lstStyle/>
          <a:p>
            <a:pPr marL="2286000" indent="-2286000"/>
            <a:r>
              <a:rPr lang="en-US" sz="3600" b="1" dirty="0" smtClean="0">
                <a:solidFill>
                  <a:srgbClr val="008000"/>
                </a:solidFill>
                <a:latin typeface="+mn-lt"/>
              </a:rPr>
              <a:t>Principio # 8:</a:t>
            </a:r>
            <a:endParaRPr lang="en-US" sz="3600" dirty="0" smtClean="0">
              <a:solidFill>
                <a:srgbClr val="008000"/>
              </a:solidFill>
              <a:latin typeface="+mn-lt"/>
            </a:endParaRPr>
          </a:p>
        </p:txBody>
      </p:sp>
      <p:sp>
        <p:nvSpPr>
          <p:cNvPr id="4" name="Content Placeholder 2"/>
          <p:cNvSpPr>
            <a:spLocks noGrp="1"/>
          </p:cNvSpPr>
          <p:nvPr>
            <p:ph idx="1"/>
          </p:nvPr>
        </p:nvSpPr>
        <p:spPr>
          <a:xfrm>
            <a:off x="457200" y="2971800"/>
            <a:ext cx="8229600" cy="2590800"/>
          </a:xfrm>
        </p:spPr>
        <p:txBody>
          <a:bodyPr/>
          <a:lstStyle/>
          <a:p>
            <a:pPr algn="ctr">
              <a:buNone/>
            </a:pPr>
            <a:r>
              <a:rPr lang="en-US" dirty="0" smtClean="0"/>
              <a:t>“As</a:t>
            </a:r>
            <a:r>
              <a:rPr lang="es-ES" dirty="0" smtClean="0"/>
              <a:t>í</a:t>
            </a:r>
            <a:r>
              <a:rPr lang="en-US" dirty="0" smtClean="0"/>
              <a:t> que, </a:t>
            </a:r>
            <a:r>
              <a:rPr lang="en-US" dirty="0" err="1" smtClean="0"/>
              <a:t>si</a:t>
            </a:r>
            <a:r>
              <a:rPr lang="en-US" dirty="0" smtClean="0"/>
              <a:t> </a:t>
            </a:r>
            <a:r>
              <a:rPr lang="en-US" dirty="0" err="1" smtClean="0"/>
              <a:t>tu</a:t>
            </a:r>
            <a:r>
              <a:rPr lang="en-US" dirty="0" smtClean="0"/>
              <a:t> </a:t>
            </a:r>
            <a:r>
              <a:rPr lang="en-US" dirty="0" err="1" smtClean="0"/>
              <a:t>enemigo</a:t>
            </a:r>
            <a:r>
              <a:rPr lang="en-US" dirty="0" smtClean="0"/>
              <a:t> </a:t>
            </a:r>
            <a:r>
              <a:rPr lang="en-US" dirty="0" err="1" smtClean="0"/>
              <a:t>tuviere</a:t>
            </a:r>
            <a:r>
              <a:rPr lang="en-US" dirty="0" smtClean="0"/>
              <a:t> </a:t>
            </a:r>
            <a:r>
              <a:rPr lang="en-US" dirty="0" err="1" smtClean="0"/>
              <a:t>hambre</a:t>
            </a:r>
            <a:r>
              <a:rPr lang="en-US" dirty="0" smtClean="0"/>
              <a:t>, dale de comer; </a:t>
            </a:r>
            <a:r>
              <a:rPr lang="en-US" dirty="0" err="1" smtClean="0"/>
              <a:t>si</a:t>
            </a:r>
            <a:r>
              <a:rPr lang="en-US" dirty="0" smtClean="0"/>
              <a:t> </a:t>
            </a:r>
            <a:r>
              <a:rPr lang="en-US" dirty="0" err="1" smtClean="0"/>
              <a:t>tuviere</a:t>
            </a:r>
            <a:r>
              <a:rPr lang="en-US" dirty="0" smtClean="0"/>
              <a:t> </a:t>
            </a:r>
            <a:r>
              <a:rPr lang="en-US" dirty="0" err="1" smtClean="0"/>
              <a:t>sed</a:t>
            </a:r>
            <a:r>
              <a:rPr lang="en-US" dirty="0" smtClean="0"/>
              <a:t>, dale de </a:t>
            </a:r>
            <a:r>
              <a:rPr lang="en-US" dirty="0" err="1" smtClean="0"/>
              <a:t>beber</a:t>
            </a:r>
            <a:r>
              <a:rPr lang="en-US" dirty="0" smtClean="0"/>
              <a:t>; </a:t>
            </a:r>
            <a:r>
              <a:rPr lang="en-US" dirty="0" err="1" smtClean="0"/>
              <a:t>pues</a:t>
            </a:r>
            <a:r>
              <a:rPr lang="en-US" dirty="0" smtClean="0"/>
              <a:t> </a:t>
            </a:r>
            <a:r>
              <a:rPr lang="en-US" dirty="0" err="1" smtClean="0"/>
              <a:t>haciendo</a:t>
            </a:r>
            <a:r>
              <a:rPr lang="en-US" dirty="0" smtClean="0"/>
              <a:t> </a:t>
            </a:r>
            <a:r>
              <a:rPr lang="en-US" dirty="0" err="1" smtClean="0"/>
              <a:t>esto</a:t>
            </a:r>
            <a:r>
              <a:rPr lang="en-US" dirty="0" smtClean="0"/>
              <a:t>, </a:t>
            </a:r>
            <a:r>
              <a:rPr lang="en-US" dirty="0" err="1" smtClean="0"/>
              <a:t>ascuas</a:t>
            </a:r>
            <a:r>
              <a:rPr lang="en-US" dirty="0" smtClean="0"/>
              <a:t> de </a:t>
            </a:r>
            <a:r>
              <a:rPr lang="en-US" dirty="0" err="1" smtClean="0"/>
              <a:t>fuego</a:t>
            </a:r>
            <a:r>
              <a:rPr lang="en-US" dirty="0" smtClean="0"/>
              <a:t> </a:t>
            </a:r>
            <a:r>
              <a:rPr lang="en-US" dirty="0" err="1" smtClean="0"/>
              <a:t>amontonar</a:t>
            </a:r>
            <a:r>
              <a:rPr lang="es-ES_tradnl" dirty="0" err="1" smtClean="0"/>
              <a:t>ás</a:t>
            </a:r>
            <a:r>
              <a:rPr lang="es-ES_tradnl" dirty="0" smtClean="0"/>
              <a:t> sobre su cabeza. No seas vencido de lo malo, sino vence con el bien el mal</a:t>
            </a:r>
            <a:r>
              <a:rPr lang="en-US" dirty="0" smtClean="0"/>
              <a:t>.” </a:t>
            </a:r>
          </a:p>
          <a:p>
            <a:pPr algn="ctr">
              <a:buNone/>
            </a:pPr>
            <a:r>
              <a:rPr lang="en-US" dirty="0" err="1" smtClean="0"/>
              <a:t>Romanos</a:t>
            </a:r>
            <a:r>
              <a:rPr lang="en-US" dirty="0" smtClean="0"/>
              <a:t> 12:20-21</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1600200" y="655638"/>
            <a:ext cx="7696200" cy="1249362"/>
          </a:xfrm>
        </p:spPr>
        <p:txBody>
          <a:bodyPr/>
          <a:lstStyle/>
          <a:p>
            <a:r>
              <a:rPr lang="en-US" dirty="0">
                <a:solidFill>
                  <a:srgbClr val="660066"/>
                </a:solidFill>
              </a:rPr>
              <a:t/>
            </a:r>
            <a:br>
              <a:rPr lang="en-US" dirty="0">
                <a:solidFill>
                  <a:srgbClr val="660066"/>
                </a:solidFill>
              </a:rPr>
            </a:br>
            <a:endParaRPr lang="en-US" baseline="30000"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5302" y="4267200"/>
            <a:ext cx="2492208" cy="2590800"/>
          </a:xfrm>
          <a:prstGeom prst="rect">
            <a:avLst/>
          </a:prstGeom>
        </p:spPr>
      </p:pic>
      <p:sp>
        <p:nvSpPr>
          <p:cNvPr id="4" name="Content Placeholder 2"/>
          <p:cNvSpPr>
            <a:spLocks noGrp="1"/>
          </p:cNvSpPr>
          <p:nvPr>
            <p:ph idx="1"/>
          </p:nvPr>
        </p:nvSpPr>
        <p:spPr>
          <a:xfrm>
            <a:off x="457200" y="2438400"/>
            <a:ext cx="7162800" cy="2209800"/>
          </a:xfrm>
        </p:spPr>
        <p:txBody>
          <a:bodyPr/>
          <a:lstStyle/>
          <a:p>
            <a:pPr marL="742950" indent="-742950">
              <a:buFont typeface="+mj-lt"/>
              <a:buAutoNum type="arabicPeriod"/>
              <a:tabLst>
                <a:tab pos="4060825" algn="l"/>
              </a:tabLst>
            </a:pPr>
            <a:r>
              <a:rPr lang="es-ES_tradnl" sz="3600" dirty="0" smtClean="0"/>
              <a:t>Tener </a:t>
            </a:r>
            <a:r>
              <a:rPr lang="es-ES_tradnl" sz="3600" dirty="0"/>
              <a:t>su propio </a:t>
            </a:r>
            <a:r>
              <a:rPr lang="es-ES_tradnl" sz="3600" dirty="0" smtClean="0">
                <a:solidFill>
                  <a:srgbClr val="00B050"/>
                </a:solidFill>
              </a:rPr>
              <a:t>espacio</a:t>
            </a:r>
          </a:p>
          <a:p>
            <a:pPr marL="742950" indent="-742950">
              <a:buFont typeface="+mj-lt"/>
              <a:buAutoNum type="arabicPeriod"/>
              <a:tabLst>
                <a:tab pos="4060825" algn="l"/>
              </a:tabLst>
            </a:pPr>
            <a:r>
              <a:rPr lang="es-ES_tradnl" sz="3600" dirty="0" smtClean="0"/>
              <a:t>Controlar </a:t>
            </a:r>
            <a:r>
              <a:rPr lang="es-ES_tradnl" sz="3600" dirty="0"/>
              <a:t>su propio </a:t>
            </a:r>
            <a:r>
              <a:rPr lang="es-ES_tradnl" sz="3600" dirty="0" smtClean="0">
                <a:solidFill>
                  <a:srgbClr val="00B050"/>
                </a:solidFill>
              </a:rPr>
              <a:t>cuerpo</a:t>
            </a:r>
          </a:p>
          <a:p>
            <a:pPr marL="742950" indent="-742950">
              <a:buFont typeface="+mj-lt"/>
              <a:buAutoNum type="arabicPeriod"/>
              <a:tabLst>
                <a:tab pos="4060825" algn="l"/>
              </a:tabLst>
            </a:pPr>
            <a:r>
              <a:rPr lang="es-ES_tradnl" sz="3600" dirty="0" smtClean="0"/>
              <a:t>Tener </a:t>
            </a:r>
            <a:r>
              <a:rPr lang="es-ES_tradnl" sz="3600" dirty="0">
                <a:solidFill>
                  <a:srgbClr val="00B050"/>
                </a:solidFill>
              </a:rPr>
              <a:t>libertad de expresión </a:t>
            </a:r>
            <a:endParaRPr lang="es-ES_tradnl" sz="3600" dirty="0" smtClean="0">
              <a:solidFill>
                <a:srgbClr val="00B050"/>
              </a:solidFill>
            </a:endParaRPr>
          </a:p>
          <a:p>
            <a:pPr marL="742950" indent="-742950">
              <a:buFont typeface="+mj-lt"/>
              <a:buAutoNum type="arabicPeriod"/>
              <a:tabLst>
                <a:tab pos="4060825" algn="l"/>
              </a:tabLst>
            </a:pPr>
            <a:r>
              <a:rPr lang="es-ES_tradnl" sz="3600" dirty="0" smtClean="0"/>
              <a:t>Tener </a:t>
            </a:r>
            <a:r>
              <a:rPr lang="es-ES_tradnl" sz="3600" dirty="0" smtClean="0">
                <a:solidFill>
                  <a:srgbClr val="00B050"/>
                </a:solidFill>
              </a:rPr>
              <a:t>libertad </a:t>
            </a:r>
            <a:r>
              <a:rPr lang="es-ES_tradnl" sz="3600" dirty="0">
                <a:solidFill>
                  <a:srgbClr val="00B050"/>
                </a:solidFill>
              </a:rPr>
              <a:t>de </a:t>
            </a:r>
            <a:r>
              <a:rPr lang="es-ES_tradnl" sz="3600" dirty="0" smtClean="0">
                <a:solidFill>
                  <a:srgbClr val="00B050"/>
                </a:solidFill>
              </a:rPr>
              <a:t>escoger</a:t>
            </a:r>
          </a:p>
          <a:p>
            <a:pPr marL="742950" indent="-742950">
              <a:buFont typeface="+mj-lt"/>
              <a:buAutoNum type="arabicPeriod"/>
              <a:tabLst>
                <a:tab pos="4060825" algn="l"/>
              </a:tabLst>
            </a:pPr>
            <a:r>
              <a:rPr lang="es-ES_tradnl" sz="3600" dirty="0" smtClean="0"/>
              <a:t>Tener </a:t>
            </a:r>
            <a:r>
              <a:rPr lang="es-ES_tradnl" sz="3600" dirty="0">
                <a:solidFill>
                  <a:srgbClr val="00B050"/>
                </a:solidFill>
              </a:rPr>
              <a:t>l</a:t>
            </a:r>
            <a:r>
              <a:rPr lang="es-ES_tradnl" sz="3600" dirty="0" smtClean="0">
                <a:solidFill>
                  <a:srgbClr val="00B050"/>
                </a:solidFill>
              </a:rPr>
              <a:t>ibertad </a:t>
            </a:r>
            <a:r>
              <a:rPr lang="es-ES_tradnl" sz="3600" dirty="0">
                <a:solidFill>
                  <a:srgbClr val="00B050"/>
                </a:solidFill>
              </a:rPr>
              <a:t>de movimiento</a:t>
            </a:r>
            <a:endParaRPr lang="en-US" sz="3600" dirty="0" smtClean="0">
              <a:solidFill>
                <a:srgbClr val="00B050"/>
              </a:solidFill>
            </a:endParaRPr>
          </a:p>
        </p:txBody>
      </p:sp>
      <p:sp>
        <p:nvSpPr>
          <p:cNvPr id="6" name="Title 1"/>
          <p:cNvSpPr txBox="1">
            <a:spLocks/>
          </p:cNvSpPr>
          <p:nvPr/>
        </p:nvSpPr>
        <p:spPr bwMode="auto">
          <a:xfrm>
            <a:off x="2057400" y="655638"/>
            <a:ext cx="70104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660066"/>
                </a:solidFill>
              </a:rPr>
              <a:t>Los Derechos </a:t>
            </a:r>
            <a:r>
              <a:rPr lang="en-US" b="1" dirty="0" err="1" smtClean="0">
                <a:solidFill>
                  <a:srgbClr val="660066"/>
                </a:solidFill>
              </a:rPr>
              <a:t>Mutuos</a:t>
            </a:r>
            <a:r>
              <a:rPr lang="en-US" b="1" dirty="0" smtClean="0">
                <a:solidFill>
                  <a:srgbClr val="660066"/>
                </a:solidFill>
              </a:rPr>
              <a:t> </a:t>
            </a:r>
            <a:r>
              <a:rPr lang="en-US" b="1" dirty="0" err="1" smtClean="0">
                <a:solidFill>
                  <a:srgbClr val="660066"/>
                </a:solidFill>
              </a:rPr>
              <a:t>que</a:t>
            </a:r>
            <a:r>
              <a:rPr lang="en-US" b="1" dirty="0" smtClean="0">
                <a:solidFill>
                  <a:srgbClr val="660066"/>
                </a:solidFill>
              </a:rPr>
              <a:t>  </a:t>
            </a:r>
            <a:r>
              <a:rPr lang="en-US" b="1" dirty="0" err="1" smtClean="0">
                <a:solidFill>
                  <a:srgbClr val="660066"/>
                </a:solidFill>
              </a:rPr>
              <a:t>deben</a:t>
            </a:r>
            <a:r>
              <a:rPr lang="en-US" b="1" dirty="0" smtClean="0">
                <a:solidFill>
                  <a:srgbClr val="660066"/>
                </a:solidFill>
              </a:rPr>
              <a:t> ser </a:t>
            </a:r>
            <a:r>
              <a:rPr lang="en-US" b="1" dirty="0" err="1" smtClean="0">
                <a:solidFill>
                  <a:srgbClr val="660066"/>
                </a:solidFill>
              </a:rPr>
              <a:t>Respetados</a:t>
            </a:r>
            <a:r>
              <a:rPr lang="en-US" dirty="0" smtClean="0">
                <a:solidFill>
                  <a:srgbClr val="660066"/>
                </a:solidFill>
              </a:rPr>
              <a:t/>
            </a:r>
            <a:br>
              <a:rPr lang="en-US" dirty="0" smtClean="0">
                <a:solidFill>
                  <a:srgbClr val="660066"/>
                </a:solidFill>
              </a:rPr>
            </a:br>
            <a:endParaRPr lang="en-US" baseline="300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057400" y="655638"/>
            <a:ext cx="7010400" cy="1249362"/>
          </a:xfrm>
        </p:spPr>
        <p:txBody>
          <a:bodyPr/>
          <a:lstStyle/>
          <a:p>
            <a:r>
              <a:rPr lang="es-ES" b="1" dirty="0">
                <a:solidFill>
                  <a:srgbClr val="660066"/>
                </a:solidFill>
              </a:rPr>
              <a:t>La sanidad siempre acompaña al perdón </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533400" y="1981200"/>
            <a:ext cx="2819400" cy="646331"/>
          </a:xfrm>
          <a:prstGeom prst="rect">
            <a:avLst/>
          </a:prstGeom>
        </p:spPr>
        <p:txBody>
          <a:bodyPr wrap="square">
            <a:spAutoFit/>
          </a:bodyPr>
          <a:lstStyle/>
          <a:p>
            <a:pPr marL="2286000" indent="-2286000"/>
            <a:r>
              <a:rPr lang="en-US" sz="3600" b="1" dirty="0" smtClean="0">
                <a:solidFill>
                  <a:srgbClr val="008000"/>
                </a:solidFill>
                <a:latin typeface="+mn-lt"/>
              </a:rPr>
              <a:t>Principio # 9:</a:t>
            </a:r>
            <a:endParaRPr lang="en-US" sz="3600" dirty="0" smtClean="0">
              <a:solidFill>
                <a:srgbClr val="008000"/>
              </a:solidFill>
              <a:latin typeface="+mn-lt"/>
            </a:endParaRPr>
          </a:p>
        </p:txBody>
      </p:sp>
      <p:sp>
        <p:nvSpPr>
          <p:cNvPr id="4" name="Content Placeholder 2"/>
          <p:cNvSpPr>
            <a:spLocks noGrp="1"/>
          </p:cNvSpPr>
          <p:nvPr>
            <p:ph idx="1"/>
          </p:nvPr>
        </p:nvSpPr>
        <p:spPr>
          <a:xfrm>
            <a:off x="1295400" y="2667000"/>
            <a:ext cx="6705600" cy="2590800"/>
          </a:xfrm>
        </p:spPr>
        <p:txBody>
          <a:bodyPr/>
          <a:lstStyle/>
          <a:p>
            <a:pPr marL="0" indent="0" algn="ctr">
              <a:buNone/>
            </a:pPr>
            <a:r>
              <a:rPr lang="en-US" dirty="0" smtClean="0"/>
              <a:t>“</a:t>
            </a:r>
            <a:r>
              <a:rPr lang="es-ES" dirty="0" smtClean="0"/>
              <a:t>Pues </a:t>
            </a:r>
            <a:r>
              <a:rPr lang="es-ES" dirty="0"/>
              <a:t>para que sepáis que el Hijo del Hombre tiene autoridad en la tierra de perdonar pecados —dijo entonces al </a:t>
            </a:r>
            <a:r>
              <a:rPr lang="es-ES" dirty="0" smtClean="0"/>
              <a:t>paralítico: </a:t>
            </a:r>
            <a:r>
              <a:rPr lang="es-ES" dirty="0"/>
              <a:t>'¡</a:t>
            </a:r>
            <a:r>
              <a:rPr lang="es-ES" dirty="0" smtClean="0"/>
              <a:t>Levántate, </a:t>
            </a:r>
            <a:r>
              <a:rPr lang="es-ES" dirty="0"/>
              <a:t>toma tu camilla, y vete a tu casa</a:t>
            </a:r>
            <a:r>
              <a:rPr lang="es-ES" dirty="0" smtClean="0"/>
              <a:t>!‘ Entonces </a:t>
            </a:r>
            <a:r>
              <a:rPr lang="es-ES" dirty="0"/>
              <a:t>el hombre se levantó y se fue a su </a:t>
            </a:r>
            <a:r>
              <a:rPr lang="es-ES" dirty="0" smtClean="0"/>
              <a:t>casa</a:t>
            </a:r>
            <a:r>
              <a:rPr lang="en-US" dirty="0" smtClean="0"/>
              <a:t>”.</a:t>
            </a:r>
          </a:p>
          <a:p>
            <a:pPr marL="0" indent="0" algn="ctr">
              <a:buNone/>
            </a:pPr>
            <a:r>
              <a:rPr lang="en-US" dirty="0" smtClean="0"/>
              <a:t>Mateo 9:6-7</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7" y="68978"/>
            <a:ext cx="9128403" cy="6858000"/>
          </a:xfrm>
          <a:prstGeom prst="rect">
            <a:avLst/>
          </a:prstGeom>
        </p:spPr>
      </p:pic>
      <p:sp>
        <p:nvSpPr>
          <p:cNvPr id="2" name="Title 1"/>
          <p:cNvSpPr>
            <a:spLocks noGrp="1"/>
          </p:cNvSpPr>
          <p:nvPr>
            <p:ph type="title"/>
          </p:nvPr>
        </p:nvSpPr>
        <p:spPr>
          <a:xfrm>
            <a:off x="2362200" y="350838"/>
            <a:ext cx="6629400" cy="1249362"/>
          </a:xfrm>
        </p:spPr>
        <p:txBody>
          <a:bodyPr/>
          <a:lstStyle/>
          <a:p>
            <a:r>
              <a:rPr lang="es-ES_tradnl" b="1" dirty="0">
                <a:solidFill>
                  <a:srgbClr val="7030A0"/>
                </a:solidFill>
              </a:rPr>
              <a:t>La sanidad siempre acompaña al perdón </a:t>
            </a:r>
            <a:endParaRPr lang="en-US" baseline="30000" dirty="0">
              <a:solidFill>
                <a:srgbClr val="7030A0"/>
              </a:solidFill>
            </a:endParaRPr>
          </a:p>
        </p:txBody>
      </p:sp>
      <p:sp>
        <p:nvSpPr>
          <p:cNvPr id="6" name="Rectangle 5"/>
          <p:cNvSpPr/>
          <p:nvPr/>
        </p:nvSpPr>
        <p:spPr>
          <a:xfrm>
            <a:off x="117231" y="2209800"/>
            <a:ext cx="8454259" cy="707886"/>
          </a:xfrm>
          <a:prstGeom prst="rect">
            <a:avLst/>
          </a:prstGeom>
        </p:spPr>
        <p:txBody>
          <a:bodyPr wrap="square">
            <a:spAutoFit/>
          </a:bodyPr>
          <a:lstStyle/>
          <a:p>
            <a:r>
              <a:rPr lang="es-ES_tradnl" sz="4000" dirty="0"/>
              <a:t>“¡Los perdono a  </a:t>
            </a:r>
            <a:r>
              <a:rPr lang="es-ES_tradnl" sz="4000" i="1" dirty="0"/>
              <a:t>todos </a:t>
            </a:r>
            <a:r>
              <a:rPr lang="es-ES_tradnl" sz="4000" dirty="0"/>
              <a:t>ustedes!”</a:t>
            </a:r>
            <a:endParaRPr lang="en-US" sz="4000" dirty="0">
              <a:latin typeface="+mn-lt"/>
            </a:endParaRPr>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2470" y="3581400"/>
            <a:ext cx="3317455" cy="3276600"/>
          </a:xfrm>
          <a:prstGeom prst="rect">
            <a:avLst/>
          </a:prstGeom>
          <a:ln>
            <a:noFill/>
          </a:ln>
          <a:effectLst>
            <a:softEdge rad="112500"/>
          </a:effectLst>
        </p:spPr>
      </p:pic>
      <p:sp>
        <p:nvSpPr>
          <p:cNvPr id="2" name="Title 1"/>
          <p:cNvSpPr>
            <a:spLocks noGrp="1"/>
          </p:cNvSpPr>
          <p:nvPr>
            <p:ph type="title"/>
          </p:nvPr>
        </p:nvSpPr>
        <p:spPr>
          <a:xfrm>
            <a:off x="2514600" y="350838"/>
            <a:ext cx="6324600" cy="1249362"/>
          </a:xfrm>
        </p:spPr>
        <p:txBody>
          <a:bodyPr/>
          <a:lstStyle/>
          <a:p>
            <a:r>
              <a:rPr lang="es-ES_tradnl" b="1" dirty="0">
                <a:solidFill>
                  <a:srgbClr val="7030A0"/>
                </a:solidFill>
              </a:rPr>
              <a:t>La sanidad siempre acompaña al perdón </a:t>
            </a:r>
            <a:endParaRPr lang="en-US" baseline="30000" dirty="0">
              <a:solidFill>
                <a:srgbClr val="7030A0"/>
              </a:solidFill>
            </a:endParaRPr>
          </a:p>
        </p:txBody>
      </p:sp>
      <p:sp>
        <p:nvSpPr>
          <p:cNvPr id="4" name="Rectangle 3"/>
          <p:cNvSpPr/>
          <p:nvPr/>
        </p:nvSpPr>
        <p:spPr>
          <a:xfrm>
            <a:off x="304800" y="2209800"/>
            <a:ext cx="5791200" cy="4401205"/>
          </a:xfrm>
          <a:prstGeom prst="rect">
            <a:avLst/>
          </a:prstGeom>
        </p:spPr>
        <p:txBody>
          <a:bodyPr wrap="square">
            <a:spAutoFit/>
          </a:bodyPr>
          <a:lstStyle/>
          <a:p>
            <a:pPr algn="ctr"/>
            <a:r>
              <a:rPr lang="es-ES_tradnl" sz="2800" dirty="0"/>
              <a:t>En las últimas dos o tres décadas, un número creciente de estudios están revelando una relación directa entre la mente y el cuerpo. </a:t>
            </a:r>
            <a:r>
              <a:rPr lang="es-ES_tradnl" sz="2800" b="1" dirty="0"/>
              <a:t>Tiempo atrás, Elena G White  confirmó la existencia de los efectos de la mente sobre las enfermedades del cuerpo como resultado de pensamientos poco saludables. </a:t>
            </a: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667000" y="350838"/>
            <a:ext cx="6172200" cy="1249362"/>
          </a:xfrm>
        </p:spPr>
        <p:txBody>
          <a:bodyPr/>
          <a:lstStyle/>
          <a:p>
            <a:r>
              <a:rPr lang="es-ES_tradnl" b="1" dirty="0">
                <a:solidFill>
                  <a:srgbClr val="7030A0"/>
                </a:solidFill>
              </a:rPr>
              <a:t>La sanidad siempre acompaña al perdón </a:t>
            </a:r>
            <a:endParaRPr lang="en-US" baseline="30000" dirty="0">
              <a:solidFill>
                <a:srgbClr val="7030A0"/>
              </a:solidFill>
            </a:endParaRPr>
          </a:p>
        </p:txBody>
      </p:sp>
      <p:sp>
        <p:nvSpPr>
          <p:cNvPr id="5" name="Rectangle 4"/>
          <p:cNvSpPr/>
          <p:nvPr/>
        </p:nvSpPr>
        <p:spPr>
          <a:xfrm>
            <a:off x="838200" y="2209800"/>
            <a:ext cx="4191000" cy="4524315"/>
          </a:xfrm>
          <a:prstGeom prst="rect">
            <a:avLst/>
          </a:prstGeom>
        </p:spPr>
        <p:txBody>
          <a:bodyPr wrap="square">
            <a:spAutoFit/>
          </a:bodyPr>
          <a:lstStyle/>
          <a:p>
            <a:r>
              <a:rPr lang="es-ES_tradnl" sz="3200" dirty="0"/>
              <a:t>El mantener tu cuerpo en un estado de crisis permanente significa que lo que fue hecho para protegerte en una crisis, está ahora  envenenando tu cuerpo y debilitando tu sistema inmune. </a:t>
            </a:r>
            <a:endParaRPr lang="en-US" sz="3200" dirty="0">
              <a:latin typeface="+mj-lt"/>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2486" y="2667000"/>
            <a:ext cx="4031514" cy="419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133600" y="350838"/>
            <a:ext cx="7010400" cy="1249362"/>
          </a:xfrm>
        </p:spPr>
        <p:txBody>
          <a:bodyPr/>
          <a:lstStyle/>
          <a:p>
            <a:r>
              <a:rPr lang="en-US" b="1" dirty="0" smtClean="0">
                <a:solidFill>
                  <a:srgbClr val="660066"/>
                </a:solidFill>
              </a:rPr>
              <a:t>La </a:t>
            </a:r>
            <a:r>
              <a:rPr lang="en-US" b="1" dirty="0" err="1" smtClean="0">
                <a:solidFill>
                  <a:srgbClr val="660066"/>
                </a:solidFill>
              </a:rPr>
              <a:t>sanidad</a:t>
            </a:r>
            <a:r>
              <a:rPr lang="en-US" b="1" dirty="0" smtClean="0">
                <a:solidFill>
                  <a:srgbClr val="660066"/>
                </a:solidFill>
              </a:rPr>
              <a:t> </a:t>
            </a:r>
            <a:r>
              <a:rPr lang="en-US" b="1" dirty="0" err="1" smtClean="0">
                <a:solidFill>
                  <a:srgbClr val="660066"/>
                </a:solidFill>
              </a:rPr>
              <a:t>acompaña</a:t>
            </a:r>
            <a:r>
              <a:rPr lang="en-US" b="1" dirty="0" smtClean="0">
                <a:solidFill>
                  <a:srgbClr val="660066"/>
                </a:solidFill>
              </a:rPr>
              <a:t> </a:t>
            </a:r>
            <a:r>
              <a:rPr lang="en-US" b="1" dirty="0" err="1" smtClean="0">
                <a:solidFill>
                  <a:srgbClr val="660066"/>
                </a:solidFill>
              </a:rPr>
              <a:t>siempre</a:t>
            </a:r>
            <a:r>
              <a:rPr lang="en-US" b="1" dirty="0" smtClean="0">
                <a:solidFill>
                  <a:srgbClr val="660066"/>
                </a:solidFill>
              </a:rPr>
              <a:t> al </a:t>
            </a:r>
            <a:r>
              <a:rPr lang="en-US" b="1" dirty="0" err="1" smtClean="0">
                <a:solidFill>
                  <a:srgbClr val="660066"/>
                </a:solidFill>
              </a:rPr>
              <a:t>perdón</a:t>
            </a:r>
            <a:endParaRPr lang="en-US" baseline="30000" dirty="0"/>
          </a:p>
        </p:txBody>
      </p:sp>
      <p:sp>
        <p:nvSpPr>
          <p:cNvPr id="4" name="Rectangle 3"/>
          <p:cNvSpPr/>
          <p:nvPr/>
        </p:nvSpPr>
        <p:spPr>
          <a:xfrm>
            <a:off x="-762000" y="2744450"/>
            <a:ext cx="8382000" cy="1446550"/>
          </a:xfrm>
          <a:prstGeom prst="rect">
            <a:avLst/>
          </a:prstGeom>
        </p:spPr>
        <p:txBody>
          <a:bodyPr wrap="square">
            <a:spAutoFit/>
          </a:bodyPr>
          <a:lstStyle/>
          <a:p>
            <a:pPr algn="ctr"/>
            <a:r>
              <a:rPr lang="es-ES_tradnl" sz="4400" b="1" dirty="0" smtClean="0"/>
              <a:t>	El </a:t>
            </a:r>
            <a:r>
              <a:rPr lang="es-ES_tradnl" sz="4400" b="1" dirty="0"/>
              <a:t>perdón es siempre una elección.</a:t>
            </a:r>
            <a:endParaRPr lang="en-US" sz="4400" dirty="0">
              <a:latin typeface="+mn-lt"/>
            </a:endParaRPr>
          </a:p>
        </p:txBody>
      </p:sp>
      <p:pic>
        <p:nvPicPr>
          <p:cNvPr id="6" name="Picture 5"/>
          <p:cNvPicPr>
            <a:picLocks noChangeAspect="1"/>
          </p:cNvPicPr>
          <p:nvPr/>
        </p:nvPicPr>
        <p:blipFill>
          <a:blip r:embed="rId4" cstate="print"/>
          <a:stretch>
            <a:fillRect/>
          </a:stretch>
        </p:blipFill>
        <p:spPr>
          <a:xfrm>
            <a:off x="6243066" y="3276600"/>
            <a:ext cx="2900934" cy="3581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78"/>
            <a:ext cx="9309322" cy="6858000"/>
          </a:xfrm>
          <a:prstGeom prst="rect">
            <a:avLst/>
          </a:prstGeom>
        </p:spPr>
      </p:pic>
      <p:sp>
        <p:nvSpPr>
          <p:cNvPr id="2" name="Title 1"/>
          <p:cNvSpPr>
            <a:spLocks noGrp="1"/>
          </p:cNvSpPr>
          <p:nvPr>
            <p:ph type="title"/>
          </p:nvPr>
        </p:nvSpPr>
        <p:spPr>
          <a:xfrm>
            <a:off x="1187561" y="609600"/>
            <a:ext cx="6934200" cy="1143000"/>
          </a:xfrm>
        </p:spPr>
        <p:txBody>
          <a:bodyPr/>
          <a:lstStyle/>
          <a:p>
            <a:r>
              <a:rPr lang="es-ES_tradnl" b="1" dirty="0" smtClean="0">
                <a:solidFill>
                  <a:srgbClr val="7030A0"/>
                </a:solidFill>
              </a:rPr>
              <a:t>Los </a:t>
            </a:r>
            <a:r>
              <a:rPr lang="es-ES_tradnl" b="1" dirty="0">
                <a:solidFill>
                  <a:srgbClr val="7030A0"/>
                </a:solidFill>
              </a:rPr>
              <a:t>primeros nueve principios bíblicos acerca del perdón:</a:t>
            </a:r>
            <a:r>
              <a:rPr lang="en-US" b="1" dirty="0">
                <a:solidFill>
                  <a:srgbClr val="660066"/>
                </a:solidFill>
              </a:rPr>
              <a:t/>
            </a:r>
            <a:br>
              <a:rPr lang="en-US" b="1" dirty="0">
                <a:solidFill>
                  <a:srgbClr val="660066"/>
                </a:solidFill>
              </a:rPr>
            </a:br>
            <a:endParaRPr lang="en-US" b="1"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51288" y="3276600"/>
            <a:ext cx="3445112" cy="3581400"/>
          </a:xfrm>
          <a:prstGeom prst="rect">
            <a:avLst/>
          </a:prstGeom>
        </p:spPr>
      </p:pic>
      <p:sp>
        <p:nvSpPr>
          <p:cNvPr id="3" name="Content Placeholder 2"/>
          <p:cNvSpPr>
            <a:spLocks noGrp="1"/>
          </p:cNvSpPr>
          <p:nvPr>
            <p:ph idx="1"/>
          </p:nvPr>
        </p:nvSpPr>
        <p:spPr>
          <a:xfrm>
            <a:off x="457200" y="2667000"/>
            <a:ext cx="7620000" cy="2819400"/>
          </a:xfrm>
        </p:spPr>
        <p:txBody>
          <a:bodyPr/>
          <a:lstStyle/>
          <a:p>
            <a:pPr marL="0" indent="0">
              <a:buNone/>
            </a:pPr>
            <a:r>
              <a:rPr lang="es-ES_tradnl" b="1" dirty="0"/>
              <a:t>1.  Seré perdonado en la medida en que perdone.</a:t>
            </a:r>
            <a:endParaRPr lang="en-US" b="1" dirty="0"/>
          </a:p>
          <a:p>
            <a:pPr marL="0" indent="0">
              <a:buNone/>
            </a:pPr>
            <a:r>
              <a:rPr lang="es-ES_tradnl" b="1" dirty="0"/>
              <a:t>2.  Si no perdono, mi adoración es inaceptable a Dios.</a:t>
            </a:r>
            <a:endParaRPr lang="en-US" b="1" dirty="0"/>
          </a:p>
          <a:p>
            <a:pPr marL="0" indent="0">
              <a:buNone/>
            </a:pPr>
            <a:r>
              <a:rPr lang="es-ES_tradnl" b="1" dirty="0"/>
              <a:t>3.  El perdón es para todos</a:t>
            </a:r>
            <a:endParaRPr lang="en-US" b="1" dirty="0"/>
          </a:p>
          <a:p>
            <a:pPr marL="806450" lvl="0" indent="-577850">
              <a:buFont typeface="+mj-lt"/>
              <a:buAutoNum type="arabicPeriod"/>
              <a:tabLst>
                <a:tab pos="685800" algn="l"/>
              </a:tabLst>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7586" y="3124200"/>
            <a:ext cx="3665014" cy="3810000"/>
          </a:xfrm>
          <a:prstGeom prst="rect">
            <a:avLst/>
          </a:prstGeom>
          <a:ln>
            <a:noFill/>
          </a:ln>
          <a:effectLst>
            <a:softEdge rad="112500"/>
          </a:effectLst>
        </p:spPr>
      </p:pic>
      <p:sp>
        <p:nvSpPr>
          <p:cNvPr id="2" name="Title 1"/>
          <p:cNvSpPr>
            <a:spLocks noGrp="1"/>
          </p:cNvSpPr>
          <p:nvPr>
            <p:ph type="title"/>
          </p:nvPr>
        </p:nvSpPr>
        <p:spPr>
          <a:xfrm>
            <a:off x="609600" y="457200"/>
            <a:ext cx="8229600" cy="1143000"/>
          </a:xfrm>
        </p:spPr>
        <p:txBody>
          <a:bodyPr/>
          <a:lstStyle/>
          <a:p>
            <a:r>
              <a:rPr lang="es-ES_tradnl" b="1" dirty="0">
                <a:solidFill>
                  <a:srgbClr val="7030A0"/>
                </a:solidFill>
              </a:rPr>
              <a:t>Los primeros nueve principios bíblicos acerca del perdón:</a:t>
            </a:r>
            <a:endParaRPr lang="en-US" dirty="0"/>
          </a:p>
        </p:txBody>
      </p:sp>
      <p:sp>
        <p:nvSpPr>
          <p:cNvPr id="3" name="Content Placeholder 2"/>
          <p:cNvSpPr>
            <a:spLocks noGrp="1"/>
          </p:cNvSpPr>
          <p:nvPr>
            <p:ph idx="1"/>
          </p:nvPr>
        </p:nvSpPr>
        <p:spPr>
          <a:xfrm>
            <a:off x="381000" y="2484437"/>
            <a:ext cx="6477000" cy="3078163"/>
          </a:xfrm>
        </p:spPr>
        <p:txBody>
          <a:bodyPr/>
          <a:lstStyle/>
          <a:p>
            <a:pPr marL="0" indent="0">
              <a:buNone/>
            </a:pPr>
            <a:r>
              <a:rPr lang="es-ES_tradnl" b="1" dirty="0"/>
              <a:t>4.  Es más fácil perdonar cuando el ofensor pide perdón.</a:t>
            </a:r>
            <a:endParaRPr lang="en-US" b="1" dirty="0"/>
          </a:p>
          <a:p>
            <a:pPr marL="0" indent="0">
              <a:buNone/>
            </a:pPr>
            <a:r>
              <a:rPr lang="es-ES_tradnl" b="1" dirty="0"/>
              <a:t>5.  El don del perdón puede provocar el arrepentimiento: el perdón de Dios.</a:t>
            </a:r>
            <a:endParaRPr lang="en-US" b="1" dirty="0"/>
          </a:p>
          <a:p>
            <a:pPr marL="0" indent="0">
              <a:buNone/>
            </a:pPr>
            <a:endParaRPr lang="en-US" dirty="0"/>
          </a:p>
        </p:txBody>
      </p:sp>
    </p:spTree>
    <p:extLst>
      <p:ext uri="{BB962C8B-B14F-4D97-AF65-F5344CB8AC3E}">
        <p14:creationId xmlns:p14="http://schemas.microsoft.com/office/powerpoint/2010/main" val="30678372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457200" y="685800"/>
            <a:ext cx="8229600" cy="1143000"/>
          </a:xfrm>
        </p:spPr>
        <p:txBody>
          <a:bodyPr/>
          <a:lstStyle/>
          <a:p>
            <a:r>
              <a:rPr lang="es-ES_tradnl" sz="3600" b="1" dirty="0">
                <a:solidFill>
                  <a:schemeClr val="accent4">
                    <a:lumMod val="75000"/>
                  </a:schemeClr>
                </a:solidFill>
              </a:rPr>
              <a:t>SOBRE QUÉ TRATA ESTE SEMINARIO</a:t>
            </a:r>
            <a:endParaRPr lang="en-US" sz="3600" dirty="0">
              <a:solidFill>
                <a:schemeClr val="accent4">
                  <a:lumMod val="75000"/>
                </a:schemeClr>
              </a:solidFill>
            </a:endParaRPr>
          </a:p>
        </p:txBody>
      </p:sp>
      <p:sp>
        <p:nvSpPr>
          <p:cNvPr id="3" name="Content Placeholder 2"/>
          <p:cNvSpPr>
            <a:spLocks noGrp="1"/>
          </p:cNvSpPr>
          <p:nvPr>
            <p:ph idx="1"/>
          </p:nvPr>
        </p:nvSpPr>
        <p:spPr>
          <a:xfrm>
            <a:off x="457200" y="2438400"/>
            <a:ext cx="5181600" cy="4419600"/>
          </a:xfrm>
        </p:spPr>
        <p:txBody>
          <a:bodyPr/>
          <a:lstStyle/>
          <a:p>
            <a:pPr marL="0" indent="0">
              <a:buNone/>
            </a:pPr>
            <a:r>
              <a:rPr lang="es-ES_tradnl" dirty="0"/>
              <a:t>Este seminario trata acerca de los sentimientos nocivos que guardamos por mucho tiempo relacionados con ofensas pasadas ​​o presentes, sanar esos pensamientos y sentimientos y seguir adelante con esperanza hacia el </a:t>
            </a:r>
            <a:r>
              <a:rPr lang="es-ES_tradnl" dirty="0" smtClean="0"/>
              <a:t>futuro.</a:t>
            </a:r>
            <a:endParaRPr lang="en-US" dirty="0"/>
          </a:p>
        </p:txBody>
      </p:sp>
      <p:pic>
        <p:nvPicPr>
          <p:cNvPr id="5" name="Picture 4"/>
          <p:cNvPicPr>
            <a:picLocks noChangeAspect="1"/>
          </p:cNvPicPr>
          <p:nvPr/>
        </p:nvPicPr>
        <p:blipFill>
          <a:blip r:embed="rId4" cstate="print"/>
          <a:stretch>
            <a:fillRect/>
          </a:stretch>
        </p:blipFill>
        <p:spPr>
          <a:xfrm>
            <a:off x="5501302" y="2895600"/>
            <a:ext cx="3642698" cy="363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533400" y="457200"/>
            <a:ext cx="8229600" cy="1143000"/>
          </a:xfrm>
        </p:spPr>
        <p:txBody>
          <a:bodyPr/>
          <a:lstStyle/>
          <a:p>
            <a:r>
              <a:rPr lang="es-ES_tradnl" b="1" dirty="0">
                <a:solidFill>
                  <a:srgbClr val="7030A0"/>
                </a:solidFill>
              </a:rPr>
              <a:t>Los primeros nueve principios bíblicos acerca del perdón:</a:t>
            </a:r>
            <a:endParaRPr lang="en-US" dirty="0"/>
          </a:p>
        </p:txBody>
      </p:sp>
      <p:sp>
        <p:nvSpPr>
          <p:cNvPr id="3" name="Content Placeholder 2"/>
          <p:cNvSpPr>
            <a:spLocks noGrp="1"/>
          </p:cNvSpPr>
          <p:nvPr>
            <p:ph idx="1"/>
          </p:nvPr>
        </p:nvSpPr>
        <p:spPr>
          <a:xfrm>
            <a:off x="228600" y="2438400"/>
            <a:ext cx="6400800" cy="3154363"/>
          </a:xfrm>
        </p:spPr>
        <p:txBody>
          <a:bodyPr/>
          <a:lstStyle/>
          <a:p>
            <a:pPr marL="0" indent="0">
              <a:buNone/>
            </a:pPr>
            <a:r>
              <a:rPr lang="es-ES_tradnl" b="1" dirty="0"/>
              <a:t>6.  La libertad llega con el conocimiento o reconocimiento de la verdad.</a:t>
            </a:r>
            <a:endParaRPr lang="en-US" b="1" dirty="0"/>
          </a:p>
          <a:p>
            <a:pPr marL="0" indent="0">
              <a:buNone/>
            </a:pPr>
            <a:r>
              <a:rPr lang="es-ES_tradnl" b="1" dirty="0"/>
              <a:t>7.  Setenta veces siete.</a:t>
            </a:r>
            <a:endParaRPr lang="en-US" b="1" dirty="0"/>
          </a:p>
          <a:p>
            <a:pPr marL="0" indent="0">
              <a:buNone/>
            </a:pPr>
            <a:r>
              <a:rPr lang="es-ES_tradnl" b="1" dirty="0"/>
              <a:t>8.  No existe tal cosa como venganza “cristiana” </a:t>
            </a:r>
            <a:endParaRPr lang="en-US" b="1" dirty="0"/>
          </a:p>
          <a:p>
            <a:pPr marL="0" indent="0">
              <a:buNone/>
            </a:pPr>
            <a:r>
              <a:rPr lang="es-ES_tradnl" b="1" dirty="0"/>
              <a:t>9.  La sanidad acompaña al perdón.</a:t>
            </a:r>
            <a:endParaRPr lang="en-US" b="1" dirty="0"/>
          </a:p>
          <a:p>
            <a:pPr marL="685800" indent="-457200"/>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9061" y="3733800"/>
            <a:ext cx="2750261" cy="31397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533400"/>
            <a:ext cx="8229600" cy="1143000"/>
          </a:xfrm>
        </p:spPr>
        <p:txBody>
          <a:bodyPr/>
          <a:lstStyle/>
          <a:p>
            <a:r>
              <a:rPr lang="en-US" b="1" dirty="0" err="1" smtClean="0">
                <a:solidFill>
                  <a:srgbClr val="660066"/>
                </a:solidFill>
                <a:latin typeface="Book Antiqua"/>
                <a:cs typeface="Book Antiqua"/>
              </a:rPr>
              <a:t>Oración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81000" y="1874837"/>
            <a:ext cx="8534400" cy="3535363"/>
          </a:xfrm>
        </p:spPr>
        <p:txBody>
          <a:bodyPr/>
          <a:lstStyle/>
          <a:p>
            <a:pPr marL="0" indent="0" algn="ctr">
              <a:buNone/>
            </a:pPr>
            <a:r>
              <a:rPr lang="en-US" dirty="0" smtClean="0">
                <a:latin typeface="Book Antiqua"/>
                <a:cs typeface="Book Antiqua"/>
              </a:rPr>
              <a:t>“</a:t>
            </a:r>
            <a:r>
              <a:rPr lang="es-ES" dirty="0">
                <a:latin typeface="Book Antiqua"/>
                <a:cs typeface="Book Antiqua"/>
              </a:rPr>
              <a:t>El Señor pasó ante Moisés y proclamó: </a:t>
            </a:r>
            <a:r>
              <a:rPr lang="es-ES" dirty="0" smtClean="0">
                <a:latin typeface="Book Antiqua"/>
                <a:cs typeface="Book Antiqua"/>
              </a:rPr>
              <a:t>¡oh </a:t>
            </a:r>
            <a:r>
              <a:rPr lang="es-ES" dirty="0">
                <a:latin typeface="Book Antiqua"/>
                <a:cs typeface="Book Antiqua"/>
              </a:rPr>
              <a:t>Eterno, oh Eterno! ¡Dios compasivo y bondadoso, lento para la ira, y grande en amor y fidelidad! Que mantiene su invariable amor a millares, que perdona la iniquidad, la rebelión y el pecado, y no deja sin castigo al </a:t>
            </a:r>
            <a:r>
              <a:rPr lang="es-ES" dirty="0" smtClean="0">
                <a:latin typeface="Book Antiqua"/>
                <a:cs typeface="Book Antiqua"/>
              </a:rPr>
              <a:t>malvado</a:t>
            </a:r>
            <a:r>
              <a:rPr lang="en-US" dirty="0" smtClean="0">
                <a:latin typeface="Book Antiqua"/>
                <a:cs typeface="Book Antiqua"/>
              </a:rPr>
              <a:t>;”  </a:t>
            </a:r>
          </a:p>
          <a:p>
            <a:pPr marL="0" indent="0" algn="ctr">
              <a:buNone/>
            </a:pPr>
            <a:r>
              <a:rPr lang="en-US" sz="2800" dirty="0" err="1" smtClean="0">
                <a:latin typeface="Book Antiqua"/>
                <a:cs typeface="Book Antiqua"/>
              </a:rPr>
              <a:t>Éxodo</a:t>
            </a:r>
            <a:r>
              <a:rPr lang="en-US" sz="2800" dirty="0" smtClean="0">
                <a:latin typeface="Book Antiqua"/>
                <a:cs typeface="Book Antiqua"/>
              </a:rPr>
              <a:t> 34:6-7</a:t>
            </a:r>
            <a:endParaRPr lang="en-US" sz="28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48436" y="4343400"/>
            <a:ext cx="4381363" cy="2917473"/>
          </a:xfrm>
          <a:prstGeom prst="rect">
            <a:avLst/>
          </a:prstGeom>
        </p:spPr>
      </p:pic>
    </p:spTree>
    <p:extLst>
      <p:ext uri="{BB962C8B-B14F-4D97-AF65-F5344CB8AC3E}">
        <p14:creationId xmlns:p14="http://schemas.microsoft.com/office/powerpoint/2010/main" val="2701074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22" y="0"/>
            <a:ext cx="9309322" cy="6858000"/>
          </a:xfrm>
          <a:prstGeom prst="rect">
            <a:avLst/>
          </a:prstGeom>
        </p:spPr>
      </p:pic>
      <p:sp>
        <p:nvSpPr>
          <p:cNvPr id="3" name="Content Placeholder 2"/>
          <p:cNvSpPr>
            <a:spLocks noGrp="1"/>
          </p:cNvSpPr>
          <p:nvPr>
            <p:ph idx="1"/>
          </p:nvPr>
        </p:nvSpPr>
        <p:spPr>
          <a:xfrm>
            <a:off x="457200" y="2027237"/>
            <a:ext cx="8305800" cy="4525963"/>
          </a:xfrm>
        </p:spPr>
        <p:txBody>
          <a:bodyPr/>
          <a:lstStyle/>
          <a:p>
            <a:pPr marL="0" indent="0">
              <a:buNone/>
            </a:pPr>
            <a:endParaRPr lang="en-US" sz="1050" b="1" dirty="0">
              <a:solidFill>
                <a:srgbClr val="660066"/>
              </a:solidFill>
            </a:endParaRPr>
          </a:p>
          <a:p>
            <a:r>
              <a:rPr lang="es-ES_tradnl" sz="3600" b="1" dirty="0">
                <a:solidFill>
                  <a:srgbClr val="00B050"/>
                </a:solidFill>
              </a:rPr>
              <a:t>Dejar a un lado </a:t>
            </a:r>
            <a:r>
              <a:rPr lang="es-ES_tradnl" sz="3600" dirty="0"/>
              <a:t>un pasado doloroso</a:t>
            </a:r>
            <a:r>
              <a:rPr lang="es-ES_tradnl" sz="3600" dirty="0" smtClean="0"/>
              <a:t>,</a:t>
            </a:r>
          </a:p>
          <a:p>
            <a:r>
              <a:rPr lang="es-ES_tradnl" sz="3600" b="1" dirty="0">
                <a:solidFill>
                  <a:srgbClr val="00B050"/>
                </a:solidFill>
              </a:rPr>
              <a:t>Liberar la energía </a:t>
            </a:r>
            <a:r>
              <a:rPr lang="es-ES_tradnl" sz="3600" dirty="0"/>
              <a:t>que ahora estás desperdiciando al repetir una y otra vez lo que te pasó y lo enojado que estás por ello, </a:t>
            </a:r>
            <a:r>
              <a:rPr lang="es-ES_tradnl" sz="3600" dirty="0" smtClean="0"/>
              <a:t>y</a:t>
            </a:r>
          </a:p>
          <a:p>
            <a:r>
              <a:rPr lang="es-ES_tradnl" sz="3600" b="1" dirty="0">
                <a:solidFill>
                  <a:srgbClr val="00B050"/>
                </a:solidFill>
              </a:rPr>
              <a:t>Dirigir esa energía </a:t>
            </a:r>
            <a:r>
              <a:rPr lang="es-ES_tradnl" sz="3600" dirty="0"/>
              <a:t>a proyectos presentes y futuras posibilidades.</a:t>
            </a:r>
            <a:endParaRPr lang="en-US" sz="3600" dirty="0"/>
          </a:p>
        </p:txBody>
      </p:sp>
      <p:sp>
        <p:nvSpPr>
          <p:cNvPr id="4" name="Title 3"/>
          <p:cNvSpPr>
            <a:spLocks noGrp="1"/>
          </p:cNvSpPr>
          <p:nvPr>
            <p:ph type="title"/>
          </p:nvPr>
        </p:nvSpPr>
        <p:spPr>
          <a:xfrm>
            <a:off x="457200" y="1066800"/>
            <a:ext cx="8229600" cy="1143000"/>
          </a:xfrm>
        </p:spPr>
        <p:txBody>
          <a:bodyPr/>
          <a:lstStyle/>
          <a:p>
            <a:r>
              <a:rPr lang="es-ES_tradnl" b="1" dirty="0">
                <a:solidFill>
                  <a:schemeClr val="accent4">
                    <a:lumMod val="75000"/>
                  </a:schemeClr>
                </a:solidFill>
              </a:rPr>
              <a:t>En resumen, aprenderás cómo</a:t>
            </a:r>
            <a:r>
              <a:rPr lang="en-US" b="1" dirty="0">
                <a:solidFill>
                  <a:srgbClr val="660066"/>
                </a:solidFill>
              </a:rPr>
              <a:t/>
            </a:r>
            <a:br>
              <a:rPr lang="en-US" b="1" dirty="0">
                <a:solidFill>
                  <a:srgbClr val="660066"/>
                </a:solidFill>
              </a:rPr>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3" name="Content Placeholder 2"/>
          <p:cNvSpPr>
            <a:spLocks noGrp="1"/>
          </p:cNvSpPr>
          <p:nvPr>
            <p:ph idx="1"/>
          </p:nvPr>
        </p:nvSpPr>
        <p:spPr>
          <a:xfrm>
            <a:off x="152400" y="2133600"/>
            <a:ext cx="8991600" cy="2239963"/>
          </a:xfrm>
        </p:spPr>
        <p:txBody>
          <a:bodyPr/>
          <a:lstStyle/>
          <a:p>
            <a:r>
              <a:rPr lang="es-ES_tradnl" sz="3600" dirty="0"/>
              <a:t>Y, finalmente, aprenderás </a:t>
            </a:r>
            <a:r>
              <a:rPr lang="es-ES_tradnl" sz="3600" b="1" dirty="0">
                <a:solidFill>
                  <a:srgbClr val="00B050"/>
                </a:solidFill>
              </a:rPr>
              <a:t>algunos consejos prácticos</a:t>
            </a:r>
            <a:r>
              <a:rPr lang="es-ES_tradnl" sz="3600" b="1" dirty="0"/>
              <a:t> </a:t>
            </a:r>
            <a:r>
              <a:rPr lang="es-ES_tradnl" sz="3600" dirty="0"/>
              <a:t>sobre cómo dejar pasar una ofensa a través del </a:t>
            </a:r>
            <a:r>
              <a:rPr lang="es-ES_tradnl" sz="3600" b="1" dirty="0">
                <a:solidFill>
                  <a:srgbClr val="00B050"/>
                </a:solidFill>
              </a:rPr>
              <a:t>uso de varias estrategias eficaces.</a:t>
            </a:r>
            <a:r>
              <a:rPr lang="es-ES_tradnl" sz="3600" b="1" dirty="0"/>
              <a:t> </a:t>
            </a:r>
            <a:r>
              <a:rPr lang="es-ES_tradnl" sz="3600" dirty="0"/>
              <a:t>A través de principios  bíblicos, psicológicos y sociológicos compartidos aquí, experimentarás mejor salud mental y física por medio del </a:t>
            </a:r>
            <a:r>
              <a:rPr lang="es-ES_tradnl" sz="3600" dirty="0">
                <a:solidFill>
                  <a:srgbClr val="00B050"/>
                </a:solidFill>
              </a:rPr>
              <a:t>¡</a:t>
            </a:r>
            <a:r>
              <a:rPr lang="es-ES_tradnl" sz="3600" b="1" dirty="0">
                <a:solidFill>
                  <a:srgbClr val="00B050"/>
                </a:solidFill>
              </a:rPr>
              <a:t>PODER DEL PERDÓN</a:t>
            </a:r>
            <a:r>
              <a:rPr lang="es-ES_tradnl" sz="3600" dirty="0">
                <a:solidFill>
                  <a:srgbClr val="00B050"/>
                </a:solidFill>
              </a:rPr>
              <a:t>!</a:t>
            </a:r>
            <a:endParaRPr lang="en-US" sz="3600" dirty="0">
              <a:solidFill>
                <a:srgbClr val="00B050"/>
              </a:solidFill>
            </a:endParaRPr>
          </a:p>
          <a:p>
            <a:pPr marL="0" indent="0" algn="ctr">
              <a:buNone/>
            </a:pPr>
            <a:r>
              <a:rPr lang="en-US" sz="3600" dirty="0">
                <a:solidFill>
                  <a:srgbClr val="660066"/>
                </a:solidFill>
              </a:rPr>
              <a:t> </a:t>
            </a:r>
          </a:p>
          <a:p>
            <a:pPr marL="0" indent="0" algn="ctr">
              <a:buNone/>
            </a:pPr>
            <a:endParaRPr lang="en-US" sz="3600" dirty="0"/>
          </a:p>
        </p:txBody>
      </p:sp>
      <p:sp>
        <p:nvSpPr>
          <p:cNvPr id="5" name="Title 4"/>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219200" y="762000"/>
            <a:ext cx="8229600" cy="1143000"/>
          </a:xfrm>
        </p:spPr>
        <p:txBody>
          <a:bodyPr/>
          <a:lstStyle/>
          <a:p>
            <a:r>
              <a:rPr lang="en-US" b="1" dirty="0" smtClean="0">
                <a:solidFill>
                  <a:srgbClr val="660066"/>
                </a:solidFill>
              </a:rPr>
              <a:t>El </a:t>
            </a:r>
            <a:r>
              <a:rPr lang="en-US" b="1" dirty="0" err="1" smtClean="0">
                <a:solidFill>
                  <a:srgbClr val="660066"/>
                </a:solidFill>
              </a:rPr>
              <a:t>Perd</a:t>
            </a:r>
            <a:r>
              <a:rPr lang="es-ES_tradnl" b="1" dirty="0" err="1" smtClean="0">
                <a:solidFill>
                  <a:srgbClr val="660066"/>
                </a:solidFill>
              </a:rPr>
              <a:t>ón</a:t>
            </a:r>
            <a:r>
              <a:rPr lang="es-ES_tradnl" b="1" dirty="0" smtClean="0">
                <a:solidFill>
                  <a:srgbClr val="660066"/>
                </a:solidFill>
              </a:rPr>
              <a:t> Requiere</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7355" y="3276600"/>
            <a:ext cx="3002845" cy="3603414"/>
          </a:xfrm>
          <a:prstGeom prst="rect">
            <a:avLst/>
          </a:prstGeom>
          <a:ln>
            <a:noFill/>
          </a:ln>
          <a:effectLst>
            <a:softEdge rad="112500"/>
          </a:effectLst>
        </p:spPr>
      </p:pic>
      <p:sp>
        <p:nvSpPr>
          <p:cNvPr id="3" name="Content Placeholder 2"/>
          <p:cNvSpPr>
            <a:spLocks noGrp="1"/>
          </p:cNvSpPr>
          <p:nvPr>
            <p:ph idx="1"/>
          </p:nvPr>
        </p:nvSpPr>
        <p:spPr>
          <a:xfrm>
            <a:off x="381000" y="2133600"/>
            <a:ext cx="6477000" cy="3611563"/>
          </a:xfrm>
        </p:spPr>
        <p:txBody>
          <a:bodyPr/>
          <a:lstStyle/>
          <a:p>
            <a:pPr marL="514350" indent="-514350">
              <a:buFont typeface="+mj-lt"/>
              <a:buAutoNum type="arabicPeriod"/>
            </a:pPr>
            <a:r>
              <a:rPr lang="es-ES_tradnl" b="1" dirty="0"/>
              <a:t>C</a:t>
            </a:r>
            <a:r>
              <a:rPr lang="es-ES_tradnl" b="1" dirty="0" smtClean="0"/>
              <a:t>onsideración </a:t>
            </a:r>
            <a:r>
              <a:rPr lang="es-ES_tradnl" b="1" dirty="0"/>
              <a:t>cuidadosa</a:t>
            </a:r>
            <a:r>
              <a:rPr lang="es-ES_tradnl" b="1" dirty="0" smtClean="0"/>
              <a:t>,</a:t>
            </a:r>
          </a:p>
          <a:p>
            <a:pPr marL="514350" indent="-514350">
              <a:buFont typeface="+mj-lt"/>
              <a:buAutoNum type="arabicPeriod"/>
            </a:pPr>
            <a:r>
              <a:rPr lang="es-ES_tradnl" b="1" dirty="0" smtClean="0"/>
              <a:t> La </a:t>
            </a:r>
            <a:r>
              <a:rPr lang="es-ES_tradnl" b="1" dirty="0"/>
              <a:t>voluntad de responsabilizar al agresor</a:t>
            </a:r>
            <a:r>
              <a:rPr lang="es-ES_tradnl" b="1" dirty="0" smtClean="0"/>
              <a:t>,</a:t>
            </a:r>
          </a:p>
          <a:p>
            <a:pPr marL="514350" indent="-514350">
              <a:buFont typeface="+mj-lt"/>
              <a:buAutoNum type="arabicPeriod"/>
            </a:pPr>
            <a:r>
              <a:rPr lang="es-ES_tradnl" b="1" dirty="0" smtClean="0"/>
              <a:t> Una </a:t>
            </a:r>
            <a:r>
              <a:rPr lang="es-ES_tradnl" b="1" dirty="0"/>
              <a:t>determinación de establecer nuevos límites y  </a:t>
            </a:r>
            <a:endParaRPr lang="es-ES_tradnl" b="1" dirty="0" smtClean="0"/>
          </a:p>
          <a:p>
            <a:pPr marL="514350" indent="-514350">
              <a:buFont typeface="+mj-lt"/>
              <a:buAutoNum type="arabicPeriod"/>
            </a:pPr>
            <a:r>
              <a:rPr lang="es-ES_tradnl" b="1" dirty="0" smtClean="0"/>
              <a:t> </a:t>
            </a:r>
            <a:r>
              <a:rPr lang="es-ES_tradnl" b="1" dirty="0"/>
              <a:t>L</a:t>
            </a:r>
            <a:r>
              <a:rPr lang="es-ES_tradnl" b="1" dirty="0" smtClean="0"/>
              <a:t>a </a:t>
            </a:r>
            <a:r>
              <a:rPr lang="es-ES_tradnl" b="1" dirty="0"/>
              <a:t>generosa disposición de liberar al deudor de la deuda contraída contigo.</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533400" y="762000"/>
            <a:ext cx="8229600" cy="1143000"/>
          </a:xfrm>
        </p:spPr>
        <p:txBody>
          <a:bodyPr/>
          <a:lstStyle/>
          <a:p>
            <a:r>
              <a:rPr lang="es-ES_tradnl" sz="4000" b="1" dirty="0">
                <a:solidFill>
                  <a:srgbClr val="7030A0"/>
                </a:solidFill>
              </a:rPr>
              <a:t>ALGUNAS DEFINICIONES DE PERDÓN</a:t>
            </a:r>
            <a:endParaRPr lang="en-US" sz="4000" dirty="0">
              <a:solidFill>
                <a:srgbClr val="7030A0"/>
              </a:solidFill>
            </a:endParaRPr>
          </a:p>
        </p:txBody>
      </p:sp>
      <p:sp>
        <p:nvSpPr>
          <p:cNvPr id="4" name="Rectangle 3"/>
          <p:cNvSpPr/>
          <p:nvPr/>
        </p:nvSpPr>
        <p:spPr>
          <a:xfrm>
            <a:off x="730362" y="2209800"/>
            <a:ext cx="7848600" cy="3970318"/>
          </a:xfrm>
          <a:prstGeom prst="rect">
            <a:avLst/>
          </a:prstGeom>
        </p:spPr>
        <p:txBody>
          <a:bodyPr wrap="square">
            <a:spAutoFit/>
          </a:bodyPr>
          <a:lstStyle/>
          <a:p>
            <a:r>
              <a:rPr lang="es-ES_tradnl" sz="3600" dirty="0"/>
              <a:t> </a:t>
            </a:r>
            <a:endParaRPr lang="en-US" sz="3600" dirty="0"/>
          </a:p>
          <a:p>
            <a:r>
              <a:rPr lang="es-ES_tradnl" sz="3600" b="1" dirty="0"/>
              <a:t>Comencemos con algunas definiciones de perdón. Este es un importante primer paso,  porque hay transacciones entre el ofensor y el ofendido que pasan como perdón, pero que no lo son.</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152400"/>
            <a:ext cx="10290515" cy="7467600"/>
          </a:xfrm>
          <a:prstGeom prst="rect">
            <a:avLst/>
          </a:prstGeom>
        </p:spPr>
      </p:pic>
      <p:sp>
        <p:nvSpPr>
          <p:cNvPr id="2" name="Title 1"/>
          <p:cNvSpPr>
            <a:spLocks noGrp="1"/>
          </p:cNvSpPr>
          <p:nvPr>
            <p:ph type="title"/>
          </p:nvPr>
        </p:nvSpPr>
        <p:spPr>
          <a:xfrm>
            <a:off x="2819400" y="457200"/>
            <a:ext cx="5715000" cy="1143000"/>
          </a:xfrm>
        </p:spPr>
        <p:txBody>
          <a:bodyPr/>
          <a:lstStyle/>
          <a:p>
            <a:r>
              <a:rPr lang="en-US" b="1" dirty="0" err="1" smtClean="0">
                <a:solidFill>
                  <a:srgbClr val="7030A0"/>
                </a:solidFill>
              </a:rPr>
              <a:t>Definiciones</a:t>
            </a:r>
            <a:r>
              <a:rPr lang="en-US" b="1" dirty="0" smtClean="0">
                <a:solidFill>
                  <a:srgbClr val="7030A0"/>
                </a:solidFill>
              </a:rPr>
              <a:t> </a:t>
            </a:r>
            <a:r>
              <a:rPr lang="en-US" b="1" dirty="0" err="1" smtClean="0">
                <a:solidFill>
                  <a:srgbClr val="7030A0"/>
                </a:solidFill>
              </a:rPr>
              <a:t>Bíblicas</a:t>
            </a:r>
            <a:r>
              <a:rPr lang="en-US" b="1" dirty="0" smtClean="0">
                <a:solidFill>
                  <a:srgbClr val="7030A0"/>
                </a:solidFill>
              </a:rPr>
              <a:t> del </a:t>
            </a:r>
            <a:r>
              <a:rPr lang="en-US" b="1" dirty="0" err="1" smtClean="0">
                <a:solidFill>
                  <a:srgbClr val="7030A0"/>
                </a:solidFill>
              </a:rPr>
              <a:t>Perdón</a:t>
            </a:r>
            <a:endParaRPr lang="en-US" b="1" dirty="0">
              <a:solidFill>
                <a:srgbClr val="7030A0"/>
              </a:solidFill>
            </a:endParaRPr>
          </a:p>
        </p:txBody>
      </p:sp>
      <p:sp>
        <p:nvSpPr>
          <p:cNvPr id="3" name="Content Placeholder 2"/>
          <p:cNvSpPr>
            <a:spLocks noGrp="1"/>
          </p:cNvSpPr>
          <p:nvPr>
            <p:ph idx="1"/>
          </p:nvPr>
        </p:nvSpPr>
        <p:spPr>
          <a:xfrm>
            <a:off x="457200" y="3276600"/>
            <a:ext cx="8382000" cy="3581400"/>
          </a:xfrm>
        </p:spPr>
        <p:txBody>
          <a:bodyPr/>
          <a:lstStyle/>
          <a:p>
            <a:pPr marL="0" indent="0" algn="ctr">
              <a:buNone/>
              <a:tabLst>
                <a:tab pos="4114800" algn="l"/>
              </a:tabLst>
            </a:pPr>
            <a:r>
              <a:rPr lang="es-ES_tradnl" dirty="0"/>
              <a:t>“¡Jehová! ¡Jehová! Fuerte, misericordioso y piadoso; tardo para la ira, y grande en misericordia y verdad. Que guarda misericordia a millares, que perdona la iniquidad, la rebelión y el pecado, y de ningún modo tendrá por inocente al malvado</a:t>
            </a:r>
            <a:r>
              <a:rPr lang="es-ES_tradnl" dirty="0" smtClean="0"/>
              <a:t>”.</a:t>
            </a:r>
          </a:p>
          <a:p>
            <a:pPr marL="0" indent="0" algn="ctr">
              <a:buNone/>
              <a:tabLst>
                <a:tab pos="4114800" algn="l"/>
              </a:tabLst>
            </a:pPr>
            <a:r>
              <a:rPr lang="es-ES_tradnl" dirty="0"/>
              <a:t>Éxodo 34: 6,7</a:t>
            </a:r>
            <a:endParaRPr lang="en-US" dirty="0"/>
          </a:p>
        </p:txBody>
      </p:sp>
      <p:sp>
        <p:nvSpPr>
          <p:cNvPr id="4" name="Rectangle 3"/>
          <p:cNvSpPr/>
          <p:nvPr/>
        </p:nvSpPr>
        <p:spPr>
          <a:xfrm>
            <a:off x="762000" y="2173069"/>
            <a:ext cx="7848600" cy="954107"/>
          </a:xfrm>
          <a:prstGeom prst="rect">
            <a:avLst/>
          </a:prstGeom>
        </p:spPr>
        <p:txBody>
          <a:bodyPr wrap="square">
            <a:spAutoFit/>
          </a:bodyPr>
          <a:lstStyle/>
          <a:p>
            <a:r>
              <a:rPr lang="es-ES_tradnl" sz="2800" b="1" dirty="0">
                <a:solidFill>
                  <a:srgbClr val="00B050"/>
                </a:solidFill>
              </a:rPr>
              <a:t>DEFINICION DE PERDÓN EN EL ANTIGUO TESTAMENTO</a:t>
            </a:r>
            <a:endParaRPr lang="en-US" sz="28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4514</TotalTime>
  <Words>4932</Words>
  <Application>Microsoft Macintosh PowerPoint</Application>
  <PresentationFormat>Presentación en pantalla (4:3)</PresentationFormat>
  <Paragraphs>455</Paragraphs>
  <Slides>41</Slides>
  <Notes>41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Office Theme</vt:lpstr>
      <vt:lpstr>Presentación de PowerPoint</vt:lpstr>
      <vt:lpstr>  El Perdón y Tu Salud - Parte 1  Adaptado de Te Perdono, Pero… (Pacific Press, 2007) y otras fuentes.</vt:lpstr>
      <vt:lpstr>Presentación de PowerPoint</vt:lpstr>
      <vt:lpstr>SOBRE QUÉ TRATA ESTE SEMINARIO</vt:lpstr>
      <vt:lpstr>En resumen, aprenderás cómo </vt:lpstr>
      <vt:lpstr>Presentación de PowerPoint</vt:lpstr>
      <vt:lpstr>El Perdón Requiere</vt:lpstr>
      <vt:lpstr>ALGUNAS DEFINICIONES DE PERDÓN</vt:lpstr>
      <vt:lpstr>Definiciones Bíblicas del Perdón</vt:lpstr>
      <vt:lpstr>Definiciones Bíblicas del Perdón</vt:lpstr>
      <vt:lpstr>Presentación de PowerPoint</vt:lpstr>
      <vt:lpstr>Definiciones Bíblicas del Perdón</vt:lpstr>
      <vt:lpstr>OTRAS DEFINICIONES DE PERDÓN</vt:lpstr>
      <vt:lpstr>Presentación de PowerPoint</vt:lpstr>
      <vt:lpstr>QUÉ NO ES EL PERDÓN</vt:lpstr>
      <vt:lpstr>QUÉ NO ES EL PERDÓN</vt:lpstr>
      <vt:lpstr>¿Qué sucede cuando percibo que he experimentado una injusticia o una traición?</vt:lpstr>
      <vt:lpstr>¿Qué sucede cuando percibo que he experimentado una injusticia o una traición?</vt:lpstr>
      <vt:lpstr>Otras Respuestas</vt:lpstr>
      <vt:lpstr>  LOS DOCE PRINCIPIOS BÍBLICOS DEL PERDÓN©</vt:lpstr>
      <vt:lpstr>Seré perdonado como yo perdono  </vt:lpstr>
      <vt:lpstr>Presentación de PowerPoint</vt:lpstr>
      <vt:lpstr>El perdón es para todos,   no  solo para los que lo “merecen” o se lo “ganan” </vt:lpstr>
      <vt:lpstr>Es más fácil perdonar cuando el ofensor lo pide  </vt:lpstr>
      <vt:lpstr>Es más fácil perdonar cuando el ofensor lo pide </vt:lpstr>
      <vt:lpstr>El regalo del perdón puede  provocar arrepentimiento y el perdón de Dios  </vt:lpstr>
      <vt:lpstr>La libertad que proviene de saber o reconocer la “verdad” </vt:lpstr>
      <vt:lpstr>Presentación de PowerPoint</vt:lpstr>
      <vt:lpstr> ¿Setenta veces siete? </vt:lpstr>
      <vt:lpstr> ¿Setenta veces siete?  </vt:lpstr>
      <vt:lpstr>No hay tal cosa como venganza “cristiana”  </vt:lpstr>
      <vt:lpstr> </vt:lpstr>
      <vt:lpstr>La sanidad siempre acompaña al perdón  </vt:lpstr>
      <vt:lpstr>La sanidad siempre acompaña al perdón </vt:lpstr>
      <vt:lpstr>La sanidad siempre acompaña al perdón </vt:lpstr>
      <vt:lpstr>La sanidad siempre acompaña al perdón </vt:lpstr>
      <vt:lpstr>La sanidad acompaña siempre al perdón</vt:lpstr>
      <vt:lpstr>Los primeros nueve principios bíblicos acerca del perdón: </vt:lpstr>
      <vt:lpstr>Los primeros nueve principios bíblicos acerca del perdón:</vt:lpstr>
      <vt:lpstr>Los primeros nueve principios bíblicos acerca del perdón:</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152</cp:revision>
  <dcterms:created xsi:type="dcterms:W3CDTF">2013-10-10T13:17:38Z</dcterms:created>
  <dcterms:modified xsi:type="dcterms:W3CDTF">2016-04-29T17:14:59Z</dcterms:modified>
</cp:coreProperties>
</file>