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92" r:id="rId2"/>
    <p:sldId id="256" r:id="rId3"/>
    <p:sldId id="262" r:id="rId4"/>
    <p:sldId id="257" r:id="rId5"/>
    <p:sldId id="261" r:id="rId6"/>
    <p:sldId id="291" r:id="rId7"/>
    <p:sldId id="258" r:id="rId8"/>
    <p:sldId id="263" r:id="rId9"/>
    <p:sldId id="264" r:id="rId10"/>
    <p:sldId id="265" r:id="rId11"/>
    <p:sldId id="284" r:id="rId12"/>
    <p:sldId id="266" r:id="rId13"/>
    <p:sldId id="285" r:id="rId14"/>
    <p:sldId id="286" r:id="rId15"/>
    <p:sldId id="260" r:id="rId16"/>
    <p:sldId id="268" r:id="rId17"/>
    <p:sldId id="287" r:id="rId18"/>
    <p:sldId id="269" r:id="rId19"/>
    <p:sldId id="270" r:id="rId20"/>
    <p:sldId id="272" r:id="rId21"/>
    <p:sldId id="271" r:id="rId22"/>
    <p:sldId id="273" r:id="rId23"/>
    <p:sldId id="281" r:id="rId24"/>
    <p:sldId id="274" r:id="rId25"/>
    <p:sldId id="288" r:id="rId26"/>
    <p:sldId id="275" r:id="rId27"/>
    <p:sldId id="267" r:id="rId28"/>
    <p:sldId id="277" r:id="rId29"/>
    <p:sldId id="276" r:id="rId30"/>
    <p:sldId id="289" r:id="rId31"/>
    <p:sldId id="278" r:id="rId32"/>
    <p:sldId id="279" r:id="rId33"/>
    <p:sldId id="280" r:id="rId34"/>
    <p:sldId id="290" r:id="rId35"/>
    <p:sldId id="283" r:id="rId3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218" autoAdjust="0"/>
  </p:normalViewPr>
  <p:slideViewPr>
    <p:cSldViewPr>
      <p:cViewPr>
        <p:scale>
          <a:sx n="54" d="100"/>
          <a:sy n="54" d="100"/>
        </p:scale>
        <p:origin x="-1984" y="-80"/>
      </p:cViewPr>
      <p:guideLst>
        <p:guide orient="horz" pos="2160"/>
        <p:guide pos="2880"/>
      </p:guideLst>
    </p:cSldViewPr>
  </p:slideViewPr>
  <p:notesTextViewPr>
    <p:cViewPr>
      <p:scale>
        <a:sx n="100" d="100"/>
        <a:sy n="100" d="100"/>
      </p:scale>
      <p:origin x="0" y="0"/>
    </p:cViewPr>
  </p:notesTextViewPr>
  <p:notesViewPr>
    <p:cSldViewPr>
      <p:cViewPr>
        <p:scale>
          <a:sx n="72" d="100"/>
          <a:sy n="72" d="100"/>
        </p:scale>
        <p:origin x="-1808" y="4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notesMaster" Target="notesMasters/notesMaster1.xml"/><Relationship Id="rId38" Type="http://schemas.openxmlformats.org/officeDocument/2006/relationships/printerSettings" Target="printerSettings/printerSettings1.bin"/><Relationship Id="rId39" Type="http://schemas.openxmlformats.org/officeDocument/2006/relationships/presProps" Target="presProps.xml"/><Relationship Id="rId40" Type="http://schemas.openxmlformats.org/officeDocument/2006/relationships/viewProps" Target="viewProps.xml"/><Relationship Id="rId41" Type="http://schemas.openxmlformats.org/officeDocument/2006/relationships/theme" Target="theme/theme1.xml"/><Relationship Id="rId4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524C64B-C6B4-43C5-BB61-A40FAC1BE80E}" type="datetimeFigureOut">
              <a:rPr lang="en-US" smtClean="0"/>
              <a:pPr/>
              <a:t>29/4/16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4F3E8C5-C642-4750-9DEB-ED2B46356D75}" type="slidenum">
              <a:rPr lang="en-US" smtClean="0"/>
              <a:pPr/>
              <a:t>‹Nr.›</a:t>
            </a:fld>
            <a:endParaRPr lang="en-US" dirty="0"/>
          </a:p>
        </p:txBody>
      </p:sp>
    </p:spTree>
    <p:extLst>
      <p:ext uri="{BB962C8B-B14F-4D97-AF65-F5344CB8AC3E}">
        <p14:creationId xmlns:p14="http://schemas.microsoft.com/office/powerpoint/2010/main" val="522034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19600"/>
            <a:ext cx="5486400" cy="4114800"/>
          </a:xfrm>
        </p:spPr>
        <p:txBody>
          <a:bodyPr/>
          <a:lstStyle/>
          <a:p>
            <a:endParaRPr lang="en-US"/>
          </a:p>
        </p:txBody>
      </p:sp>
      <p:sp>
        <p:nvSpPr>
          <p:cNvPr id="4" name="Slide Number Placeholder 3"/>
          <p:cNvSpPr>
            <a:spLocks noGrp="1"/>
          </p:cNvSpPr>
          <p:nvPr>
            <p:ph type="sldNum" sz="quarter" idx="10"/>
          </p:nvPr>
        </p:nvSpPr>
        <p:spPr/>
        <p:txBody>
          <a:bodyPr/>
          <a:lstStyle/>
          <a:p>
            <a:fld id="{29243260-2EF1-46FB-8725-205602AFE98F}" type="slidenum">
              <a:rPr lang="en-US" smtClean="0"/>
              <a:pPr/>
              <a:t>1</a:t>
            </a:fld>
            <a:endParaRPr lang="en-US"/>
          </a:p>
        </p:txBody>
      </p:sp>
    </p:spTree>
    <p:extLst>
      <p:ext uri="{BB962C8B-B14F-4D97-AF65-F5344CB8AC3E}">
        <p14:creationId xmlns:p14="http://schemas.microsoft.com/office/powerpoint/2010/main" val="1032912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4400" y="304800"/>
            <a:ext cx="2743200" cy="2057400"/>
          </a:xfrm>
        </p:spPr>
      </p:sp>
      <p:sp>
        <p:nvSpPr>
          <p:cNvPr id="3" name="Notes Placeholder 2"/>
          <p:cNvSpPr>
            <a:spLocks noGrp="1"/>
          </p:cNvSpPr>
          <p:nvPr>
            <p:ph type="body" idx="1"/>
          </p:nvPr>
        </p:nvSpPr>
        <p:spPr>
          <a:xfrm>
            <a:off x="685800" y="2438400"/>
            <a:ext cx="5486400" cy="6400800"/>
          </a:xfrm>
        </p:spPr>
        <p:txBody>
          <a:bodyPr>
            <a:normAutofit/>
          </a:bodyPr>
          <a:lstStyle/>
          <a:p>
            <a:r>
              <a:rPr lang="es-ES_tradnl" sz="1200" b="1" u="sng" kern="1200" dirty="0" smtClean="0">
                <a:solidFill>
                  <a:schemeClr val="tx1"/>
                </a:solidFill>
                <a:effectLst/>
                <a:latin typeface="+mn-lt"/>
                <a:ea typeface="+mn-ea"/>
                <a:cs typeface="+mn-cs"/>
              </a:rPr>
              <a:t>Acoso sexual</a:t>
            </a:r>
            <a:r>
              <a:rPr lang="es-ES_tradnl" sz="1200" b="1" kern="1200" dirty="0" smtClean="0">
                <a:solidFill>
                  <a:schemeClr val="tx1"/>
                </a:solidFill>
                <a:effectLst/>
                <a:latin typeface="+mn-lt"/>
                <a:ea typeface="+mn-ea"/>
                <a:cs typeface="+mn-cs"/>
              </a:rPr>
              <a:t>: </a:t>
            </a:r>
            <a:r>
              <a:rPr lang="es-ES_tradnl" sz="1200" kern="1200" dirty="0" smtClean="0">
                <a:solidFill>
                  <a:schemeClr val="tx1"/>
                </a:solidFill>
                <a:effectLst/>
                <a:latin typeface="+mn-lt"/>
                <a:ea typeface="+mn-ea"/>
                <a:cs typeface="+mn-cs"/>
              </a:rPr>
              <a:t>Avances sexuales no deseados, solicitud de favores sexuales u otras conductas verbales o físicas de naturaleza sexual. El acoso sexual en el lugar de trabajo es una  creciente preocupación para las mujeres. Los empleadores abusan de su autoridad para buscar favores sexuales de compañeras de trabajo o subordinadas, prometiendo algunas veces ascensos u otras formas de avance profesional.</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u="sng" kern="1200" dirty="0" smtClean="0">
              <a:solidFill>
                <a:schemeClr val="tx1"/>
              </a:solidFill>
              <a:effectLst/>
              <a:latin typeface="+mn-lt"/>
              <a:ea typeface="+mn-ea"/>
              <a:cs typeface="+mn-cs"/>
            </a:endParaRPr>
          </a:p>
          <a:p>
            <a:r>
              <a:rPr lang="es-ES_tradnl" sz="1200" b="1" u="sng" kern="1200" dirty="0" smtClean="0">
                <a:solidFill>
                  <a:schemeClr val="tx1"/>
                </a:solidFill>
                <a:effectLst/>
                <a:latin typeface="+mn-lt"/>
                <a:ea typeface="+mn-ea"/>
                <a:cs typeface="+mn-cs"/>
              </a:rPr>
              <a:t>Negligencia y ser testigo de abuso</a:t>
            </a:r>
            <a:r>
              <a:rPr lang="es-ES_tradnl" sz="1200" b="1" kern="1200" dirty="0" smtClean="0">
                <a:solidFill>
                  <a:schemeClr val="tx1"/>
                </a:solidFill>
                <a:effectLst/>
                <a:latin typeface="+mn-lt"/>
                <a:ea typeface="+mn-ea"/>
                <a:cs typeface="+mn-cs"/>
              </a:rPr>
              <a:t>: </a:t>
            </a:r>
            <a:r>
              <a:rPr lang="es-ES_tradnl" sz="1200" kern="1200" dirty="0" smtClean="0">
                <a:solidFill>
                  <a:schemeClr val="tx1"/>
                </a:solidFill>
                <a:effectLst/>
                <a:latin typeface="+mn-lt"/>
                <a:ea typeface="+mn-ea"/>
                <a:cs typeface="+mn-cs"/>
              </a:rPr>
              <a:t>La negligencia ocurre cuando hay un acto de negligencia en proveer para las necesidades básicas—alimento, techo, vestido, cuidado de la salud o protección de los niños, los ancianos, u otras personas vulnerables. Se ha encontrado que el ser testigos del abuso en el hogar tiene tal impacto perjudicial sobre los niños, como si fueran ellos los maltratados, y es considerado como abuso en sí en algunas partes.</a:t>
            </a:r>
            <a:endParaRPr lang="en-US" sz="1200" kern="1200" dirty="0" smtClean="0">
              <a:solidFill>
                <a:schemeClr val="tx1"/>
              </a:solidFill>
              <a:effectLst/>
              <a:latin typeface="+mn-lt"/>
              <a:ea typeface="+mn-ea"/>
              <a:cs typeface="+mn-cs"/>
            </a:endParaRPr>
          </a:p>
          <a:p>
            <a:pPr marL="285750" indent="-285750">
              <a:lnSpc>
                <a:spcPct val="110000"/>
              </a:lnSpc>
              <a:buFont typeface="Arial"/>
              <a:buChar char="•"/>
            </a:pPr>
            <a:endParaRPr lang="en-US"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F4F3E8C5-C642-4750-9DEB-ED2B46356D75}"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_tradnl" sz="1200" b="1" u="sng" kern="1200" dirty="0" smtClean="0">
                <a:solidFill>
                  <a:schemeClr val="tx1"/>
                </a:solidFill>
                <a:effectLst/>
                <a:latin typeface="+mn-lt"/>
                <a:ea typeface="+mn-ea"/>
                <a:cs typeface="+mn-cs"/>
              </a:rPr>
              <a:t>Abuso psicológico o emocional</a:t>
            </a:r>
            <a:r>
              <a:rPr lang="es-ES_tradnl" sz="1200" b="1" kern="1200" dirty="0" smtClean="0">
                <a:solidFill>
                  <a:schemeClr val="tx1"/>
                </a:solidFill>
                <a:effectLst/>
                <a:latin typeface="+mn-lt"/>
                <a:ea typeface="+mn-ea"/>
                <a:cs typeface="+mn-cs"/>
              </a:rPr>
              <a:t>: </a:t>
            </a:r>
            <a:r>
              <a:rPr lang="es-ES_tradnl" sz="1200" kern="1200" dirty="0" smtClean="0">
                <a:solidFill>
                  <a:schemeClr val="tx1"/>
                </a:solidFill>
                <a:effectLst/>
                <a:latin typeface="+mn-lt"/>
                <a:ea typeface="+mn-ea"/>
                <a:cs typeface="+mn-cs"/>
              </a:rPr>
              <a:t>Conducta verbal u otra conducta que causa daño a la salud  mental, emocional o espiritual.  Puede ser en forma de ataques a la autoestima  y sentido de sí mismo, amenazas, insultos, avergonzar, falta de afecto o aislamiento</a:t>
            </a:r>
            <a:endParaRPr lang="en-US" sz="1200" kern="1200" dirty="0" smtClean="0">
              <a:solidFill>
                <a:schemeClr val="tx1"/>
              </a:solidFill>
              <a:effectLst/>
              <a:latin typeface="+mn-lt"/>
              <a:ea typeface="+mn-ea"/>
              <a:cs typeface="+mn-cs"/>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F4F3E8C5-C642-4750-9DEB-ED2B46356D75}" type="slidenum">
              <a:rPr lang="en-US" smtClean="0"/>
              <a:pPr/>
              <a:t>11</a:t>
            </a:fld>
            <a:endParaRPr lang="en-US" dirty="0"/>
          </a:p>
        </p:txBody>
      </p:sp>
    </p:spTree>
    <p:extLst>
      <p:ext uri="{BB962C8B-B14F-4D97-AF65-F5344CB8AC3E}">
        <p14:creationId xmlns:p14="http://schemas.microsoft.com/office/powerpoint/2010/main" val="22470816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4400" y="304800"/>
            <a:ext cx="2743200" cy="2057400"/>
          </a:xfrm>
        </p:spPr>
      </p:sp>
      <p:sp>
        <p:nvSpPr>
          <p:cNvPr id="3" name="Notes Placeholder 2"/>
          <p:cNvSpPr>
            <a:spLocks noGrp="1"/>
          </p:cNvSpPr>
          <p:nvPr>
            <p:ph type="body" idx="1"/>
          </p:nvPr>
        </p:nvSpPr>
        <p:spPr>
          <a:xfrm>
            <a:off x="685800" y="2438400"/>
            <a:ext cx="5486400" cy="6400800"/>
          </a:xfrm>
        </p:spPr>
        <p:txBody>
          <a:bodyPr>
            <a:normAutofit/>
          </a:bodyPr>
          <a:lstStyle/>
          <a:p>
            <a:pPr>
              <a:lnSpc>
                <a:spcPct val="110000"/>
              </a:lnSpc>
            </a:pPr>
            <a:r>
              <a:rPr lang="es-ES_tradnl" sz="1200" b="1" dirty="0" smtClean="0">
                <a:solidFill>
                  <a:srgbClr val="7030A0"/>
                </a:solidFill>
              </a:rPr>
              <a:t>VIOLENCIA DE GÉNERO: NOMBRES Y TIPOS COMUNES</a:t>
            </a:r>
          </a:p>
          <a:p>
            <a:pPr>
              <a:lnSpc>
                <a:spcPct val="110000"/>
              </a:lnSpc>
            </a:pPr>
            <a:endParaRPr lang="en-US" kern="1200" dirty="0" smtClean="0">
              <a:solidFill>
                <a:schemeClr val="tx1"/>
              </a:solidFill>
              <a:latin typeface="+mn-lt"/>
              <a:ea typeface="+mn-ea"/>
              <a:cs typeface="+mn-cs"/>
            </a:endParaRPr>
          </a:p>
          <a:p>
            <a:r>
              <a:rPr lang="es-ES_tradnl" sz="1200" kern="1200" dirty="0" smtClean="0">
                <a:solidFill>
                  <a:schemeClr val="tx1"/>
                </a:solidFill>
                <a:effectLst/>
                <a:latin typeface="+mn-lt"/>
                <a:ea typeface="+mn-ea"/>
                <a:cs typeface="+mn-cs"/>
              </a:rPr>
              <a:t>•   Violencia o abuso doméstico</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Violencia familiar</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Violencia en citas de parejas</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Violencia de género</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Violencia entre parejas íntimas (IPV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Maltrato, negligencia o abuso infantil</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Maltrato, negligencia o abuso de ancianos</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Violación</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4F3E8C5-C642-4750-9DEB-ED2B46356D75}"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_tradnl" sz="1200" kern="1200" dirty="0" smtClean="0">
                <a:solidFill>
                  <a:schemeClr val="tx1"/>
                </a:solidFill>
                <a:effectLst/>
                <a:latin typeface="+mn-lt"/>
                <a:ea typeface="+mn-ea"/>
                <a:cs typeface="+mn-cs"/>
              </a:rPr>
              <a:t>•   Negligencia</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Ser testigo del abuso</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Abuso conyugal</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Maltrato físico</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Matrimonio de menores: cualquier menor de 18 años</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Asesinatos por causa de dote</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Crímenes de honor</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Negligencia hacia la hija por preferencia hacia el hijo</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Acoso sexual</a:t>
            </a:r>
            <a:endParaRPr lang="en-US" sz="1200" kern="1200" dirty="0" smtClean="0">
              <a:solidFill>
                <a:schemeClr val="tx1"/>
              </a:solidFill>
              <a:effectLst/>
              <a:latin typeface="+mn-lt"/>
              <a:ea typeface="+mn-ea"/>
              <a:cs typeface="+mn-cs"/>
            </a:endParaRPr>
          </a:p>
          <a:p>
            <a:pPr>
              <a:lnSpc>
                <a:spcPct val="110000"/>
              </a:lnSpc>
            </a:pPr>
            <a:endParaRPr lang="en-US" dirty="0" smtClean="0"/>
          </a:p>
          <a:p>
            <a:pPr>
              <a:lnSpc>
                <a:spcPct val="110000"/>
              </a:lnSpc>
            </a:pPr>
            <a:endParaRPr lang="en-US" dirty="0"/>
          </a:p>
        </p:txBody>
      </p:sp>
      <p:sp>
        <p:nvSpPr>
          <p:cNvPr id="4" name="Slide Number Placeholder 3"/>
          <p:cNvSpPr>
            <a:spLocks noGrp="1"/>
          </p:cNvSpPr>
          <p:nvPr>
            <p:ph type="sldNum" sz="quarter" idx="10"/>
          </p:nvPr>
        </p:nvSpPr>
        <p:spPr/>
        <p:txBody>
          <a:bodyPr/>
          <a:lstStyle/>
          <a:p>
            <a:fld id="{F4F3E8C5-C642-4750-9DEB-ED2B46356D75}" type="slidenum">
              <a:rPr lang="en-US" smtClean="0"/>
              <a:pPr/>
              <a:t>13</a:t>
            </a:fld>
            <a:endParaRPr lang="en-US" dirty="0"/>
          </a:p>
        </p:txBody>
      </p:sp>
    </p:spTree>
    <p:extLst>
      <p:ext uri="{BB962C8B-B14F-4D97-AF65-F5344CB8AC3E}">
        <p14:creationId xmlns:p14="http://schemas.microsoft.com/office/powerpoint/2010/main" val="22013364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_tradnl" sz="1200" kern="1200" dirty="0" smtClean="0">
                <a:solidFill>
                  <a:schemeClr val="tx1"/>
                </a:solidFill>
                <a:effectLst/>
                <a:latin typeface="+mn-lt"/>
                <a:ea typeface="+mn-ea"/>
                <a:cs typeface="+mn-cs"/>
              </a:rPr>
              <a:t>•   Embarazo o esterilización forzada</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Aborto no deseado</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Esclavitud sexual</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Prostitución forzada</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Tráfico sexual</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Costumbres en relación a la herencia, que van contra la mujer</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Pornografía y pedofilia</a:t>
            </a:r>
            <a:endParaRPr lang="en-US" dirty="0"/>
          </a:p>
        </p:txBody>
      </p:sp>
      <p:sp>
        <p:nvSpPr>
          <p:cNvPr id="4" name="Slide Number Placeholder 3"/>
          <p:cNvSpPr>
            <a:spLocks noGrp="1"/>
          </p:cNvSpPr>
          <p:nvPr>
            <p:ph type="sldNum" sz="quarter" idx="10"/>
          </p:nvPr>
        </p:nvSpPr>
        <p:spPr/>
        <p:txBody>
          <a:bodyPr/>
          <a:lstStyle/>
          <a:p>
            <a:fld id="{F4F3E8C5-C642-4750-9DEB-ED2B46356D75}" type="slidenum">
              <a:rPr lang="en-US" smtClean="0"/>
              <a:pPr/>
              <a:t>14</a:t>
            </a:fld>
            <a:endParaRPr lang="en-US" dirty="0"/>
          </a:p>
        </p:txBody>
      </p:sp>
    </p:spTree>
    <p:extLst>
      <p:ext uri="{BB962C8B-B14F-4D97-AF65-F5344CB8AC3E}">
        <p14:creationId xmlns:p14="http://schemas.microsoft.com/office/powerpoint/2010/main" val="36527916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_tradnl" sz="1200" b="1" kern="1200" dirty="0" smtClean="0">
                <a:solidFill>
                  <a:schemeClr val="tx1"/>
                </a:solidFill>
                <a:effectLst/>
                <a:latin typeface="+mn-lt"/>
                <a:ea typeface="+mn-ea"/>
                <a:cs typeface="+mn-cs"/>
              </a:rPr>
              <a:t>IMPACTO SOBRE LA SALUD</a:t>
            </a:r>
            <a:endParaRPr lang="en-US" sz="1200" b="1" kern="1200" dirty="0" smtClean="0">
              <a:solidFill>
                <a:schemeClr val="tx1"/>
              </a:solidFill>
              <a:effectLst/>
              <a:latin typeface="+mn-lt"/>
              <a:ea typeface="+mn-ea"/>
              <a:cs typeface="+mn-cs"/>
            </a:endParaRPr>
          </a:p>
          <a:p>
            <a:pPr>
              <a:lnSpc>
                <a:spcPct val="110000"/>
              </a:lnSpc>
            </a:pPr>
            <a:endParaRPr lang="en-US" kern="1200" dirty="0" smtClean="0"/>
          </a:p>
          <a:p>
            <a:pPr>
              <a:lnSpc>
                <a:spcPct val="110000"/>
              </a:lnSpc>
            </a:pPr>
            <a:r>
              <a:rPr lang="es-ES_tradnl" sz="1200" kern="1200" dirty="0" smtClean="0">
                <a:solidFill>
                  <a:schemeClr val="tx1"/>
                </a:solidFill>
                <a:effectLst/>
                <a:latin typeface="+mn-lt"/>
                <a:ea typeface="+mn-ea"/>
                <a:cs typeface="+mn-cs"/>
              </a:rPr>
              <a:t>La exposición permanente al abuso y al estrés crónico puede causar enfermedad y aun la muerte. Por ejemplo, nos estamos enterando de que el enfrentar  maltrato infantil y  pobreza a edad temprana, ejerce un impacto negativo en el sistema inmune. En un estudio entre adultos que fueron expuestos a maltrato infantil o pobreza, esto se asociaba con una respuesta inmune pro inflamatoria no regulada, entre tales adultos. Este efecto negativo en el sistema inmune no solamente se ve en casos de  abuso infantil, sino también en adultos, durante conflictos con el cónyuge o compañero. Los estudios muestran que el sistema inmune es menos efectivo cuando  hay un conflicto entre los cónyuges.</a:t>
            </a:r>
            <a:endParaRPr lang="en-US" dirty="0"/>
          </a:p>
        </p:txBody>
      </p:sp>
      <p:sp>
        <p:nvSpPr>
          <p:cNvPr id="4" name="Slide Number Placeholder 3"/>
          <p:cNvSpPr>
            <a:spLocks noGrp="1"/>
          </p:cNvSpPr>
          <p:nvPr>
            <p:ph type="sldNum" sz="quarter" idx="10"/>
          </p:nvPr>
        </p:nvSpPr>
        <p:spPr/>
        <p:txBody>
          <a:bodyPr/>
          <a:lstStyle/>
          <a:p>
            <a:fld id="{F4F3E8C5-C642-4750-9DEB-ED2B46356D75}"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_tradnl" sz="1200" b="1" kern="1200" dirty="0" smtClean="0">
                <a:solidFill>
                  <a:schemeClr val="tx1"/>
                </a:solidFill>
                <a:effectLst/>
                <a:latin typeface="+mn-lt"/>
                <a:ea typeface="+mn-ea"/>
                <a:cs typeface="+mn-cs"/>
              </a:rPr>
              <a:t>CONSECUENCIAS EN LA SALUD DE LA MUJER</a:t>
            </a:r>
            <a:endParaRPr lang="en-US" sz="1200" kern="1200" dirty="0" smtClean="0">
              <a:solidFill>
                <a:schemeClr val="tx1"/>
              </a:solidFill>
              <a:effectLst/>
              <a:latin typeface="+mn-lt"/>
              <a:ea typeface="+mn-ea"/>
              <a:cs typeface="+mn-cs"/>
            </a:endParaRPr>
          </a:p>
          <a:p>
            <a:pPr>
              <a:lnSpc>
                <a:spcPct val="110000"/>
              </a:lnSpc>
            </a:pPr>
            <a:endParaRPr lang="en-US" kern="1200" dirty="0" smtClean="0">
              <a:solidFill>
                <a:schemeClr val="tx1"/>
              </a:solidFill>
              <a:latin typeface="+mn-lt"/>
              <a:ea typeface="+mn-ea"/>
              <a:cs typeface="+mn-cs"/>
            </a:endParaRPr>
          </a:p>
          <a:p>
            <a:r>
              <a:rPr lang="es-ES_tradnl" sz="1200" kern="1200" dirty="0" smtClean="0">
                <a:solidFill>
                  <a:schemeClr val="tx1"/>
                </a:solidFill>
                <a:effectLst/>
                <a:latin typeface="+mn-lt"/>
                <a:ea typeface="+mn-ea"/>
                <a:cs typeface="+mn-cs"/>
              </a:rPr>
              <a:t>En la mujer adulta, la violencia puede conducir a muchos problemas de salud relacionados a cambios fisiológicos inducidos por el estrés. Algunos se relacionan con problemas cardiovasculares o metabólicos como resultado de la respuesta al estrés crónico al cual es sometido el cuerpo. Otros problemas pueden incluir uso de sustancias dañinas o falta de control de la fertilidad y de la autonomía personal, como se ve a menudo en relaciones abusivas.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4F3E8C5-C642-4750-9DEB-ED2B46356D75}"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_tradnl" sz="1200" kern="1200" dirty="0" smtClean="0">
                <a:solidFill>
                  <a:schemeClr val="tx1"/>
                </a:solidFill>
                <a:effectLst/>
                <a:latin typeface="+mn-lt"/>
                <a:ea typeface="+mn-ea"/>
                <a:cs typeface="+mn-cs"/>
              </a:rPr>
              <a:t>Sabemos que en comparación con sus compañeras no maltratadas, las mujeres abusadas tienen tasas más altas de problemas reproductivos tales como:</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embarazos no deseados</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abortos</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embarazos adversos y problemas neonatales o  en los infantes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infecciones transmitidas sexualmente  (incluyendo VIH y SIDA)</a:t>
            </a:r>
            <a:endParaRPr lang="en-US" sz="1200" kern="1200" dirty="0" smtClean="0">
              <a:solidFill>
                <a:schemeClr val="tx1"/>
              </a:solidFill>
              <a:effectLst/>
              <a:latin typeface="+mn-lt"/>
              <a:ea typeface="+mn-ea"/>
              <a:cs typeface="+mn-cs"/>
            </a:endParaRPr>
          </a:p>
          <a:p>
            <a:pPr>
              <a:lnSpc>
                <a:spcPct val="110000"/>
              </a:lnSpc>
            </a:pPr>
            <a:endParaRPr lang="en-US" dirty="0"/>
          </a:p>
        </p:txBody>
      </p:sp>
      <p:sp>
        <p:nvSpPr>
          <p:cNvPr id="4" name="Slide Number Placeholder 3"/>
          <p:cNvSpPr>
            <a:spLocks noGrp="1"/>
          </p:cNvSpPr>
          <p:nvPr>
            <p:ph type="sldNum" sz="quarter" idx="10"/>
          </p:nvPr>
        </p:nvSpPr>
        <p:spPr/>
        <p:txBody>
          <a:bodyPr/>
          <a:lstStyle/>
          <a:p>
            <a:fld id="{F4F3E8C5-C642-4750-9DEB-ED2B46356D75}" type="slidenum">
              <a:rPr lang="en-US" smtClean="0"/>
              <a:pPr/>
              <a:t>17</a:t>
            </a:fld>
            <a:endParaRPr lang="en-US" dirty="0"/>
          </a:p>
        </p:txBody>
      </p:sp>
    </p:spTree>
    <p:extLst>
      <p:ext uri="{BB962C8B-B14F-4D97-AF65-F5344CB8AC3E}">
        <p14:creationId xmlns:p14="http://schemas.microsoft.com/office/powerpoint/2010/main" val="4935103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38200" y="228600"/>
            <a:ext cx="2743200" cy="2057400"/>
          </a:xfrm>
        </p:spPr>
      </p:sp>
      <p:sp>
        <p:nvSpPr>
          <p:cNvPr id="3" name="Notes Placeholder 2"/>
          <p:cNvSpPr>
            <a:spLocks noGrp="1"/>
          </p:cNvSpPr>
          <p:nvPr>
            <p:ph type="body" idx="1"/>
          </p:nvPr>
        </p:nvSpPr>
        <p:spPr>
          <a:xfrm>
            <a:off x="685800" y="2362200"/>
            <a:ext cx="5486400" cy="6096000"/>
          </a:xfrm>
        </p:spPr>
        <p:txBody>
          <a:bodyPr>
            <a:normAutofit/>
          </a:bodyPr>
          <a:lstStyle/>
          <a:p>
            <a:r>
              <a:rPr lang="es-ES_tradnl" sz="1200" b="1" kern="1200" dirty="0" smtClean="0">
                <a:solidFill>
                  <a:schemeClr val="tx1"/>
                </a:solidFill>
                <a:effectLst/>
                <a:latin typeface="+mn-lt"/>
                <a:ea typeface="+mn-ea"/>
                <a:cs typeface="+mn-cs"/>
              </a:rPr>
              <a:t>La violencia entre parejas íntimas  (IPV) es  la  forma  más  común  de  violencia  contra  la   mujer.  </a:t>
            </a:r>
            <a:r>
              <a:rPr lang="es-ES_tradnl" sz="1200" kern="1200" dirty="0" smtClean="0">
                <a:solidFill>
                  <a:schemeClr val="tx1"/>
                </a:solidFill>
                <a:effectLst/>
                <a:latin typeface="+mn-lt"/>
                <a:ea typeface="+mn-ea"/>
                <a:cs typeface="+mn-cs"/>
              </a:rPr>
              <a:t>Un estudio de la Organización Mundial de la Salud en 11 países encontró que entre el 15 y el 71 por ciento  de las mujeres (dependiendo del país) que habían experimentado violencia física o sexual por parte de su esposo o compañero en su vida, tenían problemas de salud, incluyendo:</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b="1" kern="1200" dirty="0" smtClean="0">
                <a:solidFill>
                  <a:schemeClr val="tx1"/>
                </a:solidFill>
                <a:effectLst/>
                <a:latin typeface="+mn-lt"/>
                <a:ea typeface="+mn-ea"/>
                <a:cs typeface="+mn-cs"/>
              </a:rPr>
              <a:t>•   alta presión sanguínea </a:t>
            </a:r>
            <a:endParaRPr lang="en-US" sz="1200" b="1" kern="1200" dirty="0" smtClean="0">
              <a:solidFill>
                <a:schemeClr val="tx1"/>
              </a:solidFill>
              <a:effectLst/>
              <a:latin typeface="+mn-lt"/>
              <a:ea typeface="+mn-ea"/>
              <a:cs typeface="+mn-cs"/>
            </a:endParaRPr>
          </a:p>
          <a:p>
            <a:r>
              <a:rPr lang="es-ES_tradnl" sz="1200" b="1" kern="1200" dirty="0" smtClean="0">
                <a:solidFill>
                  <a:schemeClr val="tx1"/>
                </a:solidFill>
                <a:effectLst/>
                <a:latin typeface="+mn-lt"/>
                <a:ea typeface="+mn-ea"/>
                <a:cs typeface="+mn-cs"/>
              </a:rPr>
              <a:t>•   altos niveles de glucosa en la sangre</a:t>
            </a:r>
            <a:endParaRPr lang="en-US" sz="1200" b="1" kern="1200" dirty="0" smtClean="0">
              <a:solidFill>
                <a:schemeClr val="tx1"/>
              </a:solidFill>
              <a:effectLst/>
              <a:latin typeface="+mn-lt"/>
              <a:ea typeface="+mn-ea"/>
              <a:cs typeface="+mn-cs"/>
            </a:endParaRPr>
          </a:p>
          <a:p>
            <a:r>
              <a:rPr lang="es-ES_tradnl" sz="1200" b="1" kern="1200" dirty="0" smtClean="0">
                <a:solidFill>
                  <a:schemeClr val="tx1"/>
                </a:solidFill>
                <a:effectLst/>
                <a:latin typeface="+mn-lt"/>
                <a:ea typeface="+mn-ea"/>
                <a:cs typeface="+mn-cs"/>
              </a:rPr>
              <a:t>•   sobrepeso u obesidad</a:t>
            </a:r>
            <a:endParaRPr lang="en-US" sz="1200" b="1" kern="1200" dirty="0" smtClean="0">
              <a:solidFill>
                <a:schemeClr val="tx1"/>
              </a:solidFill>
              <a:effectLst/>
              <a:latin typeface="+mn-lt"/>
              <a:ea typeface="+mn-ea"/>
              <a:cs typeface="+mn-cs"/>
            </a:endParaRPr>
          </a:p>
          <a:p>
            <a:r>
              <a:rPr lang="es-ES_tradnl" sz="1200" b="1" kern="1200" dirty="0" smtClean="0">
                <a:solidFill>
                  <a:schemeClr val="tx1"/>
                </a:solidFill>
                <a:effectLst/>
                <a:latin typeface="+mn-lt"/>
                <a:ea typeface="+mn-ea"/>
                <a:cs typeface="+mn-cs"/>
              </a:rPr>
              <a:t>•   colesterol alto</a:t>
            </a:r>
            <a:endParaRPr lang="en-US" sz="1200" b="1" kern="1200" dirty="0" smtClean="0">
              <a:solidFill>
                <a:schemeClr val="tx1"/>
              </a:solidFill>
              <a:effectLst/>
              <a:latin typeface="+mn-lt"/>
              <a:ea typeface="+mn-ea"/>
              <a:cs typeface="+mn-cs"/>
            </a:endParaRPr>
          </a:p>
          <a:p>
            <a:r>
              <a:rPr lang="es-ES_tradnl" sz="1200" b="1" kern="1200" dirty="0" smtClean="0">
                <a:solidFill>
                  <a:schemeClr val="tx1"/>
                </a:solidFill>
                <a:effectLst/>
                <a:latin typeface="+mn-lt"/>
                <a:ea typeface="+mn-ea"/>
                <a:cs typeface="+mn-cs"/>
              </a:rPr>
              <a:t>•   depresión</a:t>
            </a:r>
            <a:endParaRPr lang="en-US" sz="1200" b="1" kern="1200" dirty="0" smtClean="0">
              <a:solidFill>
                <a:schemeClr val="tx1"/>
              </a:solidFill>
              <a:effectLst/>
              <a:latin typeface="+mn-lt"/>
              <a:ea typeface="+mn-ea"/>
              <a:cs typeface="+mn-cs"/>
            </a:endParaRPr>
          </a:p>
          <a:p>
            <a:r>
              <a:rPr lang="es-ES_tradnl" sz="1200" b="1" kern="1200" dirty="0" smtClean="0">
                <a:solidFill>
                  <a:schemeClr val="tx1"/>
                </a:solidFill>
                <a:effectLst/>
                <a:latin typeface="+mn-lt"/>
                <a:ea typeface="+mn-ea"/>
                <a:cs typeface="+mn-cs"/>
              </a:rPr>
              <a:t>•   abuso de bebidas alcohólicas o substancias dañinas</a:t>
            </a:r>
            <a:endParaRPr lang="en-US" sz="1200" b="1" kern="1200" dirty="0" smtClean="0">
              <a:solidFill>
                <a:schemeClr val="tx1"/>
              </a:solidFill>
              <a:effectLst/>
              <a:latin typeface="+mn-lt"/>
              <a:ea typeface="+mn-ea"/>
              <a:cs typeface="+mn-cs"/>
            </a:endParaRPr>
          </a:p>
          <a:p>
            <a:r>
              <a:rPr lang="es-ES_tradnl" sz="1200" b="1" kern="1200" dirty="0" smtClean="0">
                <a:solidFill>
                  <a:schemeClr val="tx1"/>
                </a:solidFill>
                <a:effectLst/>
                <a:latin typeface="+mn-lt"/>
                <a:ea typeface="+mn-ea"/>
                <a:cs typeface="+mn-cs"/>
              </a:rPr>
              <a:t>•   trastorno de estrés postraumático</a:t>
            </a:r>
            <a:endParaRPr lang="en-US" sz="1200" b="1" kern="1200" dirty="0" smtClean="0">
              <a:solidFill>
                <a:schemeClr val="tx1"/>
              </a:solidFill>
              <a:effectLst/>
              <a:latin typeface="+mn-lt"/>
              <a:ea typeface="+mn-ea"/>
              <a:cs typeface="+mn-cs"/>
            </a:endParaRPr>
          </a:p>
          <a:p>
            <a:r>
              <a:rPr lang="es-ES_tradnl" sz="1200" b="1" kern="1200" dirty="0" smtClean="0">
                <a:solidFill>
                  <a:schemeClr val="tx1"/>
                </a:solidFill>
                <a:effectLst/>
                <a:latin typeface="+mn-lt"/>
                <a:ea typeface="+mn-ea"/>
                <a:cs typeface="+mn-cs"/>
              </a:rPr>
              <a:t>•   ideas y actos de suicidio</a:t>
            </a:r>
            <a:endParaRPr lang="en-US" sz="1200" b="1"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Estas enfermedades a menudo limitan la habilidad de la mujer para manejar otras enfermedades crónicas tales como la diabetes y la hipertensión.</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b="1" i="1" u="sng" kern="1200" dirty="0" smtClean="0">
                <a:solidFill>
                  <a:schemeClr val="tx1"/>
                </a:solidFill>
                <a:effectLst/>
                <a:latin typeface="+mn-lt"/>
                <a:ea typeface="+mn-ea"/>
                <a:cs typeface="+mn-cs"/>
              </a:rPr>
              <a:t>Fatalidades</a:t>
            </a:r>
            <a:r>
              <a:rPr lang="es-ES_tradnl" sz="1200" b="1" kern="1200" dirty="0" smtClean="0">
                <a:solidFill>
                  <a:schemeClr val="tx1"/>
                </a:solidFill>
                <a:effectLst/>
                <a:latin typeface="+mn-lt"/>
                <a:ea typeface="+mn-ea"/>
                <a:cs typeface="+mn-cs"/>
              </a:rPr>
              <a:t>: </a:t>
            </a:r>
            <a:r>
              <a:rPr lang="es-ES_tradnl" sz="1200" kern="1200" dirty="0" smtClean="0">
                <a:solidFill>
                  <a:schemeClr val="tx1"/>
                </a:solidFill>
                <a:effectLst/>
                <a:latin typeface="+mn-lt"/>
                <a:ea typeface="+mn-ea"/>
                <a:cs typeface="+mn-cs"/>
              </a:rPr>
              <a:t>La violencia entre parejas íntimas también puede ser fatal. Estudios realizados en varios países (Australia, Canadá, Israel, Sudáfrica y los Estados Unidos) muestran que entre el  40 y el 70 por ciento de los asesinatos de mujeres fueron perpetrados por su pareja.</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4F3E8C5-C642-4750-9DEB-ED2B46356D75}"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_tradnl" sz="1200" kern="1200" dirty="0" smtClean="0">
                <a:solidFill>
                  <a:schemeClr val="tx1"/>
                </a:solidFill>
                <a:effectLst/>
                <a:latin typeface="+mn-lt"/>
                <a:ea typeface="+mn-ea"/>
                <a:cs typeface="+mn-cs"/>
              </a:rPr>
              <a:t>Además, en un informe reciente del Centro de Control de Enfermedades (CDC) en los Estados Unidos, cuando se comparan con hombres y mujeres que no han experimentado abuso, las mujeres que han experimentado violación o acecho por cualquier perpetrador, o violencia física por parte de su pareja, están más propensas a presentar:</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b="1" kern="1200" dirty="0" smtClean="0">
                <a:solidFill>
                  <a:schemeClr val="tx1"/>
                </a:solidFill>
                <a:effectLst/>
                <a:latin typeface="+mn-lt"/>
                <a:ea typeface="+mn-ea"/>
                <a:cs typeface="+mn-cs"/>
              </a:rPr>
              <a:t>•   Dolores de cabeza frecuentes</a:t>
            </a:r>
            <a:endParaRPr lang="en-US" sz="1200" b="1" kern="1200" dirty="0" smtClean="0">
              <a:solidFill>
                <a:schemeClr val="tx1"/>
              </a:solidFill>
              <a:effectLst/>
              <a:latin typeface="+mn-lt"/>
              <a:ea typeface="+mn-ea"/>
              <a:cs typeface="+mn-cs"/>
            </a:endParaRPr>
          </a:p>
          <a:p>
            <a:r>
              <a:rPr lang="es-ES_tradnl" sz="1200" b="1" kern="1200" dirty="0" smtClean="0">
                <a:solidFill>
                  <a:schemeClr val="tx1"/>
                </a:solidFill>
                <a:effectLst/>
                <a:latin typeface="+mn-lt"/>
                <a:ea typeface="+mn-ea"/>
                <a:cs typeface="+mn-cs"/>
              </a:rPr>
              <a:t>•   dolor crónico</a:t>
            </a:r>
            <a:endParaRPr lang="en-US" sz="1200" b="1" kern="1200" dirty="0" smtClean="0">
              <a:solidFill>
                <a:schemeClr val="tx1"/>
              </a:solidFill>
              <a:effectLst/>
              <a:latin typeface="+mn-lt"/>
              <a:ea typeface="+mn-ea"/>
              <a:cs typeface="+mn-cs"/>
            </a:endParaRPr>
          </a:p>
          <a:p>
            <a:r>
              <a:rPr lang="es-ES_tradnl" sz="1200" b="1" kern="1200" dirty="0" smtClean="0">
                <a:solidFill>
                  <a:schemeClr val="tx1"/>
                </a:solidFill>
                <a:effectLst/>
                <a:latin typeface="+mn-lt"/>
                <a:ea typeface="+mn-ea"/>
                <a:cs typeface="+mn-cs"/>
              </a:rPr>
              <a:t>•   dificultad para dormir</a:t>
            </a:r>
            <a:endParaRPr lang="en-US" sz="1200" b="1" kern="1200" dirty="0" smtClean="0">
              <a:solidFill>
                <a:schemeClr val="tx1"/>
              </a:solidFill>
              <a:effectLst/>
              <a:latin typeface="+mn-lt"/>
              <a:ea typeface="+mn-ea"/>
              <a:cs typeface="+mn-cs"/>
            </a:endParaRPr>
          </a:p>
          <a:p>
            <a:r>
              <a:rPr lang="es-ES_tradnl" sz="1200" b="1" kern="1200" dirty="0" smtClean="0">
                <a:solidFill>
                  <a:schemeClr val="tx1"/>
                </a:solidFill>
                <a:effectLst/>
                <a:latin typeface="+mn-lt"/>
                <a:ea typeface="+mn-ea"/>
                <a:cs typeface="+mn-cs"/>
              </a:rPr>
              <a:t>•   limitaciones en su actividad</a:t>
            </a:r>
            <a:endParaRPr lang="en-US" sz="1200" b="1" kern="1200" dirty="0" smtClean="0">
              <a:solidFill>
                <a:schemeClr val="tx1"/>
              </a:solidFill>
              <a:effectLst/>
              <a:latin typeface="+mn-lt"/>
              <a:ea typeface="+mn-ea"/>
              <a:cs typeface="+mn-cs"/>
            </a:endParaRPr>
          </a:p>
          <a:p>
            <a:r>
              <a:rPr lang="es-ES_tradnl" sz="1200" b="1" kern="1200" dirty="0" smtClean="0">
                <a:solidFill>
                  <a:schemeClr val="tx1"/>
                </a:solidFill>
                <a:effectLst/>
                <a:latin typeface="+mn-lt"/>
                <a:ea typeface="+mn-ea"/>
                <a:cs typeface="+mn-cs"/>
              </a:rPr>
              <a:t>•   mala salud física</a:t>
            </a:r>
            <a:endParaRPr lang="en-US" sz="1200" b="1" kern="1200" dirty="0" smtClean="0">
              <a:solidFill>
                <a:schemeClr val="tx1"/>
              </a:solidFill>
              <a:effectLst/>
              <a:latin typeface="+mn-lt"/>
              <a:ea typeface="+mn-ea"/>
              <a:cs typeface="+mn-cs"/>
            </a:endParaRPr>
          </a:p>
          <a:p>
            <a:r>
              <a:rPr lang="es-ES_tradnl" sz="1200" b="1" kern="1200" dirty="0" smtClean="0">
                <a:solidFill>
                  <a:schemeClr val="tx1"/>
                </a:solidFill>
                <a:effectLst/>
                <a:latin typeface="+mn-lt"/>
                <a:ea typeface="+mn-ea"/>
                <a:cs typeface="+mn-cs"/>
              </a:rPr>
              <a:t>•   mala salud mental</a:t>
            </a:r>
            <a:endParaRPr lang="en-US" sz="1200" b="1" kern="1200" dirty="0" smtClean="0">
              <a:solidFill>
                <a:schemeClr val="tx1"/>
              </a:solidFill>
              <a:effectLst/>
              <a:latin typeface="+mn-lt"/>
              <a:ea typeface="+mn-ea"/>
              <a:cs typeface="+mn-cs"/>
            </a:endParaRPr>
          </a:p>
          <a:p>
            <a:r>
              <a:rPr lang="es-ES_tradnl" sz="1200" b="1" kern="1200" dirty="0" smtClean="0">
                <a:solidFill>
                  <a:schemeClr val="tx1"/>
                </a:solidFill>
                <a:effectLst/>
                <a:latin typeface="+mn-lt"/>
                <a:ea typeface="+mn-ea"/>
                <a:cs typeface="+mn-cs"/>
              </a:rPr>
              <a:t>•   asma</a:t>
            </a:r>
            <a:endParaRPr lang="en-US" sz="1200" b="1" kern="1200" dirty="0" smtClean="0">
              <a:solidFill>
                <a:schemeClr val="tx1"/>
              </a:solidFill>
              <a:effectLst/>
              <a:latin typeface="+mn-lt"/>
              <a:ea typeface="+mn-ea"/>
              <a:cs typeface="+mn-cs"/>
            </a:endParaRPr>
          </a:p>
          <a:p>
            <a:r>
              <a:rPr lang="es-ES_tradnl" sz="1200" b="1" kern="1200" dirty="0" smtClean="0">
                <a:solidFill>
                  <a:schemeClr val="tx1"/>
                </a:solidFill>
                <a:effectLst/>
                <a:latin typeface="+mn-lt"/>
                <a:ea typeface="+mn-ea"/>
                <a:cs typeface="+mn-cs"/>
              </a:rPr>
              <a:t>•   síndrome de intestino irritable</a:t>
            </a:r>
            <a:endParaRPr lang="en-US" sz="1200" b="1" kern="1200" dirty="0" smtClean="0">
              <a:solidFill>
                <a:schemeClr val="tx1"/>
              </a:solidFill>
              <a:effectLst/>
              <a:latin typeface="+mn-lt"/>
              <a:ea typeface="+mn-ea"/>
              <a:cs typeface="+mn-cs"/>
            </a:endParaRPr>
          </a:p>
          <a:p>
            <a:r>
              <a:rPr lang="es-ES_tradnl" sz="1200" b="1" kern="1200" dirty="0" smtClean="0">
                <a:solidFill>
                  <a:schemeClr val="tx1"/>
                </a:solidFill>
                <a:effectLst/>
                <a:latin typeface="+mn-lt"/>
                <a:ea typeface="+mn-ea"/>
                <a:cs typeface="+mn-cs"/>
              </a:rPr>
              <a:t>•   diabetes</a:t>
            </a:r>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4F3E8C5-C642-4750-9DEB-ED2B46356D75}"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4F3E8C5-C642-4750-9DEB-ED2B46356D75}"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191000"/>
            <a:ext cx="5486400" cy="4114800"/>
          </a:xfrm>
        </p:spPr>
        <p:txBody>
          <a:bodyPr>
            <a:normAutofit/>
          </a:bodyPr>
          <a:lstStyle/>
          <a:p>
            <a:r>
              <a:rPr lang="es-ES_tradnl" sz="1200" b="1" kern="1200" dirty="0" smtClean="0">
                <a:solidFill>
                  <a:schemeClr val="tx1"/>
                </a:solidFill>
                <a:effectLst/>
                <a:latin typeface="+mn-lt"/>
                <a:ea typeface="+mn-ea"/>
                <a:cs typeface="+mn-cs"/>
              </a:rPr>
              <a:t>CONSECUENCIAS EN LA SALUD DURANTE EL EMBARAZO</a:t>
            </a:r>
            <a:endParaRPr lang="en-US" sz="1200" kern="1200" dirty="0" smtClean="0">
              <a:solidFill>
                <a:schemeClr val="tx1"/>
              </a:solidFill>
              <a:effectLst/>
              <a:latin typeface="+mn-lt"/>
              <a:ea typeface="+mn-ea"/>
              <a:cs typeface="+mn-cs"/>
            </a:endParaRPr>
          </a:p>
          <a:p>
            <a:pPr>
              <a:lnSpc>
                <a:spcPct val="110000"/>
              </a:lnSpc>
            </a:pPr>
            <a:endParaRPr lang="en-US" kern="1200" dirty="0" smtClean="0">
              <a:solidFill>
                <a:schemeClr val="tx1"/>
              </a:solidFill>
              <a:latin typeface="+mn-lt"/>
              <a:ea typeface="+mn-ea"/>
              <a:cs typeface="+mn-cs"/>
            </a:endParaRPr>
          </a:p>
          <a:p>
            <a:r>
              <a:rPr lang="es-ES_tradnl" sz="1200" kern="1200" dirty="0" smtClean="0">
                <a:solidFill>
                  <a:schemeClr val="tx1"/>
                </a:solidFill>
                <a:effectLst/>
                <a:latin typeface="+mn-lt"/>
                <a:ea typeface="+mn-ea"/>
                <a:cs typeface="+mn-cs"/>
              </a:rPr>
              <a:t>Las mujeres embarazadas, con un historial de abuso, presentan una tasa significativamente más alta de complicaciones en el embarazo, tales como:</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b="1" kern="1200" dirty="0" smtClean="0">
                <a:solidFill>
                  <a:schemeClr val="tx1"/>
                </a:solidFill>
                <a:effectLst/>
                <a:latin typeface="+mn-lt"/>
                <a:ea typeface="+mn-ea"/>
                <a:cs typeface="+mn-cs"/>
              </a:rPr>
              <a:t>•   baja ganancia de peso</a:t>
            </a:r>
            <a:endParaRPr lang="en-US" sz="1200" b="1" kern="1200" dirty="0" smtClean="0">
              <a:solidFill>
                <a:schemeClr val="tx1"/>
              </a:solidFill>
              <a:effectLst/>
              <a:latin typeface="+mn-lt"/>
              <a:ea typeface="+mn-ea"/>
              <a:cs typeface="+mn-cs"/>
            </a:endParaRPr>
          </a:p>
          <a:p>
            <a:r>
              <a:rPr lang="es-ES_tradnl" sz="1200" b="1" kern="1200" dirty="0" smtClean="0">
                <a:solidFill>
                  <a:schemeClr val="tx1"/>
                </a:solidFill>
                <a:effectLst/>
                <a:latin typeface="+mn-lt"/>
                <a:ea typeface="+mn-ea"/>
                <a:cs typeface="+mn-cs"/>
              </a:rPr>
              <a:t>•   anemia</a:t>
            </a:r>
            <a:endParaRPr lang="en-US" sz="1200" b="1" kern="1200" dirty="0" smtClean="0">
              <a:solidFill>
                <a:schemeClr val="tx1"/>
              </a:solidFill>
              <a:effectLst/>
              <a:latin typeface="+mn-lt"/>
              <a:ea typeface="+mn-ea"/>
              <a:cs typeface="+mn-cs"/>
            </a:endParaRPr>
          </a:p>
          <a:p>
            <a:r>
              <a:rPr lang="es-ES_tradnl" sz="1200" b="1" kern="1200" dirty="0" smtClean="0">
                <a:solidFill>
                  <a:schemeClr val="tx1"/>
                </a:solidFill>
                <a:effectLst/>
                <a:latin typeface="+mn-lt"/>
                <a:ea typeface="+mn-ea"/>
                <a:cs typeface="+mn-cs"/>
              </a:rPr>
              <a:t>•   infecciones</a:t>
            </a:r>
            <a:endParaRPr lang="en-US" sz="1200" b="1" kern="1200" dirty="0" smtClean="0">
              <a:solidFill>
                <a:schemeClr val="tx1"/>
              </a:solidFill>
              <a:effectLst/>
              <a:latin typeface="+mn-lt"/>
              <a:ea typeface="+mn-ea"/>
              <a:cs typeface="+mn-cs"/>
            </a:endParaRPr>
          </a:p>
          <a:p>
            <a:r>
              <a:rPr lang="es-ES_tradnl" sz="1200" b="1" kern="1200" dirty="0" smtClean="0">
                <a:solidFill>
                  <a:schemeClr val="tx1"/>
                </a:solidFill>
                <a:effectLst/>
                <a:latin typeface="+mn-lt"/>
                <a:ea typeface="+mn-ea"/>
                <a:cs typeface="+mn-cs"/>
              </a:rPr>
              <a:t>•   sangrado en el primer y segundo trimestre</a:t>
            </a:r>
            <a:endParaRPr lang="en-US" sz="1200" b="1" kern="1200" dirty="0" smtClean="0">
              <a:solidFill>
                <a:schemeClr val="tx1"/>
              </a:solidFill>
              <a:effectLst/>
              <a:latin typeface="+mn-lt"/>
              <a:ea typeface="+mn-ea"/>
              <a:cs typeface="+mn-cs"/>
            </a:endParaRPr>
          </a:p>
          <a:p>
            <a:r>
              <a:rPr lang="es-ES_tradnl" sz="1200" b="1" kern="1200" dirty="0" smtClean="0">
                <a:solidFill>
                  <a:schemeClr val="tx1"/>
                </a:solidFill>
                <a:effectLst/>
                <a:latin typeface="+mn-lt"/>
                <a:ea typeface="+mn-ea"/>
                <a:cs typeface="+mn-cs"/>
              </a:rPr>
              <a:t>•   depresión</a:t>
            </a:r>
            <a:endParaRPr lang="en-US" sz="1200" b="1" kern="1200" dirty="0" smtClean="0">
              <a:solidFill>
                <a:schemeClr val="tx1"/>
              </a:solidFill>
              <a:effectLst/>
              <a:latin typeface="+mn-lt"/>
              <a:ea typeface="+mn-ea"/>
              <a:cs typeface="+mn-cs"/>
            </a:endParaRPr>
          </a:p>
          <a:p>
            <a:r>
              <a:rPr lang="es-ES_tradnl" sz="1200" b="1" kern="1200" dirty="0" smtClean="0">
                <a:solidFill>
                  <a:schemeClr val="tx1"/>
                </a:solidFill>
                <a:effectLst/>
                <a:latin typeface="+mn-lt"/>
                <a:ea typeface="+mn-ea"/>
                <a:cs typeface="+mn-cs"/>
              </a:rPr>
              <a:t>•   tendencias suicidas</a:t>
            </a:r>
            <a:endParaRPr lang="en-US" sz="1200" b="1" kern="1200" dirty="0" smtClean="0">
              <a:solidFill>
                <a:schemeClr val="tx1"/>
              </a:solidFill>
              <a:effectLst/>
              <a:latin typeface="+mn-lt"/>
              <a:ea typeface="+mn-ea"/>
              <a:cs typeface="+mn-cs"/>
            </a:endParaRPr>
          </a:p>
          <a:p>
            <a:r>
              <a:rPr lang="es-ES_tradnl" sz="1200" b="1" kern="1200" dirty="0" smtClean="0">
                <a:solidFill>
                  <a:schemeClr val="tx1"/>
                </a:solidFill>
                <a:effectLst/>
                <a:latin typeface="+mn-lt"/>
                <a:ea typeface="+mn-ea"/>
                <a:cs typeface="+mn-cs"/>
              </a:rPr>
              <a:t>•   consumo de tabaco o bebidas alcohólicas</a:t>
            </a:r>
            <a:endParaRPr lang="en-US" sz="1200" b="1" kern="1200" dirty="0" smtClean="0">
              <a:solidFill>
                <a:schemeClr val="tx1"/>
              </a:solidFill>
              <a:effectLst/>
              <a:latin typeface="+mn-lt"/>
              <a:ea typeface="+mn-ea"/>
              <a:cs typeface="+mn-cs"/>
            </a:endParaRPr>
          </a:p>
          <a:p>
            <a:r>
              <a:rPr lang="es-ES_tradnl" sz="1200" b="1" kern="1200" dirty="0" smtClean="0">
                <a:solidFill>
                  <a:schemeClr val="tx1"/>
                </a:solidFill>
                <a:effectLst/>
                <a:latin typeface="+mn-lt"/>
                <a:ea typeface="+mn-ea"/>
                <a:cs typeface="+mn-cs"/>
              </a:rPr>
              <a:t>•   uso de drogas ilícitas</a:t>
            </a:r>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4F3E8C5-C642-4750-9DEB-ED2B46356D75}"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0600" y="304800"/>
            <a:ext cx="2743200" cy="2057400"/>
          </a:xfrm>
        </p:spPr>
      </p:sp>
      <p:sp>
        <p:nvSpPr>
          <p:cNvPr id="3" name="Notes Placeholder 2"/>
          <p:cNvSpPr>
            <a:spLocks noGrp="1"/>
          </p:cNvSpPr>
          <p:nvPr>
            <p:ph type="body" idx="1"/>
          </p:nvPr>
        </p:nvSpPr>
        <p:spPr>
          <a:xfrm>
            <a:off x="685800" y="2514600"/>
            <a:ext cx="5486400" cy="5943600"/>
          </a:xfrm>
        </p:spPr>
        <p:txBody>
          <a:bodyPr>
            <a:normAutofit/>
          </a:bodyPr>
          <a:lstStyle/>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b="1" kern="1200" dirty="0" smtClean="0">
                <a:solidFill>
                  <a:schemeClr val="tx1"/>
                </a:solidFill>
                <a:effectLst/>
                <a:latin typeface="+mn-lt"/>
                <a:ea typeface="+mn-ea"/>
                <a:cs typeface="+mn-cs"/>
              </a:rPr>
              <a:t>CONSECUENCIAS DE SALUD EN LAS NIÑAS</a:t>
            </a:r>
            <a:endParaRPr lang="en-US" sz="1200" kern="1200" dirty="0" smtClean="0">
              <a:solidFill>
                <a:schemeClr val="tx1"/>
              </a:solidFill>
              <a:effectLst/>
              <a:latin typeface="+mn-lt"/>
              <a:ea typeface="+mn-ea"/>
              <a:cs typeface="+mn-cs"/>
            </a:endParaRPr>
          </a:p>
          <a:p>
            <a:pPr>
              <a:lnSpc>
                <a:spcPct val="110000"/>
              </a:lnSpc>
            </a:pPr>
            <a:endParaRPr lang="en-US" kern="1200" dirty="0" smtClean="0">
              <a:solidFill>
                <a:schemeClr val="tx1"/>
              </a:solidFill>
              <a:latin typeface="+mn-lt"/>
              <a:ea typeface="+mn-ea"/>
              <a:cs typeface="+mn-cs"/>
            </a:endParaRPr>
          </a:p>
          <a:p>
            <a:r>
              <a:rPr lang="es-ES_tradnl" sz="1200" kern="1200" dirty="0" smtClean="0">
                <a:solidFill>
                  <a:schemeClr val="tx1"/>
                </a:solidFill>
                <a:effectLst/>
                <a:latin typeface="+mn-lt"/>
                <a:ea typeface="+mn-ea"/>
                <a:cs typeface="+mn-cs"/>
              </a:rPr>
              <a:t>La prevalencia del abuso infantil alcanza también proporciones epidémicas. Muchos niños de ambos sexos sufren de maltrato físico y emocional, abuso sexual, negligencia y explotación comercial o de otra índole. De acuerdo a la Organización Mundial de la Salud OSM, la evidencia disponible indica que hay más probabilidades de que las niñas sufran abuso sexual que los niños varones.</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Mundialmente, el abuso infantil tiene consecuencias tanto inmediatas como a largo plazo en la salud de la mujer y contribuye significativamente a:</a:t>
            </a:r>
            <a:endParaRPr lang="en-US" sz="1200" kern="1200" dirty="0" smtClean="0">
              <a:solidFill>
                <a:schemeClr val="tx1"/>
              </a:solidFill>
              <a:effectLst/>
              <a:latin typeface="+mn-lt"/>
              <a:ea typeface="+mn-ea"/>
              <a:cs typeface="+mn-cs"/>
            </a:endParaRPr>
          </a:p>
          <a:p>
            <a:pPr>
              <a:lnSpc>
                <a:spcPct val="110000"/>
              </a:lnSpc>
            </a:pPr>
            <a:endParaRPr lang="en-US" kern="1200" dirty="0" smtClean="0">
              <a:solidFill>
                <a:schemeClr val="tx1"/>
              </a:solidFill>
              <a:latin typeface="+mn-lt"/>
              <a:ea typeface="+mn-ea"/>
              <a:cs typeface="+mn-cs"/>
            </a:endParaRPr>
          </a:p>
          <a:p>
            <a:r>
              <a:rPr lang="es-ES_tradnl" sz="1200" kern="1200" dirty="0" smtClean="0">
                <a:solidFill>
                  <a:schemeClr val="tx1"/>
                </a:solidFill>
                <a:effectLst/>
                <a:latin typeface="+mn-lt"/>
                <a:ea typeface="+mn-ea"/>
                <a:cs typeface="+mn-cs"/>
              </a:rPr>
              <a:t>•   </a:t>
            </a:r>
            <a:r>
              <a:rPr lang="es-ES_tradnl" sz="1200" b="1" kern="1200" dirty="0" smtClean="0">
                <a:solidFill>
                  <a:schemeClr val="tx1"/>
                </a:solidFill>
                <a:effectLst/>
                <a:latin typeface="+mn-lt"/>
                <a:ea typeface="+mn-ea"/>
                <a:cs typeface="+mn-cs"/>
              </a:rPr>
              <a:t>depresión</a:t>
            </a:r>
            <a:endParaRPr lang="en-US" sz="1200" b="1" kern="1200" dirty="0" smtClean="0">
              <a:solidFill>
                <a:schemeClr val="tx1"/>
              </a:solidFill>
              <a:effectLst/>
              <a:latin typeface="+mn-lt"/>
              <a:ea typeface="+mn-ea"/>
              <a:cs typeface="+mn-cs"/>
            </a:endParaRPr>
          </a:p>
          <a:p>
            <a:r>
              <a:rPr lang="es-ES_tradnl" sz="1200" b="1" kern="1200" dirty="0" smtClean="0">
                <a:solidFill>
                  <a:schemeClr val="tx1"/>
                </a:solidFill>
                <a:effectLst/>
                <a:latin typeface="+mn-lt"/>
                <a:ea typeface="+mn-ea"/>
                <a:cs typeface="+mn-cs"/>
              </a:rPr>
              <a:t>•   dependencia y consumo de alcohol y drogas</a:t>
            </a:r>
            <a:endParaRPr lang="en-US" sz="1200" b="1" kern="1200" dirty="0" smtClean="0">
              <a:solidFill>
                <a:schemeClr val="tx1"/>
              </a:solidFill>
              <a:effectLst/>
              <a:latin typeface="+mn-lt"/>
              <a:ea typeface="+mn-ea"/>
              <a:cs typeface="+mn-cs"/>
            </a:endParaRPr>
          </a:p>
          <a:p>
            <a:r>
              <a:rPr lang="es-ES_tradnl" sz="1200" b="1" kern="1200" dirty="0" smtClean="0">
                <a:solidFill>
                  <a:schemeClr val="tx1"/>
                </a:solidFill>
                <a:effectLst/>
                <a:latin typeface="+mn-lt"/>
                <a:ea typeface="+mn-ea"/>
                <a:cs typeface="+mn-cs"/>
              </a:rPr>
              <a:t>•   trastorno de ansiedad</a:t>
            </a:r>
            <a:endParaRPr lang="en-US" sz="1200" b="1" kern="1200" dirty="0" smtClean="0">
              <a:solidFill>
                <a:schemeClr val="tx1"/>
              </a:solidFill>
              <a:effectLst/>
              <a:latin typeface="+mn-lt"/>
              <a:ea typeface="+mn-ea"/>
              <a:cs typeface="+mn-cs"/>
            </a:endParaRPr>
          </a:p>
          <a:p>
            <a:r>
              <a:rPr lang="es-ES_tradnl" sz="1200" b="1" kern="1200" dirty="0" smtClean="0">
                <a:solidFill>
                  <a:schemeClr val="tx1"/>
                </a:solidFill>
                <a:effectLst/>
                <a:latin typeface="+mn-lt"/>
                <a:ea typeface="+mn-ea"/>
                <a:cs typeface="+mn-cs"/>
              </a:rPr>
              <a:t>•   trastorno de estrés postraumático</a:t>
            </a:r>
            <a:endParaRPr lang="en-US" sz="1200" b="1" kern="1200" dirty="0" smtClean="0">
              <a:solidFill>
                <a:schemeClr val="tx1"/>
              </a:solidFill>
              <a:effectLst/>
              <a:latin typeface="+mn-lt"/>
              <a:ea typeface="+mn-ea"/>
              <a:cs typeface="+mn-cs"/>
            </a:endParaRPr>
          </a:p>
          <a:p>
            <a:r>
              <a:rPr lang="es-ES_tradnl" sz="1200" b="1" kern="1200" dirty="0" smtClean="0">
                <a:solidFill>
                  <a:schemeClr val="tx1"/>
                </a:solidFill>
                <a:effectLst/>
                <a:latin typeface="+mn-lt"/>
                <a:ea typeface="+mn-ea"/>
                <a:cs typeface="+mn-cs"/>
              </a:rPr>
              <a:t>•   intentos de suicidio</a:t>
            </a:r>
            <a:endParaRPr lang="en-US" sz="1200" b="1" kern="1200" dirty="0" smtClean="0">
              <a:solidFill>
                <a:schemeClr val="tx1"/>
              </a:solidFill>
              <a:effectLst/>
              <a:latin typeface="+mn-lt"/>
              <a:ea typeface="+mn-ea"/>
              <a:cs typeface="+mn-cs"/>
            </a:endParaRPr>
          </a:p>
          <a:p>
            <a:pPr>
              <a:lnSpc>
                <a:spcPct val="110000"/>
              </a:lnSpc>
            </a:pPr>
            <a:endParaRPr lang="en-US" sz="1050" dirty="0"/>
          </a:p>
        </p:txBody>
      </p:sp>
      <p:sp>
        <p:nvSpPr>
          <p:cNvPr id="4" name="Slide Number Placeholder 3"/>
          <p:cNvSpPr>
            <a:spLocks noGrp="1"/>
          </p:cNvSpPr>
          <p:nvPr>
            <p:ph type="sldNum" sz="quarter" idx="10"/>
          </p:nvPr>
        </p:nvSpPr>
        <p:spPr/>
        <p:txBody>
          <a:bodyPr/>
          <a:lstStyle/>
          <a:p>
            <a:fld id="{F4F3E8C5-C642-4750-9DEB-ED2B46356D75}"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4400" y="304800"/>
            <a:ext cx="2743200" cy="2057400"/>
          </a:xfrm>
        </p:spPr>
      </p:sp>
      <p:sp>
        <p:nvSpPr>
          <p:cNvPr id="3" name="Notes Placeholder 2"/>
          <p:cNvSpPr>
            <a:spLocks noGrp="1"/>
          </p:cNvSpPr>
          <p:nvPr>
            <p:ph type="body" idx="1"/>
          </p:nvPr>
        </p:nvSpPr>
        <p:spPr>
          <a:xfrm>
            <a:off x="685800" y="2438400"/>
            <a:ext cx="5486400" cy="6400800"/>
          </a:xfrm>
        </p:spPr>
        <p:txBody>
          <a:bodyPr>
            <a:noAutofit/>
          </a:bodyPr>
          <a:lstStyle/>
          <a:p>
            <a:r>
              <a:rPr lang="es-ES_tradnl" sz="1200" b="1" kern="1200" dirty="0" smtClean="0">
                <a:solidFill>
                  <a:schemeClr val="tx1"/>
                </a:solidFill>
                <a:effectLst/>
                <a:latin typeface="+mn-lt"/>
                <a:ea typeface="+mn-ea"/>
                <a:cs typeface="+mn-cs"/>
              </a:rPr>
              <a:t>DAÑO CAUSADO A LOS NIÑOS</a:t>
            </a:r>
            <a:endParaRPr lang="en-US" sz="1200" kern="1200" dirty="0" smtClean="0">
              <a:solidFill>
                <a:schemeClr val="tx1"/>
              </a:solidFill>
              <a:effectLst/>
              <a:latin typeface="+mn-lt"/>
              <a:ea typeface="+mn-ea"/>
              <a:cs typeface="+mn-cs"/>
            </a:endParaRPr>
          </a:p>
          <a:p>
            <a:pPr>
              <a:lnSpc>
                <a:spcPct val="110000"/>
              </a:lnSpc>
            </a:pPr>
            <a:endParaRPr lang="en-US" b="1" kern="1200" dirty="0" smtClean="0">
              <a:solidFill>
                <a:schemeClr val="tx1"/>
              </a:solidFill>
              <a:latin typeface="+mn-lt"/>
              <a:ea typeface="+mn-ea"/>
              <a:cs typeface="+mn-cs"/>
            </a:endParaRPr>
          </a:p>
          <a:p>
            <a:r>
              <a:rPr lang="es-ES_tradnl" sz="1200" kern="1200" dirty="0" smtClean="0">
                <a:solidFill>
                  <a:schemeClr val="tx1"/>
                </a:solidFill>
                <a:effectLst/>
                <a:latin typeface="+mn-lt"/>
                <a:ea typeface="+mn-ea"/>
                <a:cs typeface="+mn-cs"/>
              </a:rPr>
              <a:t>En Míchigan, Estados Unidos, un estudio llevado a cabo en niños de edad preescolar de bajos ingresos encontró que cerca de la mitad (46.7%) de los mismos habían estado expuestos a por lo menos un incidente leve o severo de violencia familiar. Otro estudio muestra que cincuenta por ciento (50%) de los hombres que frecuentemente golpean a sus esposas, también golpean frecuentemente a sus hijos, y el   Consejo Consultor sobre Abuso y Negligencia Infantil en los Estados Unidos, sugiere que la violencia doméstica es probablemente  el precursor mayor de fatalidades por abuso infantil y negligencia.  En los Estados Unidos, un importante grupo de estudios muestra una conexión entre experiencias adversas en la niñez (ACE), tales como maltrato, negligencia y ser testigos del abuso, con asuntos negativos de salud física y mental en la edad adulta.</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Comparados con niños que no tienen historial de abuso, los niños expuestos al  mismo tienen mayor riesgo de:</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b="1" kern="1200" dirty="0" smtClean="0">
                <a:solidFill>
                  <a:schemeClr val="tx1"/>
                </a:solidFill>
                <a:effectLst/>
                <a:latin typeface="+mn-lt"/>
                <a:ea typeface="+mn-ea"/>
                <a:cs typeface="+mn-cs"/>
              </a:rPr>
              <a:t>•   enfermedades cardiovasculares</a:t>
            </a:r>
            <a:endParaRPr lang="en-US" sz="1200" b="1" kern="1200" dirty="0" smtClean="0">
              <a:solidFill>
                <a:schemeClr val="tx1"/>
              </a:solidFill>
              <a:effectLst/>
              <a:latin typeface="+mn-lt"/>
              <a:ea typeface="+mn-ea"/>
              <a:cs typeface="+mn-cs"/>
            </a:endParaRPr>
          </a:p>
          <a:p>
            <a:r>
              <a:rPr lang="es-ES_tradnl" sz="1200" b="1" kern="1200" dirty="0" smtClean="0">
                <a:solidFill>
                  <a:schemeClr val="tx1"/>
                </a:solidFill>
                <a:effectLst/>
                <a:latin typeface="+mn-lt"/>
                <a:ea typeface="+mn-ea"/>
                <a:cs typeface="+mn-cs"/>
              </a:rPr>
              <a:t>•   diabetes tipo 2</a:t>
            </a:r>
            <a:endParaRPr lang="en-US" sz="1200" b="1" kern="1200" dirty="0" smtClean="0">
              <a:solidFill>
                <a:schemeClr val="tx1"/>
              </a:solidFill>
              <a:effectLst/>
              <a:latin typeface="+mn-lt"/>
              <a:ea typeface="+mn-ea"/>
              <a:cs typeface="+mn-cs"/>
            </a:endParaRPr>
          </a:p>
          <a:p>
            <a:r>
              <a:rPr lang="es-ES_tradnl" sz="1200" b="1" kern="1200" dirty="0" smtClean="0">
                <a:solidFill>
                  <a:schemeClr val="tx1"/>
                </a:solidFill>
                <a:effectLst/>
                <a:latin typeface="+mn-lt"/>
                <a:ea typeface="+mn-ea"/>
                <a:cs typeface="+mn-cs"/>
              </a:rPr>
              <a:t>•   sistema inmune no regularizado</a:t>
            </a:r>
            <a:endParaRPr lang="en-US" sz="1200" b="1" kern="1200" dirty="0" smtClean="0">
              <a:solidFill>
                <a:schemeClr val="tx1"/>
              </a:solidFill>
              <a:effectLst/>
              <a:latin typeface="+mn-lt"/>
              <a:ea typeface="+mn-ea"/>
              <a:cs typeface="+mn-cs"/>
            </a:endParaRPr>
          </a:p>
          <a:p>
            <a:r>
              <a:rPr lang="es-ES_tradnl" sz="1200" b="1" kern="1200" dirty="0" smtClean="0">
                <a:solidFill>
                  <a:schemeClr val="tx1"/>
                </a:solidFill>
                <a:effectLst/>
                <a:latin typeface="+mn-lt"/>
                <a:ea typeface="+mn-ea"/>
                <a:cs typeface="+mn-cs"/>
              </a:rPr>
              <a:t>•   abuso de substancias dañinas</a:t>
            </a:r>
            <a:endParaRPr lang="en-US" sz="1200" b="1" kern="1200" dirty="0" smtClean="0">
              <a:solidFill>
                <a:schemeClr val="tx1"/>
              </a:solidFill>
              <a:effectLst/>
              <a:latin typeface="+mn-lt"/>
              <a:ea typeface="+mn-ea"/>
              <a:cs typeface="+mn-cs"/>
            </a:endParaRPr>
          </a:p>
          <a:p>
            <a:r>
              <a:rPr lang="es-ES_tradnl" sz="1200" b="1" kern="1200" dirty="0" smtClean="0">
                <a:solidFill>
                  <a:schemeClr val="tx1"/>
                </a:solidFill>
                <a:effectLst/>
                <a:latin typeface="+mn-lt"/>
                <a:ea typeface="+mn-ea"/>
                <a:cs typeface="+mn-cs"/>
              </a:rPr>
              <a:t>•   depresión</a:t>
            </a:r>
            <a:endParaRPr lang="en-US" sz="1200" b="1" kern="1200" dirty="0" smtClean="0">
              <a:solidFill>
                <a:schemeClr val="tx1"/>
              </a:solidFill>
              <a:effectLst/>
              <a:latin typeface="+mn-lt"/>
              <a:ea typeface="+mn-ea"/>
              <a:cs typeface="+mn-cs"/>
            </a:endParaRPr>
          </a:p>
          <a:p>
            <a:r>
              <a:rPr lang="es-ES_tradnl" sz="1200" b="1" kern="1200" dirty="0" smtClean="0">
                <a:solidFill>
                  <a:schemeClr val="tx1"/>
                </a:solidFill>
                <a:effectLst/>
                <a:latin typeface="+mn-lt"/>
                <a:ea typeface="+mn-ea"/>
                <a:cs typeface="+mn-cs"/>
              </a:rPr>
              <a:t>•   cáncer</a:t>
            </a:r>
            <a:endParaRPr lang="en-US" sz="1200" b="1" kern="1200" dirty="0" smtClean="0">
              <a:solidFill>
                <a:schemeClr val="tx1"/>
              </a:solidFill>
              <a:effectLst/>
              <a:latin typeface="+mn-lt"/>
              <a:ea typeface="+mn-ea"/>
              <a:cs typeface="+mn-cs"/>
            </a:endParaRPr>
          </a:p>
          <a:p>
            <a:r>
              <a:rPr lang="es-ES_tradnl" sz="1200" b="1" kern="1200" dirty="0" smtClean="0">
                <a:solidFill>
                  <a:schemeClr val="tx1"/>
                </a:solidFill>
                <a:effectLst/>
                <a:latin typeface="+mn-lt"/>
                <a:ea typeface="+mn-ea"/>
                <a:cs typeface="+mn-cs"/>
              </a:rPr>
              <a:t>•   obesidad</a:t>
            </a:r>
            <a:endParaRPr lang="en-US" sz="1200" b="1" kern="1200" dirty="0" smtClean="0">
              <a:solidFill>
                <a:schemeClr val="tx1"/>
              </a:solidFill>
              <a:effectLst/>
              <a:latin typeface="+mn-lt"/>
              <a:ea typeface="+mn-ea"/>
              <a:cs typeface="+mn-cs"/>
            </a:endParaRPr>
          </a:p>
          <a:p>
            <a:r>
              <a:rPr lang="es-ES_tradnl" sz="1200" b="1" kern="1200" dirty="0" smtClean="0">
                <a:solidFill>
                  <a:schemeClr val="tx1"/>
                </a:solidFill>
                <a:effectLst/>
                <a:latin typeface="+mn-lt"/>
                <a:ea typeface="+mn-ea"/>
                <a:cs typeface="+mn-cs"/>
              </a:rPr>
              <a:t>•   sobrepeso</a:t>
            </a:r>
            <a:endParaRPr lang="en-US" sz="1200" b="1" kern="1200" dirty="0" smtClean="0">
              <a:solidFill>
                <a:schemeClr val="tx1"/>
              </a:solidFill>
              <a:effectLst/>
              <a:latin typeface="+mn-lt"/>
              <a:ea typeface="+mn-ea"/>
              <a:cs typeface="+mn-cs"/>
            </a:endParaRPr>
          </a:p>
          <a:p>
            <a:r>
              <a:rPr lang="es-ES_tradnl" sz="1200" b="1" kern="1200" dirty="0" smtClean="0">
                <a:solidFill>
                  <a:schemeClr val="tx1"/>
                </a:solidFill>
                <a:effectLst/>
                <a:latin typeface="+mn-lt"/>
                <a:ea typeface="+mn-ea"/>
                <a:cs typeface="+mn-cs"/>
              </a:rPr>
              <a:t>•   muerte prematura</a:t>
            </a:r>
            <a:endParaRPr lang="en-US" sz="1200" b="1" kern="1200" dirty="0" smtClean="0">
              <a:solidFill>
                <a:schemeClr val="tx1"/>
              </a:solidFill>
              <a:effectLst/>
              <a:latin typeface="+mn-lt"/>
              <a:ea typeface="+mn-ea"/>
              <a:cs typeface="+mn-cs"/>
            </a:endParaRPr>
          </a:p>
          <a:p>
            <a:r>
              <a:rPr lang="es-ES_tradnl" sz="1200" b="1" kern="1200" dirty="0" smtClean="0">
                <a:solidFill>
                  <a:schemeClr val="tx1"/>
                </a:solidFill>
                <a:effectLst/>
                <a:latin typeface="+mn-lt"/>
                <a:ea typeface="+mn-ea"/>
                <a:cs typeface="+mn-cs"/>
              </a:rPr>
              <a:t> </a:t>
            </a:r>
            <a:endParaRPr lang="en-US" sz="1200" b="1"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También se observaron en tales estudios algunos cambios en la estructura cerebral, tales como evidencia de lóbulos frontales más pequeños, consecuencias psicológicas negativas y baja salud mental, que ejercen su  influencia sobre la carga de estrés del cuerpo, con su impacto sobre la salud física y la calidad de vida del sobreviviente de trauma.</a:t>
            </a:r>
            <a:endParaRPr lang="en-US"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F4F3E8C5-C642-4750-9DEB-ED2B46356D75}"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4400" y="304800"/>
            <a:ext cx="2743200" cy="2057400"/>
          </a:xfrm>
        </p:spPr>
      </p:sp>
      <p:sp>
        <p:nvSpPr>
          <p:cNvPr id="3" name="Notes Placeholder 2"/>
          <p:cNvSpPr>
            <a:spLocks noGrp="1"/>
          </p:cNvSpPr>
          <p:nvPr>
            <p:ph type="body" idx="1"/>
          </p:nvPr>
        </p:nvSpPr>
        <p:spPr>
          <a:xfrm>
            <a:off x="685800" y="2438400"/>
            <a:ext cx="5486400" cy="6400800"/>
          </a:xfrm>
        </p:spPr>
        <p:txBody>
          <a:bodyPr>
            <a:normAutofit/>
          </a:bodyPr>
          <a:lstStyle/>
          <a:p>
            <a:pPr>
              <a:lnSpc>
                <a:spcPct val="110000"/>
              </a:lnSpc>
            </a:pPr>
            <a:r>
              <a:rPr lang="es-ES_tradnl" sz="1200" kern="1200" dirty="0" smtClean="0">
                <a:solidFill>
                  <a:schemeClr val="tx1"/>
                </a:solidFill>
                <a:effectLst/>
                <a:latin typeface="+mn-lt"/>
                <a:ea typeface="+mn-ea"/>
                <a:cs typeface="+mn-cs"/>
              </a:rPr>
              <a:t>Las víctimas y los niños que han sido testigos de violencia a menudo experimentan temor, vergüenza, culpa y estigma. Estas emociones negativas contribuyen a cargas pesadas de problemas mentales y emocionales, particularmente depresión y trastorno de estrés postraumático (PTSD), como se señaló anteriormente.</a:t>
            </a:r>
            <a:endParaRPr lang="en-US" sz="1050" dirty="0"/>
          </a:p>
        </p:txBody>
      </p:sp>
      <p:sp>
        <p:nvSpPr>
          <p:cNvPr id="4" name="Slide Number Placeholder 3"/>
          <p:cNvSpPr>
            <a:spLocks noGrp="1"/>
          </p:cNvSpPr>
          <p:nvPr>
            <p:ph type="sldNum" sz="quarter" idx="10"/>
          </p:nvPr>
        </p:nvSpPr>
        <p:spPr/>
        <p:txBody>
          <a:bodyPr/>
          <a:lstStyle/>
          <a:p>
            <a:fld id="{F4F3E8C5-C642-4750-9DEB-ED2B46356D75}"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4400" y="304800"/>
            <a:ext cx="2743200" cy="2057400"/>
          </a:xfrm>
        </p:spPr>
      </p:sp>
      <p:sp>
        <p:nvSpPr>
          <p:cNvPr id="3" name="Notes Placeholder 2"/>
          <p:cNvSpPr>
            <a:spLocks noGrp="1"/>
          </p:cNvSpPr>
          <p:nvPr>
            <p:ph type="body" idx="1"/>
          </p:nvPr>
        </p:nvSpPr>
        <p:spPr>
          <a:xfrm>
            <a:off x="685800" y="2438400"/>
            <a:ext cx="5486400" cy="6019800"/>
          </a:xfrm>
        </p:spPr>
        <p:txBody>
          <a:bodyPr>
            <a:normAutofit/>
          </a:bodyPr>
          <a:lstStyle/>
          <a:p>
            <a:r>
              <a:rPr lang="es-ES_tradnl" sz="1200" b="1" kern="1200" dirty="0" smtClean="0">
                <a:solidFill>
                  <a:schemeClr val="tx1"/>
                </a:solidFill>
                <a:effectLst/>
                <a:latin typeface="+mn-lt"/>
                <a:ea typeface="+mn-ea"/>
                <a:cs typeface="+mn-cs"/>
              </a:rPr>
              <a:t>TESTIGOS  DE VIOLENCIA  DOMÉSTICA</a:t>
            </a:r>
            <a:endParaRPr lang="en-US" sz="1200" kern="1200" dirty="0" smtClean="0">
              <a:solidFill>
                <a:schemeClr val="tx1"/>
              </a:solidFill>
              <a:effectLst/>
              <a:latin typeface="+mn-lt"/>
              <a:ea typeface="+mn-ea"/>
              <a:cs typeface="+mn-cs"/>
            </a:endParaRPr>
          </a:p>
          <a:p>
            <a:pPr>
              <a:lnSpc>
                <a:spcPct val="110000"/>
              </a:lnSpc>
            </a:pPr>
            <a:endParaRPr lang="en-US" kern="1200" dirty="0" smtClean="0">
              <a:solidFill>
                <a:schemeClr val="tx1"/>
              </a:solidFill>
              <a:latin typeface="+mn-lt"/>
              <a:ea typeface="+mn-ea"/>
              <a:cs typeface="+mn-cs"/>
            </a:endParaRPr>
          </a:p>
          <a:p>
            <a:r>
              <a:rPr lang="es-ES_tradnl" sz="1200" kern="1200" dirty="0" smtClean="0">
                <a:solidFill>
                  <a:schemeClr val="tx1"/>
                </a:solidFill>
                <a:effectLst/>
                <a:latin typeface="+mn-lt"/>
                <a:ea typeface="+mn-ea"/>
                <a:cs typeface="+mn-cs"/>
              </a:rPr>
              <a:t>El ser testigos de abuso es considerado por algunos como abuso infantil serio. Ciertamente, las consecuencias manifiestas en la salud física y mental así lo atestiguan. Los niños que son testigos de violencia doméstica tienen mayor probabilidad  de presentar problemas de conducta y de salud física, incluyendo:</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4F3E8C5-C642-4750-9DEB-ED2B46356D75}"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_tradnl" sz="1200" kern="1200" dirty="0" smtClean="0">
                <a:solidFill>
                  <a:schemeClr val="tx1"/>
                </a:solidFill>
                <a:effectLst/>
                <a:latin typeface="+mn-lt"/>
                <a:ea typeface="+mn-ea"/>
                <a:cs typeface="+mn-cs"/>
              </a:rPr>
              <a:t>El ser testigos de abuso es considerado por algunos como abuso infantil serio. Ciertamente, las consecuencias manifiestas en la salud física y mental así lo atestiguan. Los niños que son testigos de violencia doméstica tienen mayor probabilidad  de presentar problemas de conducta y de salud física, incluyendo:</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b="1" kern="1200" dirty="0" smtClean="0">
                <a:solidFill>
                  <a:schemeClr val="tx1"/>
                </a:solidFill>
                <a:effectLst/>
                <a:latin typeface="+mn-lt"/>
                <a:ea typeface="+mn-ea"/>
                <a:cs typeface="+mn-cs"/>
              </a:rPr>
              <a:t>•   depresión</a:t>
            </a:r>
            <a:endParaRPr lang="en-US" sz="1200" b="1" kern="1200" dirty="0" smtClean="0">
              <a:solidFill>
                <a:schemeClr val="tx1"/>
              </a:solidFill>
              <a:effectLst/>
              <a:latin typeface="+mn-lt"/>
              <a:ea typeface="+mn-ea"/>
              <a:cs typeface="+mn-cs"/>
            </a:endParaRPr>
          </a:p>
          <a:p>
            <a:r>
              <a:rPr lang="es-ES_tradnl" sz="1200" b="1" kern="1200" dirty="0" smtClean="0">
                <a:solidFill>
                  <a:schemeClr val="tx1"/>
                </a:solidFill>
                <a:effectLst/>
                <a:latin typeface="+mn-lt"/>
                <a:ea typeface="+mn-ea"/>
                <a:cs typeface="+mn-cs"/>
              </a:rPr>
              <a:t>•   ansiedad</a:t>
            </a:r>
            <a:endParaRPr lang="en-US" sz="1200" b="1" kern="1200" dirty="0" smtClean="0">
              <a:solidFill>
                <a:schemeClr val="tx1"/>
              </a:solidFill>
              <a:effectLst/>
              <a:latin typeface="+mn-lt"/>
              <a:ea typeface="+mn-ea"/>
              <a:cs typeface="+mn-cs"/>
            </a:endParaRPr>
          </a:p>
          <a:p>
            <a:r>
              <a:rPr lang="es-ES_tradnl" sz="1200" b="1" kern="1200" dirty="0" smtClean="0">
                <a:solidFill>
                  <a:schemeClr val="tx1"/>
                </a:solidFill>
                <a:effectLst/>
                <a:latin typeface="+mn-lt"/>
                <a:ea typeface="+mn-ea"/>
                <a:cs typeface="+mn-cs"/>
              </a:rPr>
              <a:t>•   intentos de suicidio</a:t>
            </a:r>
            <a:endParaRPr lang="en-US" sz="1200" b="1" kern="1200" dirty="0" smtClean="0">
              <a:solidFill>
                <a:schemeClr val="tx1"/>
              </a:solidFill>
              <a:effectLst/>
              <a:latin typeface="+mn-lt"/>
              <a:ea typeface="+mn-ea"/>
              <a:cs typeface="+mn-cs"/>
            </a:endParaRPr>
          </a:p>
          <a:p>
            <a:r>
              <a:rPr lang="es-ES_tradnl" sz="1200" b="1" kern="1200" dirty="0" smtClean="0">
                <a:solidFill>
                  <a:schemeClr val="tx1"/>
                </a:solidFill>
                <a:effectLst/>
                <a:latin typeface="+mn-lt"/>
                <a:ea typeface="+mn-ea"/>
                <a:cs typeface="+mn-cs"/>
              </a:rPr>
              <a:t>•   abuso de drogas y alcohol</a:t>
            </a:r>
            <a:endParaRPr lang="en-US" sz="1200" b="1" kern="1200" dirty="0" smtClean="0">
              <a:solidFill>
                <a:schemeClr val="tx1"/>
              </a:solidFill>
              <a:effectLst/>
              <a:latin typeface="+mn-lt"/>
              <a:ea typeface="+mn-ea"/>
              <a:cs typeface="+mn-cs"/>
            </a:endParaRPr>
          </a:p>
          <a:p>
            <a:r>
              <a:rPr lang="es-ES_tradnl" sz="1200" b="1" kern="1200" dirty="0" smtClean="0">
                <a:solidFill>
                  <a:schemeClr val="tx1"/>
                </a:solidFill>
                <a:effectLst/>
                <a:latin typeface="+mn-lt"/>
                <a:ea typeface="+mn-ea"/>
                <a:cs typeface="+mn-cs"/>
              </a:rPr>
              <a:t>•   trastorno de estrés postraumático (tales como mojar la cama o pesadillas)</a:t>
            </a:r>
            <a:endParaRPr lang="en-US" sz="1200" b="1" kern="1200" dirty="0" smtClean="0">
              <a:solidFill>
                <a:schemeClr val="tx1"/>
              </a:solidFill>
              <a:effectLst/>
              <a:latin typeface="+mn-lt"/>
              <a:ea typeface="+mn-ea"/>
              <a:cs typeface="+mn-cs"/>
            </a:endParaRPr>
          </a:p>
          <a:p>
            <a:r>
              <a:rPr lang="es-ES_tradnl" sz="1200" b="1" kern="1200" dirty="0" smtClean="0">
                <a:solidFill>
                  <a:schemeClr val="tx1"/>
                </a:solidFill>
                <a:effectLst/>
                <a:latin typeface="+mn-lt"/>
                <a:ea typeface="+mn-ea"/>
                <a:cs typeface="+mn-cs"/>
              </a:rPr>
              <a:t>•   alergias</a:t>
            </a:r>
            <a:endParaRPr lang="en-US" sz="1200" b="1" kern="1200" dirty="0" smtClean="0">
              <a:solidFill>
                <a:schemeClr val="tx1"/>
              </a:solidFill>
              <a:effectLst/>
              <a:latin typeface="+mn-lt"/>
              <a:ea typeface="+mn-ea"/>
              <a:cs typeface="+mn-cs"/>
            </a:endParaRPr>
          </a:p>
          <a:p>
            <a:r>
              <a:rPr lang="es-ES_tradnl" sz="1200" b="1" kern="1200" dirty="0" smtClean="0">
                <a:solidFill>
                  <a:schemeClr val="tx1"/>
                </a:solidFill>
                <a:effectLst/>
                <a:latin typeface="+mn-lt"/>
                <a:ea typeface="+mn-ea"/>
                <a:cs typeface="+mn-cs"/>
              </a:rPr>
              <a:t>•   asma</a:t>
            </a:r>
            <a:endParaRPr lang="en-US" sz="1200" b="1" kern="1200" dirty="0" smtClean="0">
              <a:solidFill>
                <a:schemeClr val="tx1"/>
              </a:solidFill>
              <a:effectLst/>
              <a:latin typeface="+mn-lt"/>
              <a:ea typeface="+mn-ea"/>
              <a:cs typeface="+mn-cs"/>
            </a:endParaRPr>
          </a:p>
          <a:p>
            <a:r>
              <a:rPr lang="es-ES_tradnl" sz="1200" b="1" kern="1200" dirty="0" smtClean="0">
                <a:solidFill>
                  <a:schemeClr val="tx1"/>
                </a:solidFill>
                <a:effectLst/>
                <a:latin typeface="+mn-lt"/>
                <a:ea typeface="+mn-ea"/>
                <a:cs typeface="+mn-cs"/>
              </a:rPr>
              <a:t>•   problemas gastrointestinales </a:t>
            </a:r>
            <a:endParaRPr lang="en-US" sz="1200" b="1" kern="1200" dirty="0" smtClean="0">
              <a:solidFill>
                <a:schemeClr val="tx1"/>
              </a:solidFill>
              <a:effectLst/>
              <a:latin typeface="+mn-lt"/>
              <a:ea typeface="+mn-ea"/>
              <a:cs typeface="+mn-cs"/>
            </a:endParaRPr>
          </a:p>
          <a:p>
            <a:r>
              <a:rPr lang="es-ES_tradnl" sz="1200" b="1" kern="1200" dirty="0" smtClean="0">
                <a:solidFill>
                  <a:schemeClr val="tx1"/>
                </a:solidFill>
                <a:effectLst/>
                <a:latin typeface="+mn-lt"/>
                <a:ea typeface="+mn-ea"/>
                <a:cs typeface="+mn-cs"/>
              </a:rPr>
              <a:t>•   dolor de cabeza</a:t>
            </a:r>
            <a:endParaRPr lang="en-US" sz="1200" b="1" kern="1200" dirty="0" smtClean="0">
              <a:solidFill>
                <a:schemeClr val="tx1"/>
              </a:solidFill>
              <a:effectLst/>
              <a:latin typeface="+mn-lt"/>
              <a:ea typeface="+mn-ea"/>
              <a:cs typeface="+mn-cs"/>
            </a:endParaRPr>
          </a:p>
          <a:p>
            <a:r>
              <a:rPr lang="es-ES_tradnl" sz="1200" b="1" kern="1200" dirty="0" smtClean="0">
                <a:solidFill>
                  <a:schemeClr val="tx1"/>
                </a:solidFill>
                <a:effectLst/>
                <a:latin typeface="+mn-lt"/>
                <a:ea typeface="+mn-ea"/>
                <a:cs typeface="+mn-cs"/>
              </a:rPr>
              <a:t>•   influenza</a:t>
            </a:r>
            <a:endParaRPr lang="en-US" sz="1200" b="1" kern="1200" dirty="0" smtClean="0">
              <a:solidFill>
                <a:schemeClr val="tx1"/>
              </a:solidFill>
              <a:effectLst/>
              <a:latin typeface="+mn-lt"/>
              <a:ea typeface="+mn-ea"/>
              <a:cs typeface="+mn-cs"/>
            </a:endParaRPr>
          </a:p>
          <a:p>
            <a:r>
              <a:rPr lang="es-ES_tradnl" sz="1200" b="1" kern="1200" dirty="0" smtClean="0">
                <a:solidFill>
                  <a:schemeClr val="tx1"/>
                </a:solidFill>
                <a:effectLst/>
                <a:latin typeface="+mn-lt"/>
                <a:ea typeface="+mn-ea"/>
                <a:cs typeface="+mn-cs"/>
              </a:rPr>
              <a:t> </a:t>
            </a:r>
            <a:endParaRPr lang="en-US" sz="1200" b="1"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Las consecuencias de salud descritas anteriormente ofrecen fuerte evidencia de que la violencia contra las mujeres y niñas es un serio problema de salud pública. Las estrategias de prevención y el desarrollo de factores de protección pueden tener un impacto positivo en la reducción de estas consecuencias en la salud. Es importante estar alerta en cuanto a los muchos efectos del abuso que ocurren a largo plazo en la salud de mujeres y niñas. Es importante  reconocer en qué forma, como problema de salud, la violencia contra la mujer debilita nuestras comunidades y nuestra nación.  Es de vital importancia hacer todo lo que está en nuestro poder para dar a conocer las consecuencias del abuso en la salud y su alto costo.</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4F3E8C5-C642-4750-9DEB-ED2B46356D75}" type="slidenum">
              <a:rPr lang="en-US" smtClean="0"/>
              <a:pPr/>
              <a:t>25</a:t>
            </a:fld>
            <a:endParaRPr lang="en-US" dirty="0"/>
          </a:p>
        </p:txBody>
      </p:sp>
    </p:spTree>
    <p:extLst>
      <p:ext uri="{BB962C8B-B14F-4D97-AF65-F5344CB8AC3E}">
        <p14:creationId xmlns:p14="http://schemas.microsoft.com/office/powerpoint/2010/main" val="23401669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4400" y="457200"/>
            <a:ext cx="2743200" cy="2057400"/>
          </a:xfrm>
        </p:spPr>
      </p:sp>
      <p:sp>
        <p:nvSpPr>
          <p:cNvPr id="3" name="Notes Placeholder 2"/>
          <p:cNvSpPr>
            <a:spLocks noGrp="1"/>
          </p:cNvSpPr>
          <p:nvPr>
            <p:ph type="body" idx="1"/>
          </p:nvPr>
        </p:nvSpPr>
        <p:spPr>
          <a:xfrm>
            <a:off x="685800" y="2590800"/>
            <a:ext cx="5486400" cy="5867400"/>
          </a:xfrm>
        </p:spPr>
        <p:txBody>
          <a:bodyPr>
            <a:normAutofit lnSpcReduction="10000"/>
          </a:bodyPr>
          <a:lstStyle/>
          <a:p>
            <a:pPr>
              <a:lnSpc>
                <a:spcPct val="130000"/>
              </a:lnSpc>
            </a:pPr>
            <a:r>
              <a:rPr lang="es-ES_tradnl" b="1" dirty="0" smtClean="0">
                <a:solidFill>
                  <a:srgbClr val="7030A0"/>
                </a:solidFill>
              </a:rPr>
              <a:t>QUÉ HACER</a:t>
            </a:r>
          </a:p>
          <a:p>
            <a:r>
              <a:rPr lang="es-ES_tradnl" sz="1200" b="1" kern="1200" dirty="0" smtClean="0">
                <a:solidFill>
                  <a:schemeClr val="tx1"/>
                </a:solidFill>
                <a:effectLst/>
                <a:latin typeface="+mn-lt"/>
                <a:ea typeface="+mn-ea"/>
                <a:cs typeface="+mn-cs"/>
              </a:rPr>
              <a:t>•   Ora por sabiduría</a:t>
            </a:r>
            <a:endParaRPr lang="en-US" sz="1200" b="1" kern="1200" dirty="0" smtClean="0">
              <a:solidFill>
                <a:schemeClr val="tx1"/>
              </a:solidFill>
              <a:effectLst/>
              <a:latin typeface="+mn-lt"/>
              <a:ea typeface="+mn-ea"/>
              <a:cs typeface="+mn-cs"/>
            </a:endParaRPr>
          </a:p>
          <a:p>
            <a:r>
              <a:rPr lang="es-ES_tradnl" sz="1200" b="1" kern="1200" dirty="0" smtClean="0">
                <a:solidFill>
                  <a:schemeClr val="tx1"/>
                </a:solidFill>
                <a:effectLst/>
                <a:latin typeface="+mn-lt"/>
                <a:ea typeface="+mn-ea"/>
                <a:cs typeface="+mn-cs"/>
              </a:rPr>
              <a:t>•   Evalúa tu seguridad y elabora un plan de seguridad</a:t>
            </a:r>
            <a:endParaRPr lang="en-US" sz="1200" b="1" kern="1200" dirty="0" smtClean="0">
              <a:solidFill>
                <a:schemeClr val="tx1"/>
              </a:solidFill>
              <a:effectLst/>
              <a:latin typeface="+mn-lt"/>
              <a:ea typeface="+mn-ea"/>
              <a:cs typeface="+mn-cs"/>
            </a:endParaRPr>
          </a:p>
          <a:p>
            <a:r>
              <a:rPr lang="es-ES_tradnl" sz="1200" b="1" kern="1200" dirty="0" smtClean="0">
                <a:solidFill>
                  <a:schemeClr val="tx1"/>
                </a:solidFill>
                <a:effectLst/>
                <a:latin typeface="+mn-lt"/>
                <a:ea typeface="+mn-ea"/>
                <a:cs typeface="+mn-cs"/>
              </a:rPr>
              <a:t>•   Llama a la línea local de acceso directo en emergencias cuando sea necesario</a:t>
            </a:r>
            <a:endParaRPr lang="en-US" sz="1200" b="1" kern="1200" dirty="0" smtClean="0">
              <a:solidFill>
                <a:schemeClr val="tx1"/>
              </a:solidFill>
              <a:effectLst/>
              <a:latin typeface="+mn-lt"/>
              <a:ea typeface="+mn-ea"/>
              <a:cs typeface="+mn-cs"/>
            </a:endParaRPr>
          </a:p>
          <a:p>
            <a:r>
              <a:rPr lang="es-ES_tradnl" sz="1200" b="1" kern="1200" dirty="0" smtClean="0">
                <a:solidFill>
                  <a:schemeClr val="tx1"/>
                </a:solidFill>
                <a:effectLst/>
                <a:latin typeface="+mn-lt"/>
                <a:ea typeface="+mn-ea"/>
                <a:cs typeface="+mn-cs"/>
              </a:rPr>
              <a:t>•   Identifica a 2 o 3 personas en quien confías para pedir ayuda si estás en peligro</a:t>
            </a:r>
            <a:endParaRPr lang="en-US" sz="1200" b="1" kern="1200" dirty="0" smtClean="0">
              <a:solidFill>
                <a:schemeClr val="tx1"/>
              </a:solidFill>
              <a:effectLst/>
              <a:latin typeface="+mn-lt"/>
              <a:ea typeface="+mn-ea"/>
              <a:cs typeface="+mn-cs"/>
            </a:endParaRPr>
          </a:p>
          <a:p>
            <a:r>
              <a:rPr lang="es-ES_tradnl" sz="1200" b="1" kern="1200" dirty="0" smtClean="0">
                <a:solidFill>
                  <a:schemeClr val="tx1"/>
                </a:solidFill>
                <a:effectLst/>
                <a:latin typeface="+mn-lt"/>
                <a:ea typeface="+mn-ea"/>
                <a:cs typeface="+mn-cs"/>
              </a:rPr>
              <a:t>•   Aprende a decir NO</a:t>
            </a:r>
            <a:endParaRPr lang="en-US" sz="1200" b="1" kern="1200" dirty="0" smtClean="0">
              <a:solidFill>
                <a:schemeClr val="tx1"/>
              </a:solidFill>
              <a:effectLst/>
              <a:latin typeface="+mn-lt"/>
              <a:ea typeface="+mn-ea"/>
              <a:cs typeface="+mn-cs"/>
            </a:endParaRPr>
          </a:p>
          <a:p>
            <a:r>
              <a:rPr lang="es-ES_tradnl" sz="1200" b="1" kern="1200" dirty="0" smtClean="0">
                <a:solidFill>
                  <a:schemeClr val="tx1"/>
                </a:solidFill>
                <a:effectLst/>
                <a:latin typeface="+mn-lt"/>
                <a:ea typeface="+mn-ea"/>
                <a:cs typeface="+mn-cs"/>
              </a:rPr>
              <a:t>•   Sé asertivo</a:t>
            </a:r>
            <a:endParaRPr lang="en-US" sz="1200" b="1" kern="1200" dirty="0" smtClean="0">
              <a:solidFill>
                <a:schemeClr val="tx1"/>
              </a:solidFill>
              <a:effectLst/>
              <a:latin typeface="+mn-lt"/>
              <a:ea typeface="+mn-ea"/>
              <a:cs typeface="+mn-cs"/>
            </a:endParaRPr>
          </a:p>
          <a:p>
            <a:r>
              <a:rPr lang="es-ES_tradnl" sz="1200" b="1" kern="1200" dirty="0" smtClean="0">
                <a:solidFill>
                  <a:schemeClr val="tx1"/>
                </a:solidFill>
                <a:effectLst/>
                <a:latin typeface="+mn-lt"/>
                <a:ea typeface="+mn-ea"/>
                <a:cs typeface="+mn-cs"/>
              </a:rPr>
              <a:t>•   Involúcrate en actividades de defensa y apoyo</a:t>
            </a:r>
            <a:endParaRPr lang="en-US" sz="1200" b="1" kern="1200" dirty="0" smtClean="0">
              <a:solidFill>
                <a:schemeClr val="tx1"/>
              </a:solidFill>
              <a:effectLst/>
              <a:latin typeface="+mn-lt"/>
              <a:ea typeface="+mn-ea"/>
              <a:cs typeface="+mn-cs"/>
            </a:endParaRPr>
          </a:p>
          <a:p>
            <a:r>
              <a:rPr lang="es-ES_tradnl" sz="1200" b="1" kern="1200" dirty="0" smtClean="0">
                <a:solidFill>
                  <a:schemeClr val="tx1"/>
                </a:solidFill>
                <a:effectLst/>
                <a:latin typeface="+mn-lt"/>
                <a:ea typeface="+mn-ea"/>
                <a:cs typeface="+mn-cs"/>
              </a:rPr>
              <a:t>•   Educa a mujeres y hombres en la prevención de la violencia</a:t>
            </a:r>
            <a:endParaRPr lang="en-US" sz="1200" b="1" kern="1200" dirty="0" smtClean="0">
              <a:solidFill>
                <a:schemeClr val="tx1"/>
              </a:solidFill>
              <a:effectLst/>
              <a:latin typeface="+mn-lt"/>
              <a:ea typeface="+mn-ea"/>
              <a:cs typeface="+mn-cs"/>
            </a:endParaRPr>
          </a:p>
          <a:p>
            <a:r>
              <a:rPr lang="es-ES_tradnl" sz="1200" b="1" kern="1200" dirty="0" smtClean="0">
                <a:solidFill>
                  <a:schemeClr val="tx1"/>
                </a:solidFill>
                <a:effectLst/>
                <a:latin typeface="+mn-lt"/>
                <a:ea typeface="+mn-ea"/>
                <a:cs typeface="+mn-cs"/>
              </a:rPr>
              <a:t>•   Enseña a los niños que no está bien lastimar a niñas o mujeres</a:t>
            </a:r>
            <a:endParaRPr lang="en-US" sz="1200" b="1" kern="1200" dirty="0" smtClean="0">
              <a:solidFill>
                <a:schemeClr val="tx1"/>
              </a:solidFill>
              <a:effectLst/>
              <a:latin typeface="+mn-lt"/>
              <a:ea typeface="+mn-ea"/>
              <a:cs typeface="+mn-cs"/>
            </a:endParaRPr>
          </a:p>
          <a:p>
            <a:r>
              <a:rPr lang="es-ES_tradnl" sz="1200" b="1" kern="1200" dirty="0" smtClean="0">
                <a:solidFill>
                  <a:schemeClr val="tx1"/>
                </a:solidFill>
                <a:effectLst/>
                <a:latin typeface="+mn-lt"/>
                <a:ea typeface="+mn-ea"/>
                <a:cs typeface="+mn-cs"/>
              </a:rPr>
              <a:t>•   Usa los materiales  del Día contra el Abuso que proporciona Ministerio de la Mujer para el cuarto sábado de agosto de cada año</a:t>
            </a:r>
            <a:endParaRPr lang="en-US" sz="1200" b="1" kern="1200" dirty="0" smtClean="0">
              <a:solidFill>
                <a:schemeClr val="tx1"/>
              </a:solidFill>
              <a:effectLst/>
              <a:latin typeface="+mn-lt"/>
              <a:ea typeface="+mn-ea"/>
              <a:cs typeface="+mn-cs"/>
            </a:endParaRPr>
          </a:p>
          <a:p>
            <a:r>
              <a:rPr lang="es-ES_tradnl" sz="1200" b="1" kern="1200" dirty="0" smtClean="0">
                <a:solidFill>
                  <a:schemeClr val="tx1"/>
                </a:solidFill>
                <a:effectLst/>
                <a:latin typeface="+mn-lt"/>
                <a:ea typeface="+mn-ea"/>
                <a:cs typeface="+mn-cs"/>
              </a:rPr>
              <a:t>•   Insta a tu pastor a predicar acerca de este problema</a:t>
            </a:r>
            <a:endParaRPr lang="en-US" sz="1200" b="1" kern="1200" dirty="0" smtClean="0">
              <a:solidFill>
                <a:schemeClr val="tx1"/>
              </a:solidFill>
              <a:effectLst/>
              <a:latin typeface="+mn-lt"/>
              <a:ea typeface="+mn-ea"/>
              <a:cs typeface="+mn-cs"/>
            </a:endParaRPr>
          </a:p>
          <a:p>
            <a:r>
              <a:rPr lang="es-ES_tradnl" sz="1200" b="1" kern="1200" dirty="0" smtClean="0">
                <a:solidFill>
                  <a:schemeClr val="tx1"/>
                </a:solidFill>
                <a:effectLst/>
                <a:latin typeface="+mn-lt"/>
                <a:ea typeface="+mn-ea"/>
                <a:cs typeface="+mn-cs"/>
              </a:rPr>
              <a:t>•   Firma la petición y compromiso del programa END IT NOW contra la violencia</a:t>
            </a:r>
            <a:endParaRPr lang="en-US" sz="1200" b="1" kern="1200" dirty="0" smtClean="0">
              <a:solidFill>
                <a:schemeClr val="tx1"/>
              </a:solidFill>
              <a:effectLst/>
              <a:latin typeface="+mn-lt"/>
              <a:ea typeface="+mn-ea"/>
              <a:cs typeface="+mn-cs"/>
            </a:endParaRPr>
          </a:p>
          <a:p>
            <a:r>
              <a:rPr lang="es-ES_tradnl" sz="1200" b="1" kern="1200" dirty="0" smtClean="0">
                <a:solidFill>
                  <a:schemeClr val="tx1"/>
                </a:solidFill>
                <a:effectLst/>
                <a:latin typeface="+mn-lt"/>
                <a:ea typeface="+mn-ea"/>
                <a:cs typeface="+mn-cs"/>
              </a:rPr>
              <a:t>•   Marcha en desfiles del programa END IT NOW</a:t>
            </a:r>
            <a:endParaRPr lang="en-US" sz="1200" b="1" kern="1200" dirty="0" smtClean="0">
              <a:solidFill>
                <a:schemeClr val="tx1"/>
              </a:solidFill>
              <a:effectLst/>
              <a:latin typeface="+mn-lt"/>
              <a:ea typeface="+mn-ea"/>
              <a:cs typeface="+mn-cs"/>
            </a:endParaRPr>
          </a:p>
          <a:p>
            <a:r>
              <a:rPr lang="es-ES_tradnl" sz="1200" b="1" kern="1200" dirty="0" smtClean="0">
                <a:solidFill>
                  <a:schemeClr val="tx1"/>
                </a:solidFill>
                <a:effectLst/>
                <a:latin typeface="+mn-lt"/>
                <a:ea typeface="+mn-ea"/>
                <a:cs typeface="+mn-cs"/>
              </a:rPr>
              <a:t>•   Mira y comparte el programa en vídeo END IT NOW </a:t>
            </a:r>
            <a:endParaRPr lang="en-US" sz="1200" b="1" kern="1200" dirty="0" smtClean="0">
              <a:solidFill>
                <a:schemeClr val="tx1"/>
              </a:solidFill>
              <a:effectLst/>
              <a:latin typeface="+mn-lt"/>
              <a:ea typeface="+mn-ea"/>
              <a:cs typeface="+mn-cs"/>
            </a:endParaRPr>
          </a:p>
          <a:p>
            <a:r>
              <a:rPr lang="es-ES_tradnl" sz="1200" b="1" kern="1200" dirty="0" smtClean="0">
                <a:solidFill>
                  <a:schemeClr val="tx1"/>
                </a:solidFill>
                <a:effectLst/>
                <a:latin typeface="+mn-lt"/>
                <a:ea typeface="+mn-ea"/>
                <a:cs typeface="+mn-cs"/>
              </a:rPr>
              <a:t>•   Relata tu propia historia</a:t>
            </a:r>
            <a:endParaRPr lang="en-US" sz="1200" b="1" kern="1200" dirty="0" smtClean="0">
              <a:solidFill>
                <a:schemeClr val="tx1"/>
              </a:solidFill>
              <a:effectLst/>
              <a:latin typeface="+mn-lt"/>
              <a:ea typeface="+mn-ea"/>
              <a:cs typeface="+mn-cs"/>
            </a:endParaRPr>
          </a:p>
          <a:p>
            <a:r>
              <a:rPr lang="es-ES_tradnl" sz="1200" b="1" kern="1200" dirty="0" smtClean="0">
                <a:solidFill>
                  <a:schemeClr val="tx1"/>
                </a:solidFill>
                <a:effectLst/>
                <a:latin typeface="+mn-lt"/>
                <a:ea typeface="+mn-ea"/>
                <a:cs typeface="+mn-cs"/>
              </a:rPr>
              <a:t>•   Asegúrate de que hay servicios de salud adecuados para las mujeres en tu zona</a:t>
            </a:r>
            <a:endParaRPr lang="en-US" sz="1200" b="1" kern="1200" dirty="0" smtClean="0">
              <a:solidFill>
                <a:schemeClr val="tx1"/>
              </a:solidFill>
              <a:effectLst/>
              <a:latin typeface="+mn-lt"/>
              <a:ea typeface="+mn-ea"/>
              <a:cs typeface="+mn-cs"/>
            </a:endParaRPr>
          </a:p>
          <a:p>
            <a:r>
              <a:rPr lang="es-ES_tradnl" sz="1200" b="1" kern="1200" dirty="0" smtClean="0">
                <a:solidFill>
                  <a:schemeClr val="tx1"/>
                </a:solidFill>
                <a:effectLst/>
                <a:latin typeface="+mn-lt"/>
                <a:ea typeface="+mn-ea"/>
                <a:cs typeface="+mn-cs"/>
              </a:rPr>
              <a:t>•   Escribe, comparte en tu blog, únete a redes sociales</a:t>
            </a:r>
            <a:endParaRPr lang="en-US" sz="1200" b="1" kern="1200" dirty="0" smtClean="0">
              <a:solidFill>
                <a:schemeClr val="tx1"/>
              </a:solidFill>
              <a:effectLst/>
              <a:latin typeface="+mn-lt"/>
              <a:ea typeface="+mn-ea"/>
              <a:cs typeface="+mn-cs"/>
            </a:endParaRPr>
          </a:p>
          <a:p>
            <a:r>
              <a:rPr lang="es-ES_tradnl" sz="1200" b="1" kern="1200" dirty="0" smtClean="0">
                <a:solidFill>
                  <a:schemeClr val="tx1"/>
                </a:solidFill>
                <a:effectLst/>
                <a:latin typeface="+mn-lt"/>
                <a:ea typeface="+mn-ea"/>
                <a:cs typeface="+mn-cs"/>
              </a:rPr>
              <a:t>•   Provee un refugio para mujeres maltratadas</a:t>
            </a:r>
            <a:endParaRPr lang="en-US" sz="1200" b="1" kern="1200" dirty="0" smtClean="0">
              <a:solidFill>
                <a:schemeClr val="tx1"/>
              </a:solidFill>
              <a:effectLst/>
              <a:latin typeface="+mn-lt"/>
              <a:ea typeface="+mn-ea"/>
              <a:cs typeface="+mn-cs"/>
            </a:endParaRPr>
          </a:p>
          <a:p>
            <a:r>
              <a:rPr lang="es-ES_tradnl" sz="1200" b="1" kern="1200" dirty="0" smtClean="0">
                <a:solidFill>
                  <a:schemeClr val="tx1"/>
                </a:solidFill>
                <a:effectLst/>
                <a:latin typeface="+mn-lt"/>
                <a:ea typeface="+mn-ea"/>
                <a:cs typeface="+mn-cs"/>
              </a:rPr>
              <a:t>•   Sé miembro de la junta de tu asociación</a:t>
            </a:r>
            <a:endParaRPr lang="en-US" sz="1200" b="1" kern="1200" dirty="0" smtClean="0">
              <a:solidFill>
                <a:schemeClr val="tx1"/>
              </a:solidFill>
              <a:effectLst/>
              <a:latin typeface="+mn-lt"/>
              <a:ea typeface="+mn-ea"/>
              <a:cs typeface="+mn-cs"/>
            </a:endParaRPr>
          </a:p>
          <a:p>
            <a:r>
              <a:rPr lang="es-ES_tradnl" sz="1200" b="1" kern="1200" dirty="0" smtClean="0">
                <a:solidFill>
                  <a:schemeClr val="tx1"/>
                </a:solidFill>
                <a:effectLst/>
                <a:latin typeface="+mn-lt"/>
                <a:ea typeface="+mn-ea"/>
                <a:cs typeface="+mn-cs"/>
              </a:rPr>
              <a:t>•   Ayuda a establecer un refugio, o presta servicios de voluntario en uno ya existente</a:t>
            </a:r>
            <a:endParaRPr lang="en-US" sz="1200" b="1" kern="1200" dirty="0" smtClean="0">
              <a:solidFill>
                <a:schemeClr val="tx1"/>
              </a:solidFill>
              <a:effectLst/>
              <a:latin typeface="+mn-lt"/>
              <a:ea typeface="+mn-ea"/>
              <a:cs typeface="+mn-cs"/>
            </a:endParaRPr>
          </a:p>
          <a:p>
            <a:r>
              <a:rPr lang="es-ES_tradnl" sz="1200" b="1" kern="1200" dirty="0" smtClean="0">
                <a:solidFill>
                  <a:schemeClr val="tx1"/>
                </a:solidFill>
                <a:effectLst/>
                <a:latin typeface="+mn-lt"/>
                <a:ea typeface="+mn-ea"/>
                <a:cs typeface="+mn-cs"/>
              </a:rPr>
              <a:t>•   Habla ante tu comunidad y gobierno</a:t>
            </a:r>
            <a:endParaRPr lang="en-US" sz="1200" b="1" kern="1200" dirty="0" smtClean="0">
              <a:solidFill>
                <a:schemeClr val="tx1"/>
              </a:solidFill>
              <a:effectLst/>
              <a:latin typeface="+mn-lt"/>
              <a:ea typeface="+mn-ea"/>
              <a:cs typeface="+mn-cs"/>
            </a:endParaRPr>
          </a:p>
          <a:p>
            <a:r>
              <a:rPr lang="es-ES_tradnl" sz="1200" b="1" kern="1200" dirty="0" smtClean="0">
                <a:solidFill>
                  <a:schemeClr val="tx1"/>
                </a:solidFill>
                <a:effectLst/>
                <a:latin typeface="+mn-lt"/>
                <a:ea typeface="+mn-ea"/>
                <a:cs typeface="+mn-cs"/>
              </a:rPr>
              <a:t>•   Anima a mujeres jóvenes a convertirse en abogadas, educadoras, predicadoras, etc.</a:t>
            </a:r>
            <a:endParaRPr lang="en-US" sz="1200" b="1" kern="1200" dirty="0" smtClean="0">
              <a:solidFill>
                <a:schemeClr val="tx1"/>
              </a:solidFill>
              <a:effectLst/>
              <a:latin typeface="+mn-lt"/>
              <a:ea typeface="+mn-ea"/>
              <a:cs typeface="+mn-cs"/>
            </a:endParaRPr>
          </a:p>
          <a:p>
            <a:r>
              <a:rPr lang="es-ES_tradnl" sz="1200" b="1" kern="1200" dirty="0" smtClean="0">
                <a:solidFill>
                  <a:schemeClr val="tx1"/>
                </a:solidFill>
                <a:effectLst/>
                <a:latin typeface="+mn-lt"/>
                <a:ea typeface="+mn-ea"/>
                <a:cs typeface="+mn-cs"/>
              </a:rPr>
              <a:t>•   Desafía y ayuda a cambiar las normas tradicionales</a:t>
            </a:r>
            <a:endParaRPr lang="en-US" sz="1200" b="1" kern="1200" dirty="0" smtClean="0">
              <a:solidFill>
                <a:schemeClr val="tx1"/>
              </a:solidFill>
              <a:effectLst/>
              <a:latin typeface="+mn-lt"/>
              <a:ea typeface="+mn-ea"/>
              <a:cs typeface="+mn-cs"/>
            </a:endParaRPr>
          </a:p>
          <a:p>
            <a:r>
              <a:rPr lang="es-ES_tradnl" sz="1200" b="1" kern="1200" dirty="0" smtClean="0">
                <a:solidFill>
                  <a:schemeClr val="tx1"/>
                </a:solidFill>
                <a:effectLst/>
                <a:latin typeface="+mn-lt"/>
                <a:ea typeface="+mn-ea"/>
                <a:cs typeface="+mn-cs"/>
              </a:rPr>
              <a:t> </a:t>
            </a:r>
            <a:endParaRPr lang="en-US" sz="1200" b="1" kern="1200" dirty="0" smtClean="0">
              <a:solidFill>
                <a:schemeClr val="tx1"/>
              </a:solidFill>
              <a:effectLst/>
              <a:latin typeface="+mn-lt"/>
              <a:ea typeface="+mn-ea"/>
              <a:cs typeface="+mn-cs"/>
            </a:endParaRPr>
          </a:p>
          <a:p>
            <a:r>
              <a:rPr lang="es-ES_tradnl" sz="1200" b="1" kern="1200" dirty="0" smtClean="0">
                <a:solidFill>
                  <a:schemeClr val="tx1"/>
                </a:solidFill>
                <a:effectLst/>
                <a:latin typeface="+mn-lt"/>
                <a:ea typeface="+mn-ea"/>
                <a:cs typeface="+mn-cs"/>
              </a:rPr>
              <a:t> </a:t>
            </a:r>
            <a:endParaRPr lang="en-US" sz="1200" b="1" kern="1200" dirty="0" smtClean="0">
              <a:solidFill>
                <a:schemeClr val="tx1"/>
              </a:solidFill>
              <a:effectLst/>
              <a:latin typeface="+mn-lt"/>
              <a:ea typeface="+mn-ea"/>
              <a:cs typeface="+mn-cs"/>
            </a:endParaRPr>
          </a:p>
          <a:p>
            <a:pPr>
              <a:lnSpc>
                <a:spcPct val="130000"/>
              </a:lnSpc>
            </a:pPr>
            <a:endParaRPr lang="en-US" b="1" dirty="0"/>
          </a:p>
        </p:txBody>
      </p:sp>
      <p:sp>
        <p:nvSpPr>
          <p:cNvPr id="4" name="Slide Number Placeholder 3"/>
          <p:cNvSpPr>
            <a:spLocks noGrp="1"/>
          </p:cNvSpPr>
          <p:nvPr>
            <p:ph type="sldNum" sz="quarter" idx="10"/>
          </p:nvPr>
        </p:nvSpPr>
        <p:spPr/>
        <p:txBody>
          <a:bodyPr/>
          <a:lstStyle/>
          <a:p>
            <a:fld id="{F4F3E8C5-C642-4750-9DEB-ED2B46356D75}" type="slidenum">
              <a:rPr lang="en-US" smtClean="0"/>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228600"/>
            <a:ext cx="2743200" cy="2057400"/>
          </a:xfrm>
        </p:spPr>
      </p:sp>
      <p:sp>
        <p:nvSpPr>
          <p:cNvPr id="3" name="Notes Placeholder 2"/>
          <p:cNvSpPr>
            <a:spLocks noGrp="1"/>
          </p:cNvSpPr>
          <p:nvPr>
            <p:ph type="body" idx="1"/>
          </p:nvPr>
        </p:nvSpPr>
        <p:spPr>
          <a:xfrm>
            <a:off x="685800" y="2362200"/>
            <a:ext cx="5486400" cy="6096000"/>
          </a:xfrm>
        </p:spPr>
        <p:txBody>
          <a:bodyPr>
            <a:normAutofit/>
          </a:bodyPr>
          <a:lstStyle/>
          <a:p>
            <a:pPr>
              <a:lnSpc>
                <a:spcPct val="120000"/>
              </a:lnSpc>
            </a:pPr>
            <a:r>
              <a:rPr lang="es-ES_tradnl" sz="1200" b="1" dirty="0" smtClean="0">
                <a:solidFill>
                  <a:srgbClr val="7030A0"/>
                </a:solidFill>
              </a:rPr>
              <a:t>PREVENCION: ESTABLECIMIENTO DE FACTORES DE PROTECCION</a:t>
            </a:r>
          </a:p>
          <a:p>
            <a:pPr>
              <a:lnSpc>
                <a:spcPct val="120000"/>
              </a:lnSpc>
            </a:pPr>
            <a:endParaRPr lang="en-US" kern="1200" dirty="0" smtClean="0">
              <a:solidFill>
                <a:schemeClr val="tx1"/>
              </a:solidFill>
              <a:latin typeface="+mn-lt"/>
              <a:ea typeface="+mn-ea"/>
              <a:cs typeface="+mn-cs"/>
            </a:endParaRPr>
          </a:p>
          <a:p>
            <a:r>
              <a:rPr lang="es-ES_tradnl" sz="1200" kern="1200" dirty="0" smtClean="0">
                <a:solidFill>
                  <a:schemeClr val="tx1"/>
                </a:solidFill>
                <a:effectLst/>
                <a:latin typeface="+mn-lt"/>
                <a:ea typeface="+mn-ea"/>
                <a:cs typeface="+mn-cs"/>
              </a:rPr>
              <a:t>No necesitas ser adinerado para prevenir o detener el abuso y para cultivar relaciones saludables. Sin embargo, se requiere una inversión de tiempo, la voluntad de intencionalmente establecer prioridades y la decisión de tomar decisiones sabiamente. Aquí hay algunas  ideas prácticas eficaces que te pueden ayudar a establecer relaciones saludables y de apoyo en el hogar.</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b="1" kern="1200" dirty="0" smtClean="0">
                <a:solidFill>
                  <a:schemeClr val="tx1"/>
                </a:solidFill>
                <a:effectLst/>
                <a:latin typeface="+mn-lt"/>
                <a:ea typeface="+mn-ea"/>
                <a:cs typeface="+mn-cs"/>
              </a:rPr>
              <a:t>1. </a:t>
            </a:r>
            <a:r>
              <a:rPr lang="es-ES_tradnl" sz="1200" b="1" i="1" kern="1200" dirty="0" smtClean="0">
                <a:solidFill>
                  <a:schemeClr val="tx1"/>
                </a:solidFill>
                <a:effectLst/>
                <a:latin typeface="+mn-lt"/>
                <a:ea typeface="+mn-ea"/>
                <a:cs typeface="+mn-cs"/>
              </a:rPr>
              <a:t>Incluye el culto familiar en tu  agenda diaria y busca la presencia de Dios como familia.</a:t>
            </a:r>
            <a:endParaRPr lang="en-US" sz="1200" i="1"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Uno de los factores de protección importantes es incluir el culto familiar en la agenda diaria. La familia que ora junta y busca junta la voluntad de Dios para todos sus miembros, está estableciendo factores de resiliencia. Un fundamento espiritual sólido es un factor de protección mayor, y los ángeles pueden convertir el hogar en un pedacito de cielo aquí en la tierra, porque "el símbolo más dulce del cielo es un hogar presidido por el espíritu del Señor”.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b="1" kern="1200" dirty="0" smtClean="0">
                <a:solidFill>
                  <a:schemeClr val="tx1"/>
                </a:solidFill>
                <a:effectLst/>
                <a:latin typeface="+mn-lt"/>
                <a:ea typeface="+mn-ea"/>
                <a:cs typeface="+mn-cs"/>
              </a:rPr>
              <a:t>2. </a:t>
            </a:r>
            <a:r>
              <a:rPr lang="es-ES_tradnl" sz="1200" b="1" i="1" kern="1200" dirty="0" smtClean="0">
                <a:solidFill>
                  <a:schemeClr val="tx1"/>
                </a:solidFill>
                <a:effectLst/>
                <a:latin typeface="+mn-lt"/>
                <a:ea typeface="+mn-ea"/>
                <a:cs typeface="+mn-cs"/>
              </a:rPr>
              <a:t>Dedica tiempo de calidad para interacciones cara a cara.</a:t>
            </a:r>
            <a:endParaRPr lang="en-US" sz="1200" i="1"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Algunas veces, en su vida ajetreada, las personas escogen relacionarse con otros a través de las redes sociales o Internet, y dedican poco tiempo en familia para hablarse unos a otros en persona. A fin de poder invertir en relaciones saludables en el hogar, debemos incluir tiempo para interacciones cara a cara como familia. Dedica a cada miembro de la familia tiempo de calidad; escúchalos, escucha sus preocupaciones y sus intereses, sus luchas y sus alegrías. Esto construirá un lazo fuerte que nos sostendrá a través de los momentos difíciles de la vida.</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b="1" kern="1200" dirty="0" smtClean="0">
                <a:solidFill>
                  <a:schemeClr val="tx1"/>
                </a:solidFill>
                <a:effectLst/>
                <a:latin typeface="+mn-lt"/>
                <a:ea typeface="+mn-ea"/>
                <a:cs typeface="+mn-cs"/>
              </a:rPr>
              <a:t>3. </a:t>
            </a:r>
            <a:r>
              <a:rPr lang="es-ES_tradnl" sz="1200" b="1" i="1" kern="1200" dirty="0" smtClean="0">
                <a:solidFill>
                  <a:schemeClr val="tx1"/>
                </a:solidFill>
                <a:effectLst/>
                <a:latin typeface="+mn-lt"/>
                <a:ea typeface="+mn-ea"/>
                <a:cs typeface="+mn-cs"/>
              </a:rPr>
              <a:t>Dedica tiempo para compartir las comidas como familia </a:t>
            </a:r>
            <a:endParaRPr lang="en-US" sz="1200" i="1"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Hay suficiente evidencia que indica que el comer juntos las comidas como familia, puede jugar un papel enorme en la reducción de conductas de riesgo en niños y jóvenes; pero este tiempo también es importante para relaciones saludables entre adultos. Cuando se apaga la televisión y las personas pueden hablar y escucharse unas a otras, los lazos familiares se estrechan.</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4F3E8C5-C642-4750-9DEB-ED2B46356D75}" type="slidenum">
              <a:rPr lang="en-US" smtClean="0"/>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228600"/>
            <a:ext cx="2743200" cy="2057400"/>
          </a:xfrm>
        </p:spPr>
      </p:sp>
      <p:sp>
        <p:nvSpPr>
          <p:cNvPr id="3" name="Notes Placeholder 2"/>
          <p:cNvSpPr>
            <a:spLocks noGrp="1"/>
          </p:cNvSpPr>
          <p:nvPr>
            <p:ph type="body" idx="1"/>
          </p:nvPr>
        </p:nvSpPr>
        <p:spPr>
          <a:xfrm>
            <a:off x="685800" y="2362200"/>
            <a:ext cx="5486400" cy="6096000"/>
          </a:xfrm>
        </p:spPr>
        <p:txBody>
          <a:bodyPr>
            <a:normAutofit/>
          </a:bodyPr>
          <a:lstStyle/>
          <a:p>
            <a:r>
              <a:rPr lang="es-ES_tradnl" sz="1200" b="1" i="1" kern="1200" dirty="0" smtClean="0">
                <a:solidFill>
                  <a:schemeClr val="tx1"/>
                </a:solidFill>
                <a:effectLst/>
                <a:latin typeface="+mn-lt"/>
                <a:ea typeface="+mn-ea"/>
                <a:cs typeface="+mn-cs"/>
              </a:rPr>
              <a:t>4. Cultiva amor, bondad, cortesía y respeto mutuos.</a:t>
            </a:r>
            <a:endParaRPr lang="en-US" sz="1200" i="1"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Una característica distintiva de las relaciones sanas a puerta cerrada es ser  intencional en cuanto a ser corteses, cariñosos y amables unos con otros. Las palabras de respeto y bondad pueden hacer mucho en asegurar  una atmósfera feliz y placentera en el hogar. Por otro lado, si hay conflicto entre los padres, los hijos reflejarán el mismo espíritu. Se nos recuerda que “nuestra felicidad depende de que se cultive así el amor, la simpatía y la verdadera cortesía mutua”, y que, “si se cumple la voluntad de Dios, los esposos se respetarán mutuamente y cultivarán el amor y la confianza”.</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i="1" kern="1200" dirty="0" smtClean="0">
              <a:solidFill>
                <a:schemeClr val="tx1"/>
              </a:solidFill>
              <a:effectLst/>
              <a:latin typeface="+mn-lt"/>
              <a:ea typeface="+mn-ea"/>
              <a:cs typeface="+mn-cs"/>
            </a:endParaRPr>
          </a:p>
          <a:p>
            <a:r>
              <a:rPr lang="es-ES_tradnl" sz="1200" b="1" i="1" kern="1200" dirty="0" smtClean="0">
                <a:solidFill>
                  <a:schemeClr val="tx1"/>
                </a:solidFill>
                <a:effectLst/>
                <a:latin typeface="+mn-lt"/>
                <a:ea typeface="+mn-ea"/>
                <a:cs typeface="+mn-cs"/>
              </a:rPr>
              <a:t>5. Perdónense unos a otros.</a:t>
            </a:r>
            <a:endParaRPr lang="en-US" sz="1200" i="1"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El perdón trae sanidad, no solamente a la persona que es perdonada, sino también al que perdona. El cargar  amargura y una actitud no perdonadora, ejercerá un impacto negativo sobre nuestra salud. Sin embargo, el proceso de sanidad de perdonar a alguien puede no necesariamente traer reconciliación. Por ejemplo, en el caso de violencia o maltrato, el perdonar puede algunas veces incluir dejar la relación, estableciendo límites para las interacciones con una persona “tóxica” o abusiva,  o haciéndola responsable por sus acciones. El aspecto crítico del perdón lo constituye el orar por quienes nos hirieron y sinceramente desearles bien. No siempre tendremos  la aprobación de todo el mundo, y debemos aceptarlo. Sin embargo, se nos recuerda que  “si es posible, en cuanto dependa de vosotros mismos, estad en paz con todos los hombres” (Romanos 12:18) y perdonar a aquellos que nos han herido de alguna manera. Los beneficios serán invaluables no solamente en esta vida, sino también en la venidera.</a:t>
            </a:r>
            <a:endParaRPr lang="en-US" sz="1200" kern="1200" dirty="0" smtClean="0">
              <a:solidFill>
                <a:schemeClr val="tx1"/>
              </a:solidFill>
              <a:effectLst/>
              <a:latin typeface="+mn-lt"/>
              <a:ea typeface="+mn-ea"/>
              <a:cs typeface="+mn-cs"/>
            </a:endParaRPr>
          </a:p>
          <a:p>
            <a:pPr>
              <a:lnSpc>
                <a:spcPct val="110000"/>
              </a:lnSpc>
            </a:pPr>
            <a:endParaRPr lang="en-US" dirty="0"/>
          </a:p>
        </p:txBody>
      </p:sp>
      <p:sp>
        <p:nvSpPr>
          <p:cNvPr id="4" name="Slide Number Placeholder 3"/>
          <p:cNvSpPr>
            <a:spLocks noGrp="1"/>
          </p:cNvSpPr>
          <p:nvPr>
            <p:ph type="sldNum" sz="quarter" idx="10"/>
          </p:nvPr>
        </p:nvSpPr>
        <p:spPr/>
        <p:txBody>
          <a:bodyPr/>
          <a:lstStyle/>
          <a:p>
            <a:fld id="{F4F3E8C5-C642-4750-9DEB-ED2B46356D75}" type="slidenum">
              <a:rPr lang="en-US" smtClean="0"/>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4400" y="304800"/>
            <a:ext cx="2743200" cy="2057400"/>
          </a:xfrm>
        </p:spPr>
      </p:sp>
      <p:sp>
        <p:nvSpPr>
          <p:cNvPr id="3" name="Notes Placeholder 2"/>
          <p:cNvSpPr>
            <a:spLocks noGrp="1"/>
          </p:cNvSpPr>
          <p:nvPr>
            <p:ph type="body" idx="1"/>
          </p:nvPr>
        </p:nvSpPr>
        <p:spPr>
          <a:xfrm>
            <a:off x="685800" y="2438400"/>
            <a:ext cx="5486400" cy="6019800"/>
          </a:xfrm>
        </p:spPr>
        <p:txBody>
          <a:bodyPr>
            <a:noAutofit/>
          </a:bodyPr>
          <a:lstStyle/>
          <a:p>
            <a:r>
              <a:rPr lang="es-ES_tradnl" sz="1200" b="1" kern="1200" dirty="0" smtClean="0">
                <a:solidFill>
                  <a:schemeClr val="tx1"/>
                </a:solidFill>
                <a:effectLst/>
                <a:latin typeface="+mn-lt"/>
                <a:ea typeface="+mn-ea"/>
                <a:cs typeface="+mn-cs"/>
              </a:rPr>
              <a:t>HECHO:  </a:t>
            </a:r>
            <a:r>
              <a:rPr lang="es-ES_tradnl" sz="1200" kern="1200" dirty="0" smtClean="0">
                <a:solidFill>
                  <a:schemeClr val="tx1"/>
                </a:solidFill>
                <a:effectLst/>
                <a:latin typeface="+mn-lt"/>
                <a:ea typeface="+mn-ea"/>
                <a:cs typeface="+mn-cs"/>
              </a:rPr>
              <a:t>En </a:t>
            </a:r>
            <a:r>
              <a:rPr lang="es-ES_tradnl" sz="1200" kern="1200" dirty="0" err="1" smtClean="0">
                <a:solidFill>
                  <a:schemeClr val="tx1"/>
                </a:solidFill>
                <a:effectLst/>
                <a:latin typeface="+mn-lt"/>
                <a:ea typeface="+mn-ea"/>
                <a:cs typeface="+mn-cs"/>
              </a:rPr>
              <a:t>Rosetto</a:t>
            </a:r>
            <a:r>
              <a:rPr lang="es-ES_tradnl" sz="1200" kern="1200" dirty="0" smtClean="0">
                <a:solidFill>
                  <a:schemeClr val="tx1"/>
                </a:solidFill>
                <a:effectLst/>
                <a:latin typeface="+mn-lt"/>
                <a:ea typeface="+mn-ea"/>
                <a:cs typeface="+mn-cs"/>
              </a:rPr>
              <a:t>, Pennsylvania, un estudio examinó la relación entre el apoyo social y la salud. Los investigadores descubrieron que la incidencia de enfermedades del corazón en este pueblo pequeño era 50 por ciento más bajo que en los dos pueblos vecinos, a pesar de tener los mismos riesgos de salud. La diferencia era que </a:t>
            </a:r>
            <a:r>
              <a:rPr lang="es-ES_tradnl" sz="1200" kern="1200" dirty="0" err="1" smtClean="0">
                <a:solidFill>
                  <a:schemeClr val="tx1"/>
                </a:solidFill>
                <a:effectLst/>
                <a:latin typeface="+mn-lt"/>
                <a:ea typeface="+mn-ea"/>
                <a:cs typeface="+mn-cs"/>
              </a:rPr>
              <a:t>Rosetto</a:t>
            </a:r>
            <a:r>
              <a:rPr lang="es-ES_tradnl" sz="1200" kern="1200" dirty="0" smtClean="0">
                <a:solidFill>
                  <a:schemeClr val="tx1"/>
                </a:solidFill>
                <a:effectLst/>
                <a:latin typeface="+mn-lt"/>
                <a:ea typeface="+mn-ea"/>
                <a:cs typeface="+mn-cs"/>
              </a:rPr>
              <a:t> estaba compuesto por un cercano grupo de apoyo formado por italianos inmigrantes religiosos. Durante los años que mantuvieron un alto nivel de conectividad social,  lazos familiares fuertes y una comunidad enriquecedora y de apoyo, los residentes tuvieron una baja incidencia de enfermedades del corazón; pero cuando el pueblo fue cambiando gradualmente y  comenzó a debilitarse la cercanía entre las personas, la tasa de enfermedades del corazón aumentó a los mismos niveles que la de los pueblos vecinos.</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b="1" kern="1200" dirty="0" smtClean="0">
                <a:solidFill>
                  <a:schemeClr val="tx1"/>
                </a:solidFill>
                <a:effectLst/>
                <a:latin typeface="+mn-lt"/>
                <a:ea typeface="+mn-ea"/>
                <a:cs typeface="+mn-cs"/>
              </a:rPr>
              <a:t>ESPERANZA: </a:t>
            </a:r>
            <a:r>
              <a:rPr lang="es-ES_tradnl" sz="1200" kern="1200" dirty="0" smtClean="0">
                <a:solidFill>
                  <a:schemeClr val="tx1"/>
                </a:solidFill>
                <a:effectLst/>
                <a:latin typeface="+mn-lt"/>
                <a:ea typeface="+mn-ea"/>
                <a:cs typeface="+mn-cs"/>
              </a:rPr>
              <a:t>El ser parte de una comunidad de apoyo, tal como la familia de la iglesia o una comunidad de fe, puede llegar muy lejos en cuanto a facilitar  la  salud total y ayudar a la persona a hacer frente al trauma o abuso.</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4F3E8C5-C642-4750-9DEB-ED2B46356D75}" type="slidenum">
              <a:rPr lang="en-US" smtClean="0"/>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4400" y="304800"/>
            <a:ext cx="2743200" cy="2057400"/>
          </a:xfrm>
        </p:spPr>
      </p:sp>
      <p:sp>
        <p:nvSpPr>
          <p:cNvPr id="3" name="Notes Placeholder 2"/>
          <p:cNvSpPr>
            <a:spLocks noGrp="1"/>
          </p:cNvSpPr>
          <p:nvPr>
            <p:ph type="body" idx="1"/>
          </p:nvPr>
        </p:nvSpPr>
        <p:spPr>
          <a:xfrm>
            <a:off x="685800" y="2438400"/>
            <a:ext cx="5486400" cy="6400800"/>
          </a:xfrm>
        </p:spPr>
        <p:txBody>
          <a:bodyPr>
            <a:normAutofit/>
          </a:bodyPr>
          <a:lstStyle/>
          <a:p>
            <a:r>
              <a:rPr lang="es-ES_tradnl" sz="1200" b="1" kern="1200" dirty="0" smtClean="0">
                <a:solidFill>
                  <a:schemeClr val="tx1"/>
                </a:solidFill>
                <a:effectLst/>
                <a:latin typeface="+mn-lt"/>
                <a:ea typeface="+mn-ea"/>
                <a:cs typeface="+mn-cs"/>
              </a:rPr>
              <a:t>LA HISTORIA DE UNA MUJER</a:t>
            </a:r>
            <a:endParaRPr lang="en-US" sz="1200" kern="1200" dirty="0" smtClean="0">
              <a:solidFill>
                <a:schemeClr val="tx1"/>
              </a:solidFill>
              <a:effectLst/>
              <a:latin typeface="+mn-lt"/>
              <a:ea typeface="+mn-ea"/>
              <a:cs typeface="+mn-cs"/>
            </a:endParaRPr>
          </a:p>
          <a:p>
            <a:pPr>
              <a:lnSpc>
                <a:spcPct val="110000"/>
              </a:lnSpc>
            </a:pPr>
            <a:r>
              <a:rPr lang="en-US" dirty="0"/>
              <a:t> </a:t>
            </a:r>
          </a:p>
          <a:p>
            <a:r>
              <a:rPr lang="es-ES_tradnl" sz="1200" kern="1200" dirty="0" smtClean="0">
                <a:solidFill>
                  <a:schemeClr val="tx1"/>
                </a:solidFill>
                <a:effectLst/>
                <a:latin typeface="+mn-lt"/>
                <a:ea typeface="+mn-ea"/>
                <a:cs typeface="+mn-cs"/>
              </a:rPr>
              <a:t>Conoce a Ana. A los 24 años de edad, tenía muchos problemas de salud, pero nunca los había discutido con un médico. Vio un rayo de esperanza cuando aprendió acerca de los signos y síntomas de la depresión y la ansiedad durante un congreso de Ministerio de la Mujer. Al compartir sus luchas con una enfermera, Ana le contó que desde la edad de tres años había sido golpeada por sus padres por mojar la cama. A medida que fue creciendo, sus episodios de incontinencia continuaron, así como las palizas. El temor constante de ser lastimada por algo que estaba fuera de su control, era más de lo que podía soportar. Se sentía avergonzada e indefensa. Cuando llegó a la adolescencia, su incontinencia se volvió menos frecuente, pero comenzó a experimentar pesadillas y ataques de ansiedad. “Sentía vergüenza y pensaba que nadie iba a querer casarse se conmigo”, dijo con tímida voz. “Pero agradezco a Dios que me casé con un hombre bondadoso”.</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Gracias al apoyo de su esposo,  la incontinencia de Ana disminuyó, pero continuaron sus pesadillas y dolores de cabeza. A menudo, cuando se despertaba de un sueño aterrador, sentía las sábanas empapadas. ¿Superaría alguna vez este problema? ¿Por qué estaba ocurriendo todavía? Tenía también ataques de pánico y estallaba en palpitaciones y respiración acelerada. De alguna manera fue capaz de ocultarlo de su esposo y no le dijo nada por temor al rechazo. Mientras compartía su penosa experiencia con la enfermera, Ana dijo que se sentía avergonzada y anhelaba sanar de sus dolores de cabeza, las palpitaciones y el dolor emocional. Cuando se le preguntó qué la hacía sentirse mejor, dijo: “Cuando oro y alabo a Dios me siento mejor. Mis temores y problemas parecen empequeñecer”.</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Los síntomas de Ana no son infrecuentes en el trastorno de estrés postraumático (PTSD), una enfermedad que sufren los que han experimentado situaciones traumáticas. Como ella, muchas mujeres luchan en silencio con problemas físicos, sociales y mentales, como resultado de abuso o violencia que puede haber comenzado a temprana edad.</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4F3E8C5-C642-4750-9DEB-ED2B46356D75}" type="slidenum">
              <a:rPr lang="en-US" smtClean="0"/>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_tradnl" sz="1200" b="1" kern="1200" dirty="0" smtClean="0">
                <a:solidFill>
                  <a:schemeClr val="tx1"/>
                </a:solidFill>
                <a:effectLst/>
                <a:latin typeface="+mn-lt"/>
                <a:ea typeface="+mn-ea"/>
                <a:cs typeface="+mn-cs"/>
              </a:rPr>
              <a:t>HECHO:  </a:t>
            </a:r>
            <a:r>
              <a:rPr lang="es-ES_tradnl" sz="1200" kern="1200" dirty="0" smtClean="0">
                <a:solidFill>
                  <a:schemeClr val="tx1"/>
                </a:solidFill>
                <a:effectLst/>
                <a:latin typeface="+mn-lt"/>
                <a:ea typeface="+mn-ea"/>
                <a:cs typeface="+mn-cs"/>
              </a:rPr>
              <a:t>Un poderoso estudio sobre relaciones de apoyo y el riesgo de muerte se llevó a cabo  en el condado de Alameda, California, en el cual se les dio seguimiento a más de 7,000 personas. Los resultados del estudio demostraron que aquellos que estaban solos y aislados tenían una tasa de mortalidad tres veces más alta, comparados con aquellos que tenían muchos contactos sociales. Por tanto, la cantidad de apoyo social que alguien tiene está vinculada a una vida más larga y es un factor predictor de mejor salud.</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b="1" kern="1200" dirty="0" smtClean="0">
                <a:solidFill>
                  <a:schemeClr val="tx1"/>
                </a:solidFill>
                <a:effectLst/>
                <a:latin typeface="+mn-lt"/>
                <a:ea typeface="+mn-ea"/>
                <a:cs typeface="+mn-cs"/>
              </a:rPr>
              <a:t>ESPERANZA: </a:t>
            </a:r>
            <a:r>
              <a:rPr lang="es-ES_tradnl" sz="1200" kern="1200" dirty="0" smtClean="0">
                <a:solidFill>
                  <a:schemeClr val="tx1"/>
                </a:solidFill>
                <a:effectLst/>
                <a:latin typeface="+mn-lt"/>
                <a:ea typeface="+mn-ea"/>
                <a:cs typeface="+mn-cs"/>
              </a:rPr>
              <a:t>Si te sientes solo o aislado, o si en el presente o previamente has experimentado alguna forma de abuso, busca ayuda hoy. Haz un nuevo amigo. Únete a un grupo con intereses similares.  Ofrécete de voluntario en  una actividad que involucre a otras personas. Asegúrate de hablar con alguien con quien tienes confianza y busca la ayuda de Dios.</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4F3E8C5-C642-4750-9DEB-ED2B46356D75}" type="slidenum">
              <a:rPr lang="en-US" smtClean="0"/>
              <a:pPr/>
              <a:t>30</a:t>
            </a:fld>
            <a:endParaRPr lang="en-US" dirty="0"/>
          </a:p>
        </p:txBody>
      </p:sp>
    </p:spTree>
    <p:extLst>
      <p:ext uri="{BB962C8B-B14F-4D97-AF65-F5344CB8AC3E}">
        <p14:creationId xmlns:p14="http://schemas.microsoft.com/office/powerpoint/2010/main" val="30278942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_tradnl" sz="1200" b="1" kern="1200" dirty="0" smtClean="0">
                <a:solidFill>
                  <a:schemeClr val="tx1"/>
                </a:solidFill>
                <a:effectLst/>
                <a:latin typeface="+mn-lt"/>
                <a:ea typeface="+mn-ea"/>
                <a:cs typeface="+mn-cs"/>
              </a:rPr>
              <a:t>ESPERANZA: </a:t>
            </a:r>
            <a:r>
              <a:rPr lang="es-ES_tradnl" sz="1200" kern="1200" dirty="0" smtClean="0">
                <a:solidFill>
                  <a:schemeClr val="tx1"/>
                </a:solidFill>
                <a:effectLst/>
                <a:latin typeface="+mn-lt"/>
                <a:ea typeface="+mn-ea"/>
                <a:cs typeface="+mn-cs"/>
              </a:rPr>
              <a:t>Si te sientes solo o aislado, o si en el presente o previamente has experimentado alguna forma de abuso, busca ayuda hoy. Haz un nuevo amigo. Únete a un grupo con intereses similares.  Ofrécete de voluntario en  una actividad que involucre a otras personas. Asegúrate de hablar con alguien con quien tienes confianza y busca la ayuda de Dios.</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b="1" kern="1200" dirty="0" smtClean="0">
                <a:solidFill>
                  <a:schemeClr val="tx1"/>
                </a:solidFill>
                <a:effectLst/>
                <a:latin typeface="+mn-lt"/>
                <a:ea typeface="+mn-ea"/>
                <a:cs typeface="+mn-cs"/>
              </a:rPr>
              <a:t>ESPERANZA:</a:t>
            </a:r>
            <a:r>
              <a:rPr lang="es-ES_tradnl" sz="1200" kern="1200" dirty="0" smtClean="0">
                <a:solidFill>
                  <a:schemeClr val="tx1"/>
                </a:solidFill>
                <a:effectLst/>
                <a:latin typeface="+mn-lt"/>
                <a:ea typeface="+mn-ea"/>
                <a:cs typeface="+mn-cs"/>
              </a:rPr>
              <a:t> Puedes también llamar  a la línea directa nacional  de emergencia de violencia doméstica (1800-799-7233 en Estados Unidos): Hay algunas buenas “apps” (aplicaciones) para el teléfono, que pueden proveer asistencia para garantizar tu seguridad (</a:t>
            </a:r>
            <a:r>
              <a:rPr lang="es-ES_tradnl" sz="1200" i="1" kern="1200" dirty="0" smtClean="0">
                <a:solidFill>
                  <a:schemeClr val="tx1"/>
                </a:solidFill>
                <a:effectLst/>
                <a:latin typeface="+mn-lt"/>
                <a:ea typeface="+mn-ea"/>
                <a:cs typeface="+mn-cs"/>
              </a:rPr>
              <a:t>R3 </a:t>
            </a:r>
            <a:r>
              <a:rPr lang="es-ES_tradnl" sz="1200" kern="1200" dirty="0" smtClean="0">
                <a:solidFill>
                  <a:schemeClr val="tx1"/>
                </a:solidFill>
                <a:effectLst/>
                <a:latin typeface="+mn-lt"/>
                <a:ea typeface="+mn-ea"/>
                <a:cs typeface="+mn-cs"/>
              </a:rPr>
              <a:t>y </a:t>
            </a:r>
            <a:r>
              <a:rPr lang="es-ES_tradnl" sz="1200" i="1" kern="1200" dirty="0" err="1" smtClean="0">
                <a:solidFill>
                  <a:schemeClr val="tx1"/>
                </a:solidFill>
                <a:effectLst/>
                <a:latin typeface="+mn-lt"/>
                <a:ea typeface="+mn-ea"/>
                <a:cs typeface="+mn-cs"/>
              </a:rPr>
              <a:t>Circle</a:t>
            </a:r>
            <a:r>
              <a:rPr lang="es-ES_tradnl" sz="1200" i="1" kern="1200" dirty="0" smtClean="0">
                <a:solidFill>
                  <a:schemeClr val="tx1"/>
                </a:solidFill>
                <a:effectLst/>
                <a:latin typeface="+mn-lt"/>
                <a:ea typeface="+mn-ea"/>
                <a:cs typeface="+mn-cs"/>
              </a:rPr>
              <a:t> of 6 </a:t>
            </a:r>
            <a:r>
              <a:rPr lang="es-ES_tradnl" sz="1200" kern="1200" dirty="0" smtClean="0">
                <a:solidFill>
                  <a:schemeClr val="tx1"/>
                </a:solidFill>
                <a:effectLst/>
                <a:latin typeface="+mn-lt"/>
                <a:ea typeface="+mn-ea"/>
                <a:cs typeface="+mn-cs"/>
              </a:rPr>
              <a:t>son excelentes aplicaciones).</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b="1" kern="1200" dirty="0" smtClean="0">
                <a:solidFill>
                  <a:schemeClr val="tx1"/>
                </a:solidFill>
                <a:effectLst/>
                <a:latin typeface="+mn-lt"/>
                <a:ea typeface="+mn-ea"/>
                <a:cs typeface="+mn-cs"/>
              </a:rPr>
              <a:t>ESPERANZA: </a:t>
            </a:r>
            <a:r>
              <a:rPr lang="es-ES_tradnl" sz="1200" kern="1200" dirty="0" smtClean="0">
                <a:solidFill>
                  <a:schemeClr val="tx1"/>
                </a:solidFill>
                <a:effectLst/>
                <a:latin typeface="+mn-lt"/>
                <a:ea typeface="+mn-ea"/>
                <a:cs typeface="+mn-cs"/>
              </a:rPr>
              <a:t>si estás sufriendo de trastornos mentales o psicológicos tales como depresión o pensamientos suicidas, llama por favor a la línea directa nacional de emergencia (en los Estados Unidos) para prevención de suicidio (1-800-273-8255). Busca ayuda hoy mismo. Hay esperanza para ti, y Dios está anhelando darte la sanidad que necesitas. Hay profesionales de la salud que pueden ayudarte.</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b="1" kern="1200" dirty="0" smtClean="0">
                <a:solidFill>
                  <a:schemeClr val="tx1"/>
                </a:solidFill>
                <a:effectLst/>
                <a:latin typeface="+mn-lt"/>
                <a:ea typeface="+mn-ea"/>
                <a:cs typeface="+mn-cs"/>
              </a:rPr>
              <a:t>ESPERANZA: </a:t>
            </a:r>
            <a:r>
              <a:rPr lang="es-ES_tradnl" sz="1200" kern="1200" dirty="0" smtClean="0">
                <a:solidFill>
                  <a:schemeClr val="tx1"/>
                </a:solidFill>
                <a:effectLst/>
                <a:latin typeface="+mn-lt"/>
                <a:ea typeface="+mn-ea"/>
                <a:cs typeface="+mn-cs"/>
              </a:rPr>
              <a:t>Si eres un sobreviviente a quien le está yendo bien y estás sanando por la gracia de Dios, tiéndele la mano a otra persona en necesidad. Presta tus servicios a aquellos que todavía sufren las consecuencias de la violencia doméstica. Tal  vez quieras  convertirte en un promotor  de ENDITNOW (vea www.enditnow.org) para ayudar a detener la epidemia del abuso. Al participar en servicio desinteresado, no solo bendecirás a otros, sino que estarás estableciendo también factores  de protección, fortaleciendo tu propia salud.</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4F3E8C5-C642-4750-9DEB-ED2B46356D75}" type="slidenum">
              <a:rPr lang="en-US" smtClean="0"/>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304800"/>
            <a:ext cx="2743200" cy="2057400"/>
          </a:xfrm>
        </p:spPr>
      </p:sp>
      <p:sp>
        <p:nvSpPr>
          <p:cNvPr id="3" name="Notes Placeholder 2"/>
          <p:cNvSpPr>
            <a:spLocks noGrp="1"/>
          </p:cNvSpPr>
          <p:nvPr>
            <p:ph type="body" idx="1"/>
          </p:nvPr>
        </p:nvSpPr>
        <p:spPr>
          <a:xfrm>
            <a:off x="685800" y="2438400"/>
            <a:ext cx="5486400" cy="6096000"/>
          </a:xfrm>
        </p:spPr>
        <p:txBody>
          <a:bodyPr>
            <a:normAutofit/>
          </a:bodyPr>
          <a:lstStyle/>
          <a:p>
            <a:r>
              <a:rPr lang="es-ES_tradnl" sz="1200" b="1" kern="1200" dirty="0" smtClean="0">
                <a:solidFill>
                  <a:schemeClr val="tx1"/>
                </a:solidFill>
                <a:effectLst/>
                <a:latin typeface="+mn-lt"/>
                <a:ea typeface="+mn-ea"/>
                <a:cs typeface="+mn-cs"/>
              </a:rPr>
              <a:t>QUÉ PIDE DIOS DE NOSOTROS</a:t>
            </a:r>
            <a:endParaRPr lang="en-US" sz="1200" kern="1200" dirty="0" smtClean="0">
              <a:solidFill>
                <a:schemeClr val="tx1"/>
              </a:solidFill>
              <a:effectLst/>
              <a:latin typeface="+mn-lt"/>
              <a:ea typeface="+mn-ea"/>
              <a:cs typeface="+mn-cs"/>
            </a:endParaRPr>
          </a:p>
          <a:p>
            <a:pPr>
              <a:lnSpc>
                <a:spcPct val="110000"/>
              </a:lnSpc>
            </a:pPr>
            <a:endParaRPr lang="en-US" kern="1200" dirty="0" smtClean="0">
              <a:solidFill>
                <a:schemeClr val="tx1"/>
              </a:solidFill>
              <a:latin typeface="+mn-lt"/>
              <a:ea typeface="+mn-ea"/>
              <a:cs typeface="+mn-cs"/>
            </a:endParaRPr>
          </a:p>
          <a:p>
            <a:r>
              <a:rPr lang="es-ES_tradnl" sz="1200" kern="1200" dirty="0" smtClean="0">
                <a:solidFill>
                  <a:schemeClr val="tx1"/>
                </a:solidFill>
                <a:effectLst/>
                <a:latin typeface="+mn-lt"/>
                <a:ea typeface="+mn-ea"/>
                <a:cs typeface="+mn-cs"/>
              </a:rPr>
              <a:t>“Aprendan a hacer el bien; dedíquense a la justicia, ayuden al agraviado, defiendan los derechos de los huérfanos, defiendan las causas de las viudas” - Isaías 1:17 (</a:t>
            </a:r>
            <a:r>
              <a:rPr lang="es-ES_tradnl" sz="1200" kern="1200" dirty="0" err="1" smtClean="0">
                <a:solidFill>
                  <a:schemeClr val="tx1"/>
                </a:solidFill>
                <a:effectLst/>
                <a:latin typeface="+mn-lt"/>
                <a:ea typeface="+mn-ea"/>
                <a:cs typeface="+mn-cs"/>
              </a:rPr>
              <a:t>Tanak</a:t>
            </a:r>
            <a:r>
              <a:rPr lang="es-ES_tradnl" sz="1200" kern="1200" dirty="0" smtClean="0">
                <a:solidFill>
                  <a:schemeClr val="tx1"/>
                </a:solidFill>
                <a:effectLst/>
                <a:latin typeface="+mn-lt"/>
                <a:ea typeface="+mn-ea"/>
                <a:cs typeface="+mn-cs"/>
              </a:rPr>
              <a:t> – Escrituras Judías)</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a:t>
            </a:r>
            <a:r>
              <a:rPr lang="es-ES_tradnl" sz="1200" b="1" i="1" kern="1200" dirty="0" smtClean="0">
                <a:solidFill>
                  <a:schemeClr val="tx1"/>
                </a:solidFill>
                <a:effectLst/>
                <a:latin typeface="+mn-lt"/>
                <a:ea typeface="+mn-ea"/>
                <a:cs typeface="+mn-cs"/>
              </a:rPr>
              <a:t>No temas, porque yo estoy contigo; no desmayes, porque yo soy tu Dios que te esfuerzo; siempre te ayudaré, siempre te sustentaré con la diestra de mi justicia” - Isaías 41:10 </a:t>
            </a:r>
            <a:endParaRPr lang="en-US" sz="1200" b="1" i="1" kern="1200" dirty="0" smtClean="0">
              <a:solidFill>
                <a:schemeClr val="tx1"/>
              </a:solidFill>
              <a:effectLst/>
              <a:latin typeface="+mn-lt"/>
              <a:ea typeface="+mn-ea"/>
              <a:cs typeface="+mn-cs"/>
            </a:endParaRPr>
          </a:p>
          <a:p>
            <a:r>
              <a:rPr lang="es-ES_tradnl" sz="1200" b="1" i="1" kern="1200" dirty="0" smtClean="0">
                <a:solidFill>
                  <a:schemeClr val="tx1"/>
                </a:solidFill>
                <a:effectLst/>
                <a:latin typeface="+mn-lt"/>
                <a:ea typeface="+mn-ea"/>
                <a:cs typeface="+mn-cs"/>
              </a:rPr>
              <a:t> </a:t>
            </a:r>
            <a:endParaRPr lang="en-US" sz="1200" b="1" i="1"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“Yo Soy el Eterno, que actúo con bondad, justicia y rectitud, porque en esto me complazco" - Jeremías 9:24 (NVI)</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“Amados, amémonos unos a otros, porque el amor es de Dios. Todo el que ama, es nacido de Dios, y conoce a Dios. El que no ama, no ha conocido a Dios; porque Dios es amor” - 1 Juan 4:7-8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4F3E8C5-C642-4750-9DEB-ED2B46356D75}" type="slidenum">
              <a:rPr lang="en-US" smtClean="0"/>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_tradnl" sz="1200" b="1" kern="1200" dirty="0" smtClean="0">
                <a:solidFill>
                  <a:schemeClr val="tx1"/>
                </a:solidFill>
                <a:effectLst/>
                <a:latin typeface="+mn-lt"/>
                <a:ea typeface="+mn-ea"/>
                <a:cs typeface="+mn-cs"/>
              </a:rPr>
              <a:t>UNA ORACIÓN</a:t>
            </a:r>
            <a:endParaRPr lang="en-US" sz="1200" kern="1200" dirty="0" smtClean="0">
              <a:solidFill>
                <a:schemeClr val="tx1"/>
              </a:solidFill>
              <a:effectLst/>
              <a:latin typeface="+mn-lt"/>
              <a:ea typeface="+mn-ea"/>
              <a:cs typeface="+mn-cs"/>
            </a:endParaRPr>
          </a:p>
          <a:p>
            <a:pPr>
              <a:lnSpc>
                <a:spcPct val="110000"/>
              </a:lnSpc>
            </a:pPr>
            <a:endParaRPr lang="en-US" kern="1200" dirty="0" smtClean="0">
              <a:solidFill>
                <a:schemeClr val="tx1"/>
              </a:solidFill>
              <a:latin typeface="+mn-lt"/>
              <a:ea typeface="+mn-ea"/>
              <a:cs typeface="+mn-cs"/>
            </a:endParaRPr>
          </a:p>
          <a:p>
            <a:r>
              <a:rPr lang="es-ES_tradnl" sz="1200" kern="1200" dirty="0" smtClean="0">
                <a:solidFill>
                  <a:schemeClr val="tx1"/>
                </a:solidFill>
                <a:effectLst/>
                <a:latin typeface="+mn-lt"/>
                <a:ea typeface="+mn-ea"/>
                <a:cs typeface="+mn-cs"/>
              </a:rPr>
              <a:t>Dios misericordioso, sabemos que eres un Dios capaz. Pero hoy venimos ante ti con corazones apesadumbrados. Ya no ignoraremos más los abusos perpetrados contra la mujer. Danos el poder para acabar con la violencia contra la mujer. Danos la sabiduría y el ánimo de detener el abuso—en nuestra iglesia y en nuestra comunidad.</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4F3E8C5-C642-4750-9DEB-ED2B46356D75}" type="slidenum">
              <a:rPr lang="en-US" smtClean="0"/>
              <a:pPr/>
              <a:t>33</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_tradnl" sz="1200" kern="1200" dirty="0" smtClean="0">
                <a:solidFill>
                  <a:schemeClr val="tx1"/>
                </a:solidFill>
                <a:effectLst/>
                <a:latin typeface="+mn-lt"/>
                <a:ea typeface="+mn-ea"/>
                <a:cs typeface="+mn-cs"/>
              </a:rPr>
              <a:t>Recordando el inmenso valor que tú, nuestro Creador y Redentor, le das cada uno de nosotros, te pedimos que podamos reflejar tu amor. Danos conocimiento, valentía, sabiduría, fortaleza y entendimiento.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Lo pedimos en el nombre de Jesús,</a:t>
            </a:r>
          </a:p>
          <a:p>
            <a:r>
              <a:rPr lang="es-ES_tradnl" sz="1200" kern="1200" dirty="0" smtClean="0">
                <a:solidFill>
                  <a:schemeClr val="tx1"/>
                </a:solidFill>
                <a:effectLst/>
                <a:latin typeface="+mn-lt"/>
                <a:ea typeface="+mn-ea"/>
                <a:cs typeface="+mn-cs"/>
              </a:rPr>
              <a:t> Amén.</a:t>
            </a:r>
            <a:endParaRPr lang="en-US" sz="1200" kern="1200" dirty="0" smtClean="0">
              <a:solidFill>
                <a:schemeClr val="tx1"/>
              </a:solidFill>
              <a:effectLst/>
              <a:latin typeface="+mn-lt"/>
              <a:ea typeface="+mn-ea"/>
              <a:cs typeface="+mn-cs"/>
            </a:endParaRPr>
          </a:p>
          <a:p>
            <a:pPr>
              <a:lnSpc>
                <a:spcPct val="110000"/>
              </a:lnSpc>
            </a:pPr>
            <a:endParaRPr lang="en-US" dirty="0"/>
          </a:p>
        </p:txBody>
      </p:sp>
      <p:sp>
        <p:nvSpPr>
          <p:cNvPr id="4" name="Slide Number Placeholder 3"/>
          <p:cNvSpPr>
            <a:spLocks noGrp="1"/>
          </p:cNvSpPr>
          <p:nvPr>
            <p:ph type="sldNum" sz="quarter" idx="10"/>
          </p:nvPr>
        </p:nvSpPr>
        <p:spPr/>
        <p:txBody>
          <a:bodyPr/>
          <a:lstStyle/>
          <a:p>
            <a:fld id="{F4F3E8C5-C642-4750-9DEB-ED2B46356D75}" type="slidenum">
              <a:rPr lang="en-US" smtClean="0"/>
              <a:pPr/>
              <a:t>34</a:t>
            </a:fld>
            <a:endParaRPr lang="en-US" dirty="0"/>
          </a:p>
        </p:txBody>
      </p:sp>
    </p:spTree>
    <p:extLst>
      <p:ext uri="{BB962C8B-B14F-4D97-AF65-F5344CB8AC3E}">
        <p14:creationId xmlns:p14="http://schemas.microsoft.com/office/powerpoint/2010/main" val="130111462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None/>
            </a:pPr>
            <a:r>
              <a:rPr lang="en-US" b="1" dirty="0" err="1" smtClean="0"/>
              <a:t>Oración</a:t>
            </a:r>
            <a:endParaRPr lang="en-US" b="1" dirty="0" smtClean="0"/>
          </a:p>
          <a:p>
            <a:pPr marL="0" indent="0" algn="l">
              <a:buNone/>
            </a:pPr>
            <a:endParaRPr lang="en-US" sz="1200" b="1" dirty="0" smtClean="0">
              <a:latin typeface="Book Antiqua"/>
              <a:cs typeface="Book Antiqua"/>
            </a:endParaRPr>
          </a:p>
          <a:p>
            <a:pPr marL="0" indent="0" algn="l">
              <a:buNone/>
            </a:pPr>
            <a:r>
              <a:rPr lang="es-ES" sz="1200" b="1" dirty="0" smtClean="0">
                <a:latin typeface="Book Antiqua"/>
                <a:cs typeface="Book Antiqua"/>
              </a:rPr>
              <a:t>"Porque yo estoy contigo para salvarte —dice el Eterno</a:t>
            </a:r>
            <a:r>
              <a:rPr lang="en-US" sz="1200" b="1" dirty="0" smtClean="0">
                <a:latin typeface="Book Antiqua"/>
                <a:cs typeface="Book Antiqua"/>
              </a:rPr>
              <a:t>”. </a:t>
            </a:r>
            <a:r>
              <a:rPr lang="en-US" sz="1200" b="1" dirty="0" err="1" smtClean="0">
                <a:latin typeface="Book Antiqua"/>
                <a:cs typeface="Book Antiqua"/>
              </a:rPr>
              <a:t>Jeremías</a:t>
            </a:r>
            <a:r>
              <a:rPr lang="en-US" sz="1200" b="1" baseline="0" dirty="0" smtClean="0">
                <a:latin typeface="Book Antiqua"/>
                <a:cs typeface="Book Antiqua"/>
              </a:rPr>
              <a:t> </a:t>
            </a:r>
            <a:r>
              <a:rPr lang="en-US" sz="1200" b="1" dirty="0" smtClean="0">
                <a:latin typeface="Book Antiqua"/>
                <a:cs typeface="Book Antiqua"/>
              </a:rPr>
              <a:t> 30:11 </a:t>
            </a:r>
          </a:p>
          <a:p>
            <a:endParaRPr lang="es-ES_tradnl" b="1" dirty="0" smtClean="0"/>
          </a:p>
          <a:p>
            <a:endParaRPr lang="en-US" b="1" dirty="0" smtClean="0"/>
          </a:p>
          <a:p>
            <a:endParaRPr lang="en-US" b="1" dirty="0" smtClean="0"/>
          </a:p>
          <a:p>
            <a:endParaRPr lang="en-US" b="1" dirty="0"/>
          </a:p>
        </p:txBody>
      </p:sp>
      <p:sp>
        <p:nvSpPr>
          <p:cNvPr id="4" name="Slide Number Placeholder 3"/>
          <p:cNvSpPr>
            <a:spLocks noGrp="1"/>
          </p:cNvSpPr>
          <p:nvPr>
            <p:ph type="sldNum" sz="quarter" idx="10"/>
          </p:nvPr>
        </p:nvSpPr>
        <p:spPr/>
        <p:txBody>
          <a:bodyPr/>
          <a:lstStyle/>
          <a:p>
            <a:fld id="{F4F3E8C5-C642-4750-9DEB-ED2B46356D75}" type="slidenum">
              <a:rPr lang="en-US" smtClean="0"/>
              <a:pPr/>
              <a:t>35</a:t>
            </a:fld>
            <a:endParaRPr lang="en-US" dirty="0"/>
          </a:p>
        </p:txBody>
      </p:sp>
    </p:spTree>
    <p:extLst>
      <p:ext uri="{BB962C8B-B14F-4D97-AF65-F5344CB8AC3E}">
        <p14:creationId xmlns:p14="http://schemas.microsoft.com/office/powerpoint/2010/main" val="1385195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38200" y="228600"/>
            <a:ext cx="2743200" cy="2057400"/>
          </a:xfrm>
        </p:spPr>
      </p:sp>
      <p:sp>
        <p:nvSpPr>
          <p:cNvPr id="3" name="Notes Placeholder 2"/>
          <p:cNvSpPr>
            <a:spLocks noGrp="1"/>
          </p:cNvSpPr>
          <p:nvPr>
            <p:ph type="body" idx="1"/>
          </p:nvPr>
        </p:nvSpPr>
        <p:spPr>
          <a:xfrm>
            <a:off x="685800" y="2362200"/>
            <a:ext cx="5486400" cy="6096000"/>
          </a:xfrm>
        </p:spPr>
        <p:txBody>
          <a:bodyPr>
            <a:normAutofit/>
          </a:bodyPr>
          <a:lstStyle/>
          <a:p>
            <a:r>
              <a:rPr lang="es-ES_tradnl" sz="1200" b="1" kern="1200" dirty="0" smtClean="0">
                <a:solidFill>
                  <a:schemeClr val="tx1"/>
                </a:solidFill>
                <a:effectLst/>
                <a:latin typeface="+mn-lt"/>
                <a:ea typeface="+mn-ea"/>
                <a:cs typeface="+mn-cs"/>
              </a:rPr>
              <a:t>VIOLENCIA DE GÉNERO: UNA PREOCUPACIÓN GLOBAL</a:t>
            </a:r>
            <a:endParaRPr lang="en-US" sz="1200" kern="1200" dirty="0" smtClean="0">
              <a:solidFill>
                <a:schemeClr val="tx1"/>
              </a:solidFill>
              <a:effectLst/>
              <a:latin typeface="+mn-lt"/>
              <a:ea typeface="+mn-ea"/>
              <a:cs typeface="+mn-cs"/>
            </a:endParaRPr>
          </a:p>
          <a:p>
            <a:pPr>
              <a:lnSpc>
                <a:spcPct val="110000"/>
              </a:lnSpc>
            </a:pPr>
            <a:endParaRPr lang="en-US" dirty="0" smtClean="0"/>
          </a:p>
          <a:p>
            <a:r>
              <a:rPr lang="es-ES_tradnl" sz="1200" kern="1200" dirty="0" smtClean="0">
                <a:solidFill>
                  <a:schemeClr val="tx1"/>
                </a:solidFill>
                <a:effectLst/>
                <a:latin typeface="+mn-lt"/>
                <a:ea typeface="+mn-ea"/>
                <a:cs typeface="+mn-cs"/>
              </a:rPr>
              <a:t>La violencia contra mujeres y niñas es posiblemente la violación a los derechos civiles más generalizada  que conocemos hoy. De acuerdo a la Organización Mundial de la Salud (WHO), la violencia contra la mujer (VAW) es una experiencia muy extendida en todo el mundo, con serias implicaciones de salud pública, de proporciones epidémicas. La violencia contra la mujer devasta vidas, fractura comunidades y  detiene el desarrollo. Toma muchas formas y ocurre en muchos lugares, incluyendo la violencia doméstica en el hogar, abuso sexual de niñas en escuelas, acoso sexual en el trabajo, violación por parte de los esposos y extraños, en campos de refugio, o como táctica de guerra.</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Las consecuencias de esta violación a los derechos humanos acarrean problemas mayores, no solamente para la mujer, sino también para su familia, la comunidad y el mundo. Para la comunidad,  la violencia contra la mujer continúa siendo un problema oculto, con grandes costos de vidas humanas y de cuidados de salud, como resultado de nulas o insuficientes denuncias. En cada víctima,  la violencia contra la mujer produce no solo  lesiones corporales, sino serias consecuencias de salud que pueden conducir a una discapacidad de toda la vida y aun la muerte.</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La violencia entre parejas (IPV) es la forma más común de violencia contra la mujer; y la violencia sexual, ya sea de parte de la pareja, de conocidos o extraños, afecta primordialmente a mujeres y niñas. Otras formas de violencia contra la mujer incluyen acoso sexual y abuso de parte de figuras de autoridad, trata de mujeres con fines de trabajo forzado o sexual, prácticas tradicionales tales como matrimonios forzados o matrimonios de niñas, y la violencia relacionada con la dote. La violencia contra la mujer se relaciona a menudo con prejuicios sociales y de género y, en su forma más extrema, puede tener el efecto de  muerte violenta o infanticidio femenino.</a:t>
            </a:r>
            <a:endParaRPr lang="en-US" sz="1200" kern="1200" dirty="0" smtClean="0">
              <a:solidFill>
                <a:schemeClr val="tx1"/>
              </a:solidFill>
              <a:effectLst/>
              <a:latin typeface="+mn-lt"/>
              <a:ea typeface="+mn-ea"/>
              <a:cs typeface="+mn-cs"/>
            </a:endParaRPr>
          </a:p>
          <a:p>
            <a:pPr>
              <a:lnSpc>
                <a:spcPct val="110000"/>
              </a:lnSpc>
            </a:pPr>
            <a:endParaRPr lang="en-US" sz="1100" dirty="0"/>
          </a:p>
        </p:txBody>
      </p:sp>
      <p:sp>
        <p:nvSpPr>
          <p:cNvPr id="4" name="Slide Number Placeholder 3"/>
          <p:cNvSpPr>
            <a:spLocks noGrp="1"/>
          </p:cNvSpPr>
          <p:nvPr>
            <p:ph type="sldNum" sz="quarter" idx="10"/>
          </p:nvPr>
        </p:nvSpPr>
        <p:spPr/>
        <p:txBody>
          <a:bodyPr/>
          <a:lstStyle/>
          <a:p>
            <a:fld id="{F4F3E8C5-C642-4750-9DEB-ED2B46356D75}"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38200" y="304800"/>
            <a:ext cx="2743200" cy="2057400"/>
          </a:xfrm>
        </p:spPr>
      </p:sp>
      <p:sp>
        <p:nvSpPr>
          <p:cNvPr id="3" name="Notes Placeholder 2"/>
          <p:cNvSpPr>
            <a:spLocks noGrp="1"/>
          </p:cNvSpPr>
          <p:nvPr>
            <p:ph type="body" idx="1"/>
          </p:nvPr>
        </p:nvSpPr>
        <p:spPr>
          <a:xfrm>
            <a:off x="685800" y="2438400"/>
            <a:ext cx="5715000" cy="6019800"/>
          </a:xfrm>
        </p:spPr>
        <p:txBody>
          <a:bodyPr>
            <a:normAutofit fontScale="85000" lnSpcReduction="20000"/>
          </a:bodyPr>
          <a:lstStyle/>
          <a:p>
            <a:r>
              <a:rPr lang="es-ES_tradnl" sz="1200" b="1" kern="1200" dirty="0" smtClean="0">
                <a:solidFill>
                  <a:schemeClr val="tx1"/>
                </a:solidFill>
                <a:effectLst/>
                <a:latin typeface="+mn-lt"/>
                <a:ea typeface="+mn-ea"/>
                <a:cs typeface="+mn-cs"/>
              </a:rPr>
              <a:t>DATOS GLOBALES ACERCA DE LA VIOLENCIA DE GÉNERO</a:t>
            </a:r>
            <a:endParaRPr lang="en-US" sz="1200" kern="1200" dirty="0" smtClean="0">
              <a:solidFill>
                <a:schemeClr val="tx1"/>
              </a:solidFill>
              <a:effectLst/>
              <a:latin typeface="+mn-lt"/>
              <a:ea typeface="+mn-ea"/>
              <a:cs typeface="+mn-cs"/>
            </a:endParaRPr>
          </a:p>
          <a:p>
            <a:endParaRPr lang="en-US" sz="1400" kern="1200" dirty="0" smtClean="0">
              <a:solidFill>
                <a:schemeClr val="tx1"/>
              </a:solidFill>
              <a:latin typeface="+mn-lt"/>
              <a:ea typeface="+mn-ea"/>
              <a:cs typeface="+mn-cs"/>
            </a:endParaRPr>
          </a:p>
          <a:p>
            <a:pPr marL="285750" lvl="0" indent="-285750">
              <a:buFont typeface="Arial"/>
              <a:buChar char="•"/>
              <a:tabLst>
                <a:tab pos="285750" algn="l"/>
              </a:tabLst>
            </a:pPr>
            <a:r>
              <a:rPr lang="es-ES_tradnl" sz="1200" kern="1200" dirty="0" smtClean="0">
                <a:solidFill>
                  <a:schemeClr val="tx1"/>
                </a:solidFill>
                <a:effectLst/>
                <a:latin typeface="+mn-lt"/>
                <a:ea typeface="+mn-ea"/>
                <a:cs typeface="+mn-cs"/>
              </a:rPr>
              <a:t>La mujer está  sujeta a la violencia como mujer, independientemente de su estatus económico, rural o urbano, de su fe o su ubicación geográfica. —ÚNETE para poner fin a la violencia contra la mujer.</a:t>
            </a:r>
          </a:p>
          <a:p>
            <a:pPr marL="0" lvl="0" indent="0">
              <a:buFont typeface="Arial"/>
              <a:buNone/>
              <a:tabLst>
                <a:tab pos="285750" algn="l"/>
              </a:tabLst>
            </a:pPr>
            <a:endParaRPr lang="en-US" sz="1400" kern="1200" dirty="0" smtClean="0">
              <a:solidFill>
                <a:schemeClr val="tx1"/>
              </a:solidFill>
              <a:latin typeface="+mn-lt"/>
              <a:ea typeface="+mn-ea"/>
              <a:cs typeface="+mn-cs"/>
            </a:endParaRPr>
          </a:p>
          <a:p>
            <a:pPr marL="285750" lvl="0" indent="-285750">
              <a:buFont typeface="Arial"/>
              <a:buChar char="•"/>
              <a:tabLst>
                <a:tab pos="285750" algn="l"/>
              </a:tabLst>
            </a:pPr>
            <a:r>
              <a:rPr lang="es-ES_tradnl" sz="1200" kern="1200" dirty="0" smtClean="0">
                <a:solidFill>
                  <a:schemeClr val="tx1"/>
                </a:solidFill>
                <a:effectLst/>
                <a:latin typeface="+mn-lt"/>
                <a:ea typeface="+mn-ea"/>
                <a:cs typeface="+mn-cs"/>
              </a:rPr>
              <a:t>Las  Naciones Unidas estiman que globalmente, al menos una de cada tres mujeres experimentan  violencia física o sexual durante su vida. —New </a:t>
            </a:r>
            <a:r>
              <a:rPr lang="es-ES_tradnl" sz="1200" kern="1200" dirty="0" err="1" smtClean="0">
                <a:solidFill>
                  <a:schemeClr val="tx1"/>
                </a:solidFill>
                <a:effectLst/>
                <a:latin typeface="+mn-lt"/>
                <a:ea typeface="+mn-ea"/>
                <a:cs typeface="+mn-cs"/>
              </a:rPr>
              <a:t>Internationalist</a:t>
            </a:r>
            <a:r>
              <a:rPr lang="es-ES_tradnl" sz="1200" kern="1200" dirty="0" smtClean="0">
                <a:solidFill>
                  <a:schemeClr val="tx1"/>
                </a:solidFill>
                <a:effectLst/>
                <a:latin typeface="+mn-lt"/>
                <a:ea typeface="+mn-ea"/>
                <a:cs typeface="+mn-cs"/>
              </a:rPr>
              <a:t>, noviembre de 2010</a:t>
            </a:r>
          </a:p>
          <a:p>
            <a:pPr marL="0" lvl="0" indent="0">
              <a:buFont typeface="Arial"/>
              <a:buNone/>
              <a:tabLst>
                <a:tab pos="285750" algn="l"/>
              </a:tabLst>
            </a:pPr>
            <a:endParaRPr lang="en-US" sz="1400" kern="1200" dirty="0" smtClean="0">
              <a:solidFill>
                <a:schemeClr val="tx1"/>
              </a:solidFill>
              <a:latin typeface="+mn-lt"/>
              <a:ea typeface="+mn-ea"/>
              <a:cs typeface="+mn-cs"/>
            </a:endParaRPr>
          </a:p>
          <a:p>
            <a:pPr marL="285750" lvl="0" indent="-285750">
              <a:buFont typeface="Arial"/>
              <a:buChar char="•"/>
              <a:tabLst>
                <a:tab pos="285750" algn="l"/>
              </a:tabLst>
            </a:pPr>
            <a:r>
              <a:rPr lang="es-ES_tradnl" sz="1200" kern="1200" dirty="0" smtClean="0">
                <a:solidFill>
                  <a:schemeClr val="tx1"/>
                </a:solidFill>
                <a:effectLst/>
                <a:latin typeface="+mn-lt"/>
                <a:ea typeface="+mn-ea"/>
                <a:cs typeface="+mn-cs"/>
              </a:rPr>
              <a:t>Entre las mujeres en edad de 15 a 44 años, los actos de violencia causan más muertes y discapacidad que cáncer, malaria, accidentes automovilísticos o guerra, combinado todo. —  Comisión Nacional </a:t>
            </a:r>
            <a:r>
              <a:rPr lang="es-ES_tradnl" sz="1200" kern="1200" dirty="0" err="1" smtClean="0">
                <a:solidFill>
                  <a:schemeClr val="tx1"/>
                </a:solidFill>
                <a:effectLst/>
                <a:latin typeface="+mn-lt"/>
                <a:ea typeface="+mn-ea"/>
                <a:cs typeface="+mn-cs"/>
              </a:rPr>
              <a:t>Unifem</a:t>
            </a:r>
            <a:r>
              <a:rPr lang="es-ES_tradnl" sz="1200" kern="1200" dirty="0" smtClean="0">
                <a:solidFill>
                  <a:schemeClr val="tx1"/>
                </a:solidFill>
                <a:effectLst/>
                <a:latin typeface="+mn-lt"/>
                <a:ea typeface="+mn-ea"/>
                <a:cs typeface="+mn-cs"/>
              </a:rPr>
              <a:t> de los Estados Unidos/NCC online, noviembre de 2010</a:t>
            </a:r>
          </a:p>
          <a:p>
            <a:pPr marL="0" lvl="0" indent="0">
              <a:buFont typeface="Arial"/>
              <a:buNone/>
              <a:tabLst>
                <a:tab pos="285750" algn="l"/>
              </a:tabLst>
            </a:pPr>
            <a:endParaRPr lang="en-US" sz="1400" kern="1200" dirty="0" smtClean="0">
              <a:solidFill>
                <a:schemeClr val="tx1"/>
              </a:solidFill>
              <a:latin typeface="+mn-lt"/>
              <a:ea typeface="+mn-ea"/>
              <a:cs typeface="+mn-cs"/>
            </a:endParaRPr>
          </a:p>
          <a:p>
            <a:pPr marL="285750" lvl="0" indent="-285750">
              <a:buFont typeface="Arial"/>
              <a:buChar char="•"/>
              <a:tabLst>
                <a:tab pos="285750" algn="l"/>
              </a:tabLst>
            </a:pPr>
            <a:r>
              <a:rPr lang="es-ES_tradnl" sz="1200" kern="1200" dirty="0" smtClean="0">
                <a:solidFill>
                  <a:schemeClr val="tx1"/>
                </a:solidFill>
                <a:effectLst/>
                <a:latin typeface="+mn-lt"/>
                <a:ea typeface="+mn-ea"/>
                <a:cs typeface="+mn-cs"/>
              </a:rPr>
              <a:t>En Sudáfrica, una mujer es asesinada cada 6 horas a manos de su pareja. —ONU hoja de datos de la mujer (</a:t>
            </a:r>
            <a:r>
              <a:rPr lang="es-ES_tradnl" sz="1200" kern="1200" dirty="0" err="1" smtClean="0">
                <a:solidFill>
                  <a:schemeClr val="tx1"/>
                </a:solidFill>
                <a:effectLst/>
                <a:latin typeface="+mn-lt"/>
                <a:ea typeface="+mn-ea"/>
                <a:cs typeface="+mn-cs"/>
              </a:rPr>
              <a:t>UNWomen</a:t>
            </a:r>
            <a:r>
              <a:rPr lang="es-ES_tradnl" sz="1200" kern="1200" dirty="0" smtClean="0">
                <a:solidFill>
                  <a:schemeClr val="tx1"/>
                </a:solidFill>
                <a:effectLst/>
                <a:latin typeface="+mn-lt"/>
                <a:ea typeface="+mn-ea"/>
                <a:cs typeface="+mn-cs"/>
              </a:rPr>
              <a:t>)</a:t>
            </a:r>
          </a:p>
          <a:p>
            <a:pPr marL="0" lvl="0" indent="0">
              <a:buFont typeface="Arial"/>
              <a:buNone/>
              <a:tabLst>
                <a:tab pos="285750" algn="l"/>
              </a:tabLst>
            </a:pPr>
            <a:endParaRPr lang="en-US" sz="1400" kern="1200" dirty="0" smtClean="0">
              <a:solidFill>
                <a:schemeClr val="tx1"/>
              </a:solidFill>
              <a:latin typeface="+mn-lt"/>
              <a:ea typeface="+mn-ea"/>
              <a:cs typeface="+mn-cs"/>
            </a:endParaRPr>
          </a:p>
          <a:p>
            <a:pPr marL="285750" lvl="0" indent="-285750">
              <a:buFont typeface="Arial"/>
              <a:buChar char="•"/>
              <a:tabLst>
                <a:tab pos="285750" algn="l"/>
              </a:tabLst>
            </a:pPr>
            <a:r>
              <a:rPr lang="es-ES_tradnl" sz="1200" kern="1200" dirty="0" smtClean="0">
                <a:solidFill>
                  <a:schemeClr val="tx1"/>
                </a:solidFill>
                <a:effectLst/>
                <a:latin typeface="+mn-lt"/>
                <a:ea typeface="+mn-ea"/>
                <a:cs typeface="+mn-cs"/>
              </a:rPr>
              <a:t>Las mujeres  y niñas constituyen el 80 por ciento de las cerca de 800,000 personas con quienes se  trafica anualmente, la mayoría (79%)  con propósitos de explotación sexual. —hoja de datos ONU</a:t>
            </a:r>
          </a:p>
          <a:p>
            <a:pPr marL="0" lvl="0" indent="0">
              <a:buFont typeface="Arial"/>
              <a:buNone/>
              <a:tabLst>
                <a:tab pos="285750" algn="l"/>
              </a:tabLst>
            </a:pPr>
            <a:endParaRPr lang="en-US" sz="1400" kern="1200" dirty="0" smtClean="0">
              <a:solidFill>
                <a:schemeClr val="tx1"/>
              </a:solidFill>
              <a:latin typeface="+mn-lt"/>
              <a:ea typeface="+mn-ea"/>
              <a:cs typeface="+mn-cs"/>
            </a:endParaRPr>
          </a:p>
          <a:p>
            <a:pPr marL="285750" lvl="0" indent="-285750">
              <a:buFont typeface="Arial"/>
              <a:buChar char="•"/>
              <a:tabLst>
                <a:tab pos="285750" algn="l"/>
              </a:tabLst>
            </a:pPr>
            <a:r>
              <a:rPr lang="es-ES_tradnl" sz="1200" kern="1200" dirty="0" smtClean="0">
                <a:solidFill>
                  <a:schemeClr val="tx1"/>
                </a:solidFill>
                <a:effectLst/>
                <a:latin typeface="+mn-lt"/>
                <a:ea typeface="+mn-ea"/>
                <a:cs typeface="+mn-cs"/>
              </a:rPr>
              <a:t>Entre 100 y 140 millones de niñas y mujeres en el mundo han experimentado  corte o mutilación genital femenina [FGM], con más de 3 millones de niñas en África anualmente en riesgo por esta práctica. — hoja de datos de la mujer –ONU (</a:t>
            </a:r>
            <a:r>
              <a:rPr lang="es-ES_tradnl" sz="1200" kern="1200" dirty="0" err="1" smtClean="0">
                <a:solidFill>
                  <a:schemeClr val="tx1"/>
                </a:solidFill>
                <a:effectLst/>
                <a:latin typeface="+mn-lt"/>
                <a:ea typeface="+mn-ea"/>
                <a:cs typeface="+mn-cs"/>
              </a:rPr>
              <a:t>UNWomen</a:t>
            </a:r>
            <a:r>
              <a:rPr lang="es-ES_tradnl" sz="1200" kern="1200" dirty="0" smtClean="0">
                <a:solidFill>
                  <a:schemeClr val="tx1"/>
                </a:solidFill>
                <a:effectLst/>
                <a:latin typeface="+mn-lt"/>
                <a:ea typeface="+mn-ea"/>
                <a:cs typeface="+mn-cs"/>
              </a:rPr>
              <a:t>)</a:t>
            </a:r>
          </a:p>
          <a:p>
            <a:pPr marL="0" lvl="0" indent="0">
              <a:buFont typeface="Arial"/>
              <a:buNone/>
              <a:tabLst>
                <a:tab pos="285750" algn="l"/>
              </a:tabLst>
            </a:pPr>
            <a:endParaRPr lang="en-US" sz="1400" kern="1200" dirty="0" smtClean="0">
              <a:solidFill>
                <a:schemeClr val="tx1"/>
              </a:solidFill>
              <a:latin typeface="+mn-lt"/>
              <a:ea typeface="+mn-ea"/>
              <a:cs typeface="+mn-cs"/>
            </a:endParaRPr>
          </a:p>
          <a:p>
            <a:pPr marL="285750" lvl="0" indent="-285750">
              <a:buFont typeface="Arial"/>
              <a:buChar char="•"/>
              <a:tabLst>
                <a:tab pos="285750" algn="l"/>
              </a:tabLst>
            </a:pPr>
            <a:r>
              <a:rPr lang="es-ES_tradnl" sz="1200" kern="1200" dirty="0" smtClean="0">
                <a:solidFill>
                  <a:schemeClr val="tx1"/>
                </a:solidFill>
                <a:effectLst/>
                <a:latin typeface="+mn-lt"/>
                <a:ea typeface="+mn-ea"/>
                <a:cs typeface="+mn-cs"/>
              </a:rPr>
              <a:t>En Eritrea 99%  de las mujeres musulmanas y 92% de las mujeres cristianas experimentan  mutilación genital femenina. — EL Atlas Mundial de la Mujer - </a:t>
            </a:r>
            <a:r>
              <a:rPr lang="es-ES_tradnl" sz="1200" kern="1200" dirty="0" err="1" smtClean="0">
                <a:solidFill>
                  <a:schemeClr val="tx1"/>
                </a:solidFill>
                <a:effectLst/>
                <a:latin typeface="+mn-lt"/>
                <a:ea typeface="+mn-ea"/>
                <a:cs typeface="+mn-cs"/>
              </a:rPr>
              <a:t>The</a:t>
            </a:r>
            <a:r>
              <a:rPr lang="es-ES_tradnl" sz="1200" kern="1200" dirty="0" smtClean="0">
                <a:solidFill>
                  <a:schemeClr val="tx1"/>
                </a:solidFill>
                <a:effectLst/>
                <a:latin typeface="+mn-lt"/>
                <a:ea typeface="+mn-ea"/>
                <a:cs typeface="+mn-cs"/>
              </a:rPr>
              <a:t> </a:t>
            </a:r>
            <a:r>
              <a:rPr lang="es-ES_tradnl" sz="1200" kern="1200" dirty="0" err="1" smtClean="0">
                <a:solidFill>
                  <a:schemeClr val="tx1"/>
                </a:solidFill>
                <a:effectLst/>
                <a:latin typeface="+mn-lt"/>
                <a:ea typeface="+mn-ea"/>
                <a:cs typeface="+mn-cs"/>
              </a:rPr>
              <a:t>Penguin</a:t>
            </a:r>
            <a:r>
              <a:rPr lang="es-ES_tradnl" sz="1200" kern="1200" dirty="0" smtClean="0">
                <a:solidFill>
                  <a:schemeClr val="tx1"/>
                </a:solidFill>
                <a:effectLst/>
                <a:latin typeface="+mn-lt"/>
                <a:ea typeface="+mn-ea"/>
                <a:cs typeface="+mn-cs"/>
              </a:rPr>
              <a:t>, 2006</a:t>
            </a:r>
          </a:p>
          <a:p>
            <a:pPr marL="0" lvl="0" indent="0">
              <a:buFont typeface="Arial"/>
              <a:buNone/>
              <a:tabLst>
                <a:tab pos="285750" algn="l"/>
              </a:tabLst>
            </a:pPr>
            <a:endParaRPr lang="en-US" sz="1400" kern="1200" dirty="0" smtClean="0">
              <a:solidFill>
                <a:schemeClr val="tx1"/>
              </a:solidFill>
              <a:latin typeface="+mn-lt"/>
              <a:ea typeface="+mn-ea"/>
              <a:cs typeface="+mn-cs"/>
            </a:endParaRPr>
          </a:p>
          <a:p>
            <a:pPr marL="285750" lvl="0" indent="-285750">
              <a:buFont typeface="Arial"/>
              <a:buChar char="•"/>
              <a:tabLst>
                <a:tab pos="285750" algn="l"/>
              </a:tabLst>
            </a:pPr>
            <a:r>
              <a:rPr lang="es-ES_tradnl" sz="1200" kern="1200" dirty="0" smtClean="0">
                <a:solidFill>
                  <a:schemeClr val="tx1"/>
                </a:solidFill>
                <a:effectLst/>
                <a:latin typeface="+mn-lt"/>
                <a:ea typeface="+mn-ea"/>
                <a:cs typeface="+mn-cs"/>
              </a:rPr>
              <a:t>Más de  60 millones de niñas alrededor del mundo son niñas casadas antes de tener 18 años, principalmente en Asia del Sur y la región subsahariana del África. —hoja de datos de la mujer ONU (</a:t>
            </a:r>
            <a:r>
              <a:rPr lang="es-ES_tradnl" sz="1200" kern="1200" dirty="0" err="1" smtClean="0">
                <a:solidFill>
                  <a:schemeClr val="tx1"/>
                </a:solidFill>
                <a:effectLst/>
                <a:latin typeface="+mn-lt"/>
                <a:ea typeface="+mn-ea"/>
                <a:cs typeface="+mn-cs"/>
              </a:rPr>
              <a:t>UNWomen</a:t>
            </a:r>
            <a:r>
              <a:rPr lang="es-ES_tradnl" sz="1200" kern="1200" dirty="0" smtClean="0">
                <a:solidFill>
                  <a:schemeClr val="tx1"/>
                </a:solidFill>
                <a:effectLst/>
                <a:latin typeface="+mn-lt"/>
                <a:ea typeface="+mn-ea"/>
                <a:cs typeface="+mn-cs"/>
              </a:rPr>
              <a:t>)</a:t>
            </a:r>
          </a:p>
          <a:p>
            <a:pPr marL="0" lvl="0" indent="0">
              <a:buFont typeface="Arial"/>
              <a:buNone/>
              <a:tabLst>
                <a:tab pos="285750" algn="l"/>
              </a:tabLst>
            </a:pPr>
            <a:endParaRPr lang="en-US" sz="1400" kern="1200" dirty="0" smtClean="0">
              <a:solidFill>
                <a:schemeClr val="tx1"/>
              </a:solidFill>
              <a:latin typeface="+mn-lt"/>
              <a:ea typeface="+mn-ea"/>
              <a:cs typeface="+mn-cs"/>
            </a:endParaRPr>
          </a:p>
          <a:p>
            <a:pPr marL="285750" lvl="0" indent="-285750">
              <a:buFont typeface="Arial"/>
              <a:buChar char="•"/>
              <a:tabLst>
                <a:tab pos="285750" algn="l"/>
              </a:tabLst>
            </a:pPr>
            <a:r>
              <a:rPr lang="es-ES_tradnl" sz="1200" kern="1200" dirty="0" smtClean="0">
                <a:solidFill>
                  <a:schemeClr val="tx1"/>
                </a:solidFill>
                <a:effectLst/>
                <a:latin typeface="+mn-lt"/>
                <a:ea typeface="+mn-ea"/>
                <a:cs typeface="+mn-cs"/>
              </a:rPr>
              <a:t>Una de cada cuatro mujeres experimenta violencia sexual o física durante el embarazo. —hoja de datos de la mujer ONU (</a:t>
            </a:r>
            <a:r>
              <a:rPr lang="es-ES_tradnl" sz="1200" kern="1200" dirty="0" err="1" smtClean="0">
                <a:solidFill>
                  <a:schemeClr val="tx1"/>
                </a:solidFill>
                <a:effectLst/>
                <a:latin typeface="+mn-lt"/>
                <a:ea typeface="+mn-ea"/>
                <a:cs typeface="+mn-cs"/>
              </a:rPr>
              <a:t>UNWomen</a:t>
            </a:r>
            <a:r>
              <a:rPr lang="es-ES_tradnl" sz="1200" kern="1200" dirty="0" smtClean="0">
                <a:solidFill>
                  <a:schemeClr val="tx1"/>
                </a:solidFill>
                <a:effectLst/>
                <a:latin typeface="+mn-lt"/>
                <a:ea typeface="+mn-ea"/>
                <a:cs typeface="+mn-cs"/>
              </a:rPr>
              <a:t>)</a:t>
            </a:r>
          </a:p>
          <a:p>
            <a:pPr marL="0" lvl="0" indent="0">
              <a:buFont typeface="Arial"/>
              <a:buNone/>
              <a:tabLst>
                <a:tab pos="285750" algn="l"/>
              </a:tabLst>
            </a:pPr>
            <a:endParaRPr lang="en-US" sz="1400" kern="1200" dirty="0" smtClean="0">
              <a:solidFill>
                <a:schemeClr val="tx1"/>
              </a:solidFill>
              <a:latin typeface="+mn-lt"/>
              <a:ea typeface="+mn-ea"/>
              <a:cs typeface="+mn-cs"/>
            </a:endParaRPr>
          </a:p>
          <a:p>
            <a:pPr marL="285750" lvl="0" indent="-285750">
              <a:buFont typeface="Arial"/>
              <a:buChar char="•"/>
              <a:tabLst>
                <a:tab pos="285750" algn="l"/>
              </a:tabLst>
            </a:pPr>
            <a:r>
              <a:rPr lang="es-ES_tradnl" sz="1200" kern="1200" dirty="0" smtClean="0">
                <a:solidFill>
                  <a:schemeClr val="tx1"/>
                </a:solidFill>
                <a:effectLst/>
                <a:latin typeface="+mn-lt"/>
                <a:ea typeface="+mn-ea"/>
                <a:cs typeface="+mn-cs"/>
              </a:rPr>
              <a:t>En la mayoría de las guerras y en situaciones después de los conflictos, las mujeres y niñas sufren violación y explotación sexual en escala masiva. —El Defensor de los Derechos Humanos, Amnistía International, abril de 2004</a:t>
            </a:r>
          </a:p>
          <a:p>
            <a:pPr marL="0" lvl="0" indent="0">
              <a:buFont typeface="Arial"/>
              <a:buNone/>
              <a:tabLst>
                <a:tab pos="285750" algn="l"/>
              </a:tabLst>
            </a:pPr>
            <a:endParaRPr lang="en-US" sz="1400" kern="1200" dirty="0" smtClean="0">
              <a:solidFill>
                <a:schemeClr val="tx1"/>
              </a:solidFill>
              <a:latin typeface="+mn-lt"/>
              <a:ea typeface="+mn-ea"/>
              <a:cs typeface="+mn-cs"/>
            </a:endParaRPr>
          </a:p>
          <a:p>
            <a:pPr marL="285750" lvl="0" indent="-285750">
              <a:buFont typeface="Arial"/>
              <a:buChar char="•"/>
              <a:tabLst>
                <a:tab pos="285750" algn="l"/>
              </a:tabLst>
            </a:pPr>
            <a:r>
              <a:rPr lang="es-ES_tradnl" sz="1200" kern="1200" dirty="0" smtClean="0">
                <a:solidFill>
                  <a:schemeClr val="tx1"/>
                </a:solidFill>
                <a:effectLst/>
                <a:latin typeface="+mn-lt"/>
                <a:ea typeface="+mn-ea"/>
                <a:cs typeface="+mn-cs"/>
              </a:rPr>
              <a:t>La violencia doméstica solamente, cuesta aproximadamente US$1.16 billones en Canadá y US$5.8 billones en los Estados Unidos. —hoja de datos de la mujer ONU (</a:t>
            </a:r>
            <a:r>
              <a:rPr lang="es-ES_tradnl" sz="1200" kern="1200" dirty="0" err="1" smtClean="0">
                <a:solidFill>
                  <a:schemeClr val="tx1"/>
                </a:solidFill>
                <a:effectLst/>
                <a:latin typeface="+mn-lt"/>
                <a:ea typeface="+mn-ea"/>
                <a:cs typeface="+mn-cs"/>
              </a:rPr>
              <a:t>UNWomen</a:t>
            </a:r>
            <a:r>
              <a:rPr lang="es-ES_tradnl" sz="1200" kern="1200" dirty="0" smtClean="0">
                <a:solidFill>
                  <a:schemeClr val="tx1"/>
                </a:solidFill>
                <a:effectLst/>
                <a:latin typeface="+mn-lt"/>
                <a:ea typeface="+mn-ea"/>
                <a:cs typeface="+mn-cs"/>
              </a:rPr>
              <a:t>)</a:t>
            </a:r>
            <a:endParaRPr lang="en-US" sz="1400" kern="1200" dirty="0" smtClean="0">
              <a:solidFill>
                <a:schemeClr val="tx1"/>
              </a:solidFill>
              <a:latin typeface="+mn-lt"/>
              <a:ea typeface="+mn-ea"/>
              <a:cs typeface="+mn-cs"/>
            </a:endParaRPr>
          </a:p>
          <a:p>
            <a:pPr marL="171450" indent="-171450">
              <a:buFont typeface="Arial"/>
              <a:buChar char="•"/>
            </a:pPr>
            <a:endParaRPr lang="en-US" dirty="0"/>
          </a:p>
        </p:txBody>
      </p:sp>
      <p:sp>
        <p:nvSpPr>
          <p:cNvPr id="4" name="Slide Number Placeholder 3"/>
          <p:cNvSpPr>
            <a:spLocks noGrp="1"/>
          </p:cNvSpPr>
          <p:nvPr>
            <p:ph type="sldNum" sz="quarter" idx="10"/>
          </p:nvPr>
        </p:nvSpPr>
        <p:spPr/>
        <p:txBody>
          <a:bodyPr/>
          <a:lstStyle/>
          <a:p>
            <a:fld id="{F4F3E8C5-C642-4750-9DEB-ED2B46356D75}"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lang="es-ES_tradnl" sz="1200" kern="1200" dirty="0" smtClean="0">
                <a:solidFill>
                  <a:schemeClr val="tx1"/>
                </a:solidFill>
                <a:effectLst/>
                <a:latin typeface="+mn-lt"/>
                <a:ea typeface="+mn-ea"/>
                <a:cs typeface="+mn-cs"/>
              </a:rPr>
              <a:t>Tres cuartas partes de los adultos analfabetos del mundo son mujeres. Innumerable cantidad de niñas abandonan la escuela por causa de acoso sexual y violencia, o temor a la violencia. —WIRE, </a:t>
            </a:r>
            <a:r>
              <a:rPr lang="es-ES_tradnl" sz="1200" kern="1200" dirty="0" err="1" smtClean="0">
                <a:solidFill>
                  <a:schemeClr val="tx1"/>
                </a:solidFill>
                <a:effectLst/>
                <a:latin typeface="+mn-lt"/>
                <a:ea typeface="+mn-ea"/>
                <a:cs typeface="+mn-cs"/>
              </a:rPr>
              <a:t>Amnesty</a:t>
            </a:r>
            <a:r>
              <a:rPr lang="es-ES_tradnl" sz="1200" kern="1200" dirty="0" smtClean="0">
                <a:solidFill>
                  <a:schemeClr val="tx1"/>
                </a:solidFill>
                <a:effectLst/>
                <a:latin typeface="+mn-lt"/>
                <a:ea typeface="+mn-ea"/>
                <a:cs typeface="+mn-cs"/>
              </a:rPr>
              <a:t> International, Feb - Marzo, 2010</a:t>
            </a:r>
            <a:endParaRPr lang="en-US" dirty="0"/>
          </a:p>
        </p:txBody>
      </p:sp>
      <p:sp>
        <p:nvSpPr>
          <p:cNvPr id="4" name="Slide Number Placeholder 3"/>
          <p:cNvSpPr>
            <a:spLocks noGrp="1"/>
          </p:cNvSpPr>
          <p:nvPr>
            <p:ph type="sldNum" sz="quarter" idx="10"/>
          </p:nvPr>
        </p:nvSpPr>
        <p:spPr/>
        <p:txBody>
          <a:bodyPr/>
          <a:lstStyle/>
          <a:p>
            <a:fld id="{F4F3E8C5-C642-4750-9DEB-ED2B46356D75}" type="slidenum">
              <a:rPr lang="en-US" smtClean="0"/>
              <a:pPr/>
              <a:t>6</a:t>
            </a:fld>
            <a:endParaRPr lang="en-US" dirty="0"/>
          </a:p>
        </p:txBody>
      </p:sp>
    </p:spTree>
    <p:extLst>
      <p:ext uri="{BB962C8B-B14F-4D97-AF65-F5344CB8AC3E}">
        <p14:creationId xmlns:p14="http://schemas.microsoft.com/office/powerpoint/2010/main" val="15575287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4400" y="304800"/>
            <a:ext cx="2743200" cy="2057400"/>
          </a:xfrm>
        </p:spPr>
      </p:sp>
      <p:sp>
        <p:nvSpPr>
          <p:cNvPr id="3" name="Notes Placeholder 2"/>
          <p:cNvSpPr>
            <a:spLocks noGrp="1"/>
          </p:cNvSpPr>
          <p:nvPr>
            <p:ph type="body" idx="1"/>
          </p:nvPr>
        </p:nvSpPr>
        <p:spPr>
          <a:xfrm>
            <a:off x="685800" y="2438400"/>
            <a:ext cx="5486400" cy="6400800"/>
          </a:xfrm>
        </p:spPr>
        <p:txBody>
          <a:bodyPr>
            <a:normAutofit/>
          </a:bodyPr>
          <a:lstStyle/>
          <a:p>
            <a:r>
              <a:rPr lang="es-ES_tradnl" sz="1200" b="1" kern="1200" dirty="0" smtClean="0">
                <a:solidFill>
                  <a:schemeClr val="tx1"/>
                </a:solidFill>
                <a:effectLst/>
                <a:latin typeface="+mn-lt"/>
                <a:ea typeface="+mn-ea"/>
                <a:cs typeface="+mn-cs"/>
              </a:rPr>
              <a:t>DEFINICIONES DE ABUSO Y VIOLENCIA DE GÉNERO</a:t>
            </a:r>
            <a:endParaRPr lang="en-US" sz="1200" kern="1200" dirty="0" smtClean="0">
              <a:solidFill>
                <a:schemeClr val="tx1"/>
              </a:solidFill>
              <a:effectLst/>
              <a:latin typeface="+mn-lt"/>
              <a:ea typeface="+mn-ea"/>
              <a:cs typeface="+mn-cs"/>
            </a:endParaRPr>
          </a:p>
          <a:p>
            <a:pPr>
              <a:lnSpc>
                <a:spcPct val="110000"/>
              </a:lnSpc>
            </a:pPr>
            <a:endParaRPr lang="en-US" kern="1200" dirty="0" smtClean="0">
              <a:solidFill>
                <a:schemeClr val="tx1"/>
              </a:solidFill>
              <a:latin typeface="+mn-lt"/>
              <a:ea typeface="+mn-ea"/>
              <a:cs typeface="+mn-cs"/>
            </a:endParaRPr>
          </a:p>
          <a:p>
            <a:r>
              <a:rPr lang="es-ES_tradnl" sz="1200" kern="1200" dirty="0" smtClean="0">
                <a:solidFill>
                  <a:schemeClr val="tx1"/>
                </a:solidFill>
                <a:effectLst/>
                <a:latin typeface="+mn-lt"/>
                <a:ea typeface="+mn-ea"/>
                <a:cs typeface="+mn-cs"/>
              </a:rPr>
              <a:t>Las Naciones Unidas (ONU) definen violencia contra la mujer como sigue: “Violencia contra la mujer significa cualquier acto de violencia de género que resulta o puede resultar en,  daño o sufrimiento físico, sexual o psicológico en las mujeres, incluyendo amenaza de tales actos, coerción o privación arbitraria de la libertad, ya sea que ocurra en la vida privada o pública”—Asamblea General de la ONU (resolución 48/104, diciembre de 1993).</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Los Centros de Control de Enfermedades (CDC) en los Estados Unidos  definen violencia entre la pareja íntima (IPV) como una “violencia física o sexual de hecho, o en forma de  amenaza,  o abuso psicológico o emocional dirigidos hacia el cónyuge, ex cónyuge,  a un novio o novia actual  o pasada, o a una persona con la que sales o salías”.</a:t>
            </a:r>
            <a:endParaRPr lang="en-US" sz="1200" kern="1200" dirty="0" smtClean="0">
              <a:solidFill>
                <a:schemeClr val="tx1"/>
              </a:solidFill>
              <a:effectLst/>
              <a:latin typeface="+mn-lt"/>
              <a:ea typeface="+mn-ea"/>
              <a:cs typeface="+mn-cs"/>
            </a:endParaRPr>
          </a:p>
          <a:p>
            <a:pPr>
              <a:lnSpc>
                <a:spcPct val="110000"/>
              </a:lnSpc>
            </a:pPr>
            <a:endParaRPr lang="en-US" sz="1050" dirty="0"/>
          </a:p>
        </p:txBody>
      </p:sp>
      <p:sp>
        <p:nvSpPr>
          <p:cNvPr id="4" name="Slide Number Placeholder 3"/>
          <p:cNvSpPr>
            <a:spLocks noGrp="1"/>
          </p:cNvSpPr>
          <p:nvPr>
            <p:ph type="sldNum" sz="quarter" idx="10"/>
          </p:nvPr>
        </p:nvSpPr>
        <p:spPr/>
        <p:txBody>
          <a:bodyPr/>
          <a:lstStyle/>
          <a:p>
            <a:fld id="{F4F3E8C5-C642-4750-9DEB-ED2B46356D75}"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4400" y="304800"/>
            <a:ext cx="2743200" cy="2057400"/>
          </a:xfrm>
        </p:spPr>
      </p:sp>
      <p:sp>
        <p:nvSpPr>
          <p:cNvPr id="3" name="Notes Placeholder 2"/>
          <p:cNvSpPr>
            <a:spLocks noGrp="1"/>
          </p:cNvSpPr>
          <p:nvPr>
            <p:ph type="body" idx="1"/>
          </p:nvPr>
        </p:nvSpPr>
        <p:spPr>
          <a:xfrm>
            <a:off x="685800" y="2438400"/>
            <a:ext cx="5486400" cy="6400800"/>
          </a:xfrm>
        </p:spPr>
        <p:txBody>
          <a:bodyPr>
            <a:normAutofit/>
          </a:bodyPr>
          <a:lstStyle/>
          <a:p>
            <a:r>
              <a:rPr lang="es-ES_tradnl" sz="1200" kern="1200" dirty="0" smtClean="0">
                <a:solidFill>
                  <a:schemeClr val="tx1"/>
                </a:solidFill>
                <a:effectLst/>
                <a:latin typeface="+mn-lt"/>
                <a:ea typeface="+mn-ea"/>
                <a:cs typeface="+mn-cs"/>
              </a:rPr>
              <a:t>La violencia puede ocurrir en la familia o en la comunidad. Puede ser perpetrada por el Estado y puede ser condonada por varias culturas a través de prácticas tradicionales. La forma más común es la violencia en la familia. La violencia en la familia, conocida también como violencia doméstica, es un patrón de conducta coercitiva caracterizada por dominación y control de parte de un miembro de la pareja íntima, en perjuicio del otro, a través de una variedad de tácticas,  incluyendo abuso físico, sexual, psicológico, emocional, verbal o económico.</a:t>
            </a:r>
          </a:p>
          <a:p>
            <a:endParaRPr lang="en-US" sz="1200" kern="1200" dirty="0" smtClean="0">
              <a:solidFill>
                <a:schemeClr val="tx1"/>
              </a:solidFill>
              <a:effectLst/>
              <a:latin typeface="+mn-lt"/>
              <a:ea typeface="+mn-ea"/>
              <a:cs typeface="+mn-cs"/>
            </a:endParaRPr>
          </a:p>
          <a:p>
            <a:r>
              <a:rPr lang="es-ES_tradnl" sz="1200" b="1" u="sng" kern="1200" dirty="0" smtClean="0">
                <a:solidFill>
                  <a:schemeClr val="tx1"/>
                </a:solidFill>
                <a:effectLst/>
                <a:latin typeface="+mn-lt"/>
                <a:ea typeface="+mn-ea"/>
                <a:cs typeface="+mn-cs"/>
              </a:rPr>
              <a:t>VIOLENCIA EN LA FAMILIA</a:t>
            </a:r>
            <a:endParaRPr lang="en-US" sz="1200" u="sng"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La violencia física, sexual y psicológica que ocurre </a:t>
            </a:r>
            <a:r>
              <a:rPr lang="es-ES_tradnl" sz="1200" i="1" kern="1200" dirty="0" smtClean="0">
                <a:solidFill>
                  <a:schemeClr val="tx1"/>
                </a:solidFill>
                <a:effectLst/>
                <a:latin typeface="+mn-lt"/>
                <a:ea typeface="+mn-ea"/>
                <a:cs typeface="+mn-cs"/>
              </a:rPr>
              <a:t>en la familia </a:t>
            </a:r>
            <a:r>
              <a:rPr lang="es-ES_tradnl" sz="1200" kern="1200" dirty="0" smtClean="0">
                <a:solidFill>
                  <a:schemeClr val="tx1"/>
                </a:solidFill>
                <a:effectLst/>
                <a:latin typeface="+mn-lt"/>
                <a:ea typeface="+mn-ea"/>
                <a:cs typeface="+mn-cs"/>
              </a:rPr>
              <a:t>incluye maltrato físico; abuso sexual de niñas en el hogar; violencia relacionada con la dote; violación marital;  mutilación genital femenina y otras prácticas tradicionales que son perjudiciales para la mujer; violencia no conyugal y violencia relacionada con la explotación.</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La violencia en la familia incluye violencia doméstica; abuso, negligencia o maltrato infantil; abuso, negligencia, o maltrato a ancianos; ser testigos de abuso, y violación marital. Consiste en un patrón de conductas usada por un individuo en la familia para establecer poder y control sobre otros sin considerar sus derechos individuales.</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b="1" kern="1200" dirty="0" smtClean="0">
                <a:solidFill>
                  <a:schemeClr val="tx1"/>
                </a:solidFill>
                <a:effectLst/>
                <a:latin typeface="+mn-lt"/>
                <a:ea typeface="+mn-ea"/>
                <a:cs typeface="+mn-cs"/>
              </a:rPr>
              <a:t> </a:t>
            </a:r>
            <a:endParaRPr lang="en-US" sz="1200" u="sng" kern="1200" dirty="0" smtClean="0">
              <a:solidFill>
                <a:schemeClr val="tx1"/>
              </a:solidFill>
              <a:effectLst/>
              <a:latin typeface="+mn-lt"/>
              <a:ea typeface="+mn-ea"/>
              <a:cs typeface="+mn-cs"/>
            </a:endParaRPr>
          </a:p>
          <a:p>
            <a:r>
              <a:rPr lang="es-ES_tradnl" sz="1200" b="1" u="sng" kern="1200" dirty="0" smtClean="0">
                <a:solidFill>
                  <a:schemeClr val="tx1"/>
                </a:solidFill>
                <a:effectLst/>
                <a:latin typeface="+mn-lt"/>
                <a:ea typeface="+mn-ea"/>
                <a:cs typeface="+mn-cs"/>
              </a:rPr>
              <a:t>VIOLENCIA EN LA COMUNIDAD</a:t>
            </a:r>
            <a:endParaRPr lang="en-US" sz="1200" u="sng"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La violencia física, sexual y psicológica que ocurre dentro de una comunidad general, incluye violación; abuso sexual; acoso sexual e intimidación en el trabajo, en instituciones educativas y en otros lugares; la trata de mujeres;  la prostitución forzada; o la violación masiva durante tiempos de guerra.</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b="1" kern="1200" dirty="0" smtClean="0">
                <a:solidFill>
                  <a:schemeClr val="tx1"/>
                </a:solidFill>
                <a:effectLst/>
                <a:latin typeface="+mn-lt"/>
                <a:ea typeface="+mn-ea"/>
                <a:cs typeface="+mn-cs"/>
              </a:rPr>
              <a:t> </a:t>
            </a:r>
            <a:endParaRPr lang="en-US" sz="1200" u="sng" kern="1200" dirty="0" smtClean="0">
              <a:solidFill>
                <a:schemeClr val="tx1"/>
              </a:solidFill>
              <a:effectLst/>
              <a:latin typeface="+mn-lt"/>
              <a:ea typeface="+mn-ea"/>
              <a:cs typeface="+mn-cs"/>
            </a:endParaRPr>
          </a:p>
          <a:p>
            <a:r>
              <a:rPr lang="es-ES_tradnl" sz="1200" b="1" u="sng" kern="1200" dirty="0" smtClean="0">
                <a:solidFill>
                  <a:schemeClr val="tx1"/>
                </a:solidFill>
                <a:effectLst/>
                <a:latin typeface="+mn-lt"/>
                <a:ea typeface="+mn-ea"/>
                <a:cs typeface="+mn-cs"/>
              </a:rPr>
              <a:t>VIOLENCIA PERPETRADA POR EL ESTADO</a:t>
            </a:r>
            <a:endParaRPr lang="en-US" sz="1200" u="sng"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Esto incluye violencia física, sexual o psicológica perpetrada o condonada por el Estado, dondequiera que ocurra.</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u="sng" kern="1200" dirty="0" smtClean="0">
              <a:solidFill>
                <a:schemeClr val="tx1"/>
              </a:solidFill>
              <a:effectLst/>
              <a:latin typeface="+mn-lt"/>
              <a:ea typeface="+mn-ea"/>
              <a:cs typeface="+mn-cs"/>
            </a:endParaRPr>
          </a:p>
          <a:p>
            <a:r>
              <a:rPr lang="es-ES_tradnl" sz="1200" b="1" u="sng" kern="1200" dirty="0" smtClean="0">
                <a:solidFill>
                  <a:schemeClr val="tx1"/>
                </a:solidFill>
                <a:effectLst/>
                <a:latin typeface="+mn-lt"/>
                <a:ea typeface="+mn-ea"/>
                <a:cs typeface="+mn-cs"/>
              </a:rPr>
              <a:t>VIOLENCIA POR PRÁCTICAS TRADICIONALES</a:t>
            </a:r>
            <a:endParaRPr lang="en-US" sz="1200" u="sng"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En muchos países, las mujeres caen víctimas de prácticas tradicionales que violan sus derechos humanos. Estas violaciones incluyen corte o mutilación genital femenina (FGM), asesinato por causa de dote, los así llamados “crímenes de honor,” y el matrimonio de niñas a muy temprana edad.</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4F3E8C5-C642-4750-9DEB-ED2B46356D75}"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4400" y="304800"/>
            <a:ext cx="2743200" cy="2057400"/>
          </a:xfrm>
        </p:spPr>
      </p:sp>
      <p:sp>
        <p:nvSpPr>
          <p:cNvPr id="3" name="Notes Placeholder 2"/>
          <p:cNvSpPr>
            <a:spLocks noGrp="1"/>
          </p:cNvSpPr>
          <p:nvPr>
            <p:ph type="body" idx="1"/>
          </p:nvPr>
        </p:nvSpPr>
        <p:spPr>
          <a:xfrm>
            <a:off x="381000" y="2438400"/>
            <a:ext cx="6096000" cy="6400800"/>
          </a:xfrm>
        </p:spPr>
        <p:txBody>
          <a:bodyPr>
            <a:noAutofit/>
          </a:bodyPr>
          <a:lstStyle/>
          <a:p>
            <a:r>
              <a:rPr lang="es-ES_tradnl" sz="1200" b="1" kern="1200" dirty="0" smtClean="0">
                <a:solidFill>
                  <a:schemeClr val="tx1"/>
                </a:solidFill>
                <a:effectLst/>
                <a:latin typeface="+mn-lt"/>
                <a:ea typeface="+mn-ea"/>
                <a:cs typeface="+mn-cs"/>
              </a:rPr>
              <a:t>TIPOS DE VIOLENCIA CONTRA MUJERES Y NIÑAS</a:t>
            </a:r>
            <a:endParaRPr lang="en-US" sz="1200" kern="1200" dirty="0" smtClean="0">
              <a:solidFill>
                <a:schemeClr val="tx1"/>
              </a:solidFill>
              <a:effectLst/>
              <a:latin typeface="+mn-lt"/>
              <a:ea typeface="+mn-ea"/>
              <a:cs typeface="+mn-cs"/>
            </a:endParaRPr>
          </a:p>
          <a:p>
            <a:pPr>
              <a:lnSpc>
                <a:spcPct val="110000"/>
              </a:lnSpc>
            </a:pPr>
            <a:endParaRPr lang="en-US" kern="1200" dirty="0" smtClean="0">
              <a:solidFill>
                <a:schemeClr val="tx1"/>
              </a:solidFill>
            </a:endParaRPr>
          </a:p>
          <a:p>
            <a:r>
              <a:rPr lang="es-ES_tradnl" sz="1200" b="1" u="sng" kern="1200" dirty="0" smtClean="0">
                <a:solidFill>
                  <a:schemeClr val="tx1"/>
                </a:solidFill>
                <a:effectLst/>
                <a:latin typeface="+mn-lt"/>
                <a:ea typeface="+mn-ea"/>
                <a:cs typeface="+mn-cs"/>
              </a:rPr>
              <a:t>Maltrato físico</a:t>
            </a:r>
            <a:r>
              <a:rPr lang="es-ES_tradnl" sz="1200" b="1" kern="1200" dirty="0" smtClean="0">
                <a:solidFill>
                  <a:schemeClr val="tx1"/>
                </a:solidFill>
                <a:effectLst/>
                <a:latin typeface="+mn-lt"/>
                <a:ea typeface="+mn-ea"/>
                <a:cs typeface="+mn-cs"/>
              </a:rPr>
              <a:t>: </a:t>
            </a:r>
            <a:r>
              <a:rPr lang="es-ES_tradnl" sz="1200" kern="1200" dirty="0" smtClean="0">
                <a:solidFill>
                  <a:schemeClr val="tx1"/>
                </a:solidFill>
                <a:effectLst/>
                <a:latin typeface="+mn-lt"/>
                <a:ea typeface="+mn-ea"/>
                <a:cs typeface="+mn-cs"/>
              </a:rPr>
              <a:t>Maltrato físico, lesión, o daño a una persona. Esto incluye prácticas tales como golpear,  sacudir, quemar, restricción forzada, azotar, mutilación genital femenina (FGM). De acuerdo a la Organización Mundial de la Salud,  de 85 a 115 millones de niñas y mujeres  han sufrido alguna forma de mutilación genital y sufren por sus efectos adversos en la salud.</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b="1" u="sng" kern="1200" dirty="0" smtClean="0">
                <a:solidFill>
                  <a:schemeClr val="tx1"/>
                </a:solidFill>
                <a:effectLst/>
                <a:latin typeface="+mn-lt"/>
                <a:ea typeface="+mn-ea"/>
                <a:cs typeface="+mn-cs"/>
              </a:rPr>
              <a:t>Abuso sexual</a:t>
            </a:r>
            <a:r>
              <a:rPr lang="es-ES_tradnl" sz="1200" b="1" kern="1200" dirty="0" smtClean="0">
                <a:solidFill>
                  <a:schemeClr val="tx1"/>
                </a:solidFill>
                <a:effectLst/>
                <a:latin typeface="+mn-lt"/>
                <a:ea typeface="+mn-ea"/>
                <a:cs typeface="+mn-cs"/>
              </a:rPr>
              <a:t>: </a:t>
            </a:r>
            <a:r>
              <a:rPr lang="es-ES_tradnl" sz="1200" kern="1200" dirty="0" smtClean="0">
                <a:solidFill>
                  <a:schemeClr val="tx1"/>
                </a:solidFill>
                <a:effectLst/>
                <a:latin typeface="+mn-lt"/>
                <a:ea typeface="+mn-ea"/>
                <a:cs typeface="+mn-cs"/>
              </a:rPr>
              <a:t>Intento o consumación de incesto, violación, sodomía, exhibicionismo, pornografía, manoseo indeseado, o desnudez forzada. Puede tomar la forma de contacto e interacción entre menores de 18  años y un adulto, en el cual el menor es usado para estimulación sexual del perpetrador u otra persona, o actos sexuales coercitivos y sin mutuo consentimiento entre adultos, especialmente cuando uno de ellos está en posición de poder sobre el otro.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i="1" kern="1200" dirty="0" smtClean="0">
                <a:solidFill>
                  <a:schemeClr val="tx1"/>
                </a:solidFill>
                <a:effectLst/>
                <a:latin typeface="+mn-lt"/>
                <a:ea typeface="+mn-ea"/>
                <a:cs typeface="+mn-cs"/>
              </a:rPr>
              <a:t>La violación  </a:t>
            </a:r>
            <a:r>
              <a:rPr lang="es-ES_tradnl" sz="1200" kern="1200" dirty="0" smtClean="0">
                <a:solidFill>
                  <a:schemeClr val="tx1"/>
                </a:solidFill>
                <a:effectLst/>
                <a:latin typeface="+mn-lt"/>
                <a:ea typeface="+mn-ea"/>
                <a:cs typeface="+mn-cs"/>
              </a:rPr>
              <a:t>es una forma de abuso sexual. La violación puede ocurrir en cualquier lugar,  aun en la familia, en la cual puede tomar la forma de violación marital o de incesto. Ocurre en la comunidad, donde una mujer puede caer presa de cualquier abusador. También ocurre en situaciones de conflictos armados y en campos de refugio. Se incluye el asalto sexual dentro del matrimonio, bajo la categoría de  violación, por razón de las actitudes de la comunidad prevalecientes en muchos lugares —posturas que toman las fuerzas del orden, líderes locales, vecinos y aun dirigentes de la iglesia—las cuales permiten que este tipo de violencia quede sin castigo. </a:t>
            </a:r>
            <a:r>
              <a:rPr lang="es-ES_tradnl" sz="1200" i="1" kern="1200" dirty="0" smtClean="0">
                <a:solidFill>
                  <a:schemeClr val="tx1"/>
                </a:solidFill>
                <a:effectLst/>
                <a:latin typeface="+mn-lt"/>
                <a:ea typeface="+mn-ea"/>
                <a:cs typeface="+mn-cs"/>
              </a:rPr>
              <a:t>La prostitución forzada y el tráfico de mujeres  </a:t>
            </a:r>
            <a:r>
              <a:rPr lang="es-ES_tradnl" sz="1200" kern="1200" dirty="0" smtClean="0">
                <a:solidFill>
                  <a:schemeClr val="tx1"/>
                </a:solidFill>
                <a:effectLst/>
                <a:latin typeface="+mn-lt"/>
                <a:ea typeface="+mn-ea"/>
                <a:cs typeface="+mn-cs"/>
              </a:rPr>
              <a:t>es otra forma de abuso sexual. Muchas mujeres son forzadas a la prostitución ya sea por sus padres, esposos o novios—o como resultado de la dificultad económica y condiciones sociales en las que se encuentran.</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4F3E8C5-C642-4750-9DEB-ED2B46356D75}"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FA12527C-61C5-471B-BC15-90EAB3C0AA73}" type="datetimeFigureOut">
              <a:rPr lang="en-US"/>
              <a:pPr>
                <a:defRPr/>
              </a:pPr>
              <a:t>29/4/16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CC40F7A-B8CD-4ACB-A204-674FD976D90F}" type="slidenum">
              <a:rPr lang="en-US"/>
              <a:pPr>
                <a:defRPr/>
              </a:pPr>
              <a:t>‹Nr.›</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222F1D3-0AA3-40B2-B585-DD8CD6DB47E4}" type="datetimeFigureOut">
              <a:rPr lang="en-US"/>
              <a:pPr>
                <a:defRPr/>
              </a:pPr>
              <a:t>29/4/16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311AA27E-BFD5-45EB-A1CC-85CEEC0D2165}" type="slidenum">
              <a:rPr lang="en-US"/>
              <a:pPr>
                <a:defRPr/>
              </a:pPr>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8EF2DFF-D42F-4D85-A91E-A8754520CB8B}" type="datetimeFigureOut">
              <a:rPr lang="en-US"/>
              <a:pPr>
                <a:defRPr/>
              </a:pPr>
              <a:t>29/4/16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E991EC1-9448-43DB-97DA-48485C2326F7}" type="slidenum">
              <a:rPr lang="en-US"/>
              <a:pPr>
                <a:defRPr/>
              </a:pPr>
              <a:t>‹Nr.›</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43D4967-FCEB-4B4B-AF3B-3EC026A87BE0}" type="datetimeFigureOut">
              <a:rPr lang="en-US"/>
              <a:pPr>
                <a:defRPr/>
              </a:pPr>
              <a:t>29/4/16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2C5D6168-2FDE-4A33-A8E2-62F446340021}" type="slidenum">
              <a:rPr lang="en-US"/>
              <a:pPr>
                <a:defRPr/>
              </a:pPr>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C7115D9-8C85-420F-BCBC-BF77EFC65EFF}" type="datetimeFigureOut">
              <a:rPr lang="en-US"/>
              <a:pPr>
                <a:defRPr/>
              </a:pPr>
              <a:t>29/4/16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A87CE88-7986-4346-B9BF-E7C59A47D49A}" type="slidenum">
              <a:rPr lang="en-US"/>
              <a:pPr>
                <a:defRPr/>
              </a:pPr>
              <a:t>‹Nr.›</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E23C3106-141C-45DC-A7EC-0D8A30AC7A79}" type="datetimeFigureOut">
              <a:rPr lang="en-US"/>
              <a:pPr>
                <a:defRPr/>
              </a:pPr>
              <a:t>29/4/16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9C04DC4A-C9DF-4E49-A222-1B53B7A53536}" type="slidenum">
              <a:rPr lang="en-US"/>
              <a:pPr>
                <a:defRPr/>
              </a:pPr>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6473806D-951B-4995-80B6-1CC3F7542E08}" type="datetimeFigureOut">
              <a:rPr lang="en-US"/>
              <a:pPr>
                <a:defRPr/>
              </a:pPr>
              <a:t>29/4/16</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73C65A60-18AA-474F-927A-C617CECE63C4}" type="slidenum">
              <a:rPr lang="en-US"/>
              <a:pPr>
                <a:defRPr/>
              </a:pPr>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6CC9A444-6A71-43BA-8403-3A96D1206BE1}" type="datetimeFigureOut">
              <a:rPr lang="en-US"/>
              <a:pPr>
                <a:defRPr/>
              </a:pPr>
              <a:t>29/4/16</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33B5ED79-12F8-40ED-8A21-5CCE3AB81DDB}" type="slidenum">
              <a:rPr lang="en-US"/>
              <a:pPr>
                <a:defRPr/>
              </a:pPr>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48B0BBB-57B8-429C-8213-3914DD98D9C0}" type="datetimeFigureOut">
              <a:rPr lang="en-US"/>
              <a:pPr>
                <a:defRPr/>
              </a:pPr>
              <a:t>29/4/16</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9A54A56F-C440-45A6-B726-530CE5D8AE90}" type="slidenum">
              <a:rPr lang="en-US"/>
              <a:pPr>
                <a:defRPr/>
              </a:pPr>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EB57B19-2AAC-4C96-966E-0793159A5003}" type="datetimeFigureOut">
              <a:rPr lang="en-US"/>
              <a:pPr>
                <a:defRPr/>
              </a:pPr>
              <a:t>29/4/16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2615C4F9-A2BB-4807-893A-756BDBC57686}" type="slidenum">
              <a:rPr lang="en-US"/>
              <a:pPr>
                <a:defRPr/>
              </a:pPr>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17E3181-BC26-411A-9D1E-63ACA41E5E32}" type="datetimeFigureOut">
              <a:rPr lang="en-US"/>
              <a:pPr>
                <a:defRPr/>
              </a:pPr>
              <a:t>29/4/16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957172FB-9CC2-46AC-ABD6-E2AB8F850D66}" type="slidenum">
              <a:rPr lang="en-US"/>
              <a:pPr>
                <a:defRPr/>
              </a:pPr>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D04A9539-C31C-405C-827A-D30965618076}" type="datetimeFigureOut">
              <a:rPr lang="en-US"/>
              <a:pPr>
                <a:defRPr/>
              </a:pPr>
              <a:t>29/4/16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62CC7A69-081C-42FA-B011-0EBAAD85D46A}" type="slidenum">
              <a:rPr lang="en-US"/>
              <a:pPr>
                <a:defRPr/>
              </a:pPr>
              <a:t>‹Nr.›</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5.jpeg"/></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5.jpeg"/></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3.jpeg"/></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3.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3.jpeg"/></Relationships>
</file>

<file path=ppt/slides/_rels/slide32.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25.png"/><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3.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3.jpeg"/></Relationships>
</file>

<file path=ppt/slides/_rels/slide35.xml.rels><?xml version="1.0" encoding="UTF-8" standalone="yes"?>
<Relationships xmlns="http://schemas.openxmlformats.org/package/2006/relationships"><Relationship Id="rId3" Type="http://schemas.openxmlformats.org/officeDocument/2006/relationships/image" Target="../media/image26.jpeg"/><Relationship Id="rId4" Type="http://schemas.openxmlformats.org/officeDocument/2006/relationships/image" Target="../media/image27.png"/><Relationship Id="rId5" Type="http://schemas.microsoft.com/office/2007/relationships/hdphoto" Target="../media/hdphoto1.wdp"/><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HT_PP_00.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220200" cy="6909435"/>
          </a:xfrm>
          <a:prstGeom prst="rect">
            <a:avLst/>
          </a:prstGeom>
        </p:spPr>
      </p:pic>
      <p:sp>
        <p:nvSpPr>
          <p:cNvPr id="3074" name="CaixaDeTexto 3"/>
          <p:cNvSpPr txBox="1">
            <a:spLocks noChangeArrowheads="1"/>
          </p:cNvSpPr>
          <p:nvPr/>
        </p:nvSpPr>
        <p:spPr bwMode="auto">
          <a:xfrm>
            <a:off x="1828800" y="3962400"/>
            <a:ext cx="50292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7200" baseline="30000" dirty="0" smtClean="0">
                <a:solidFill>
                  <a:srgbClr val="A1D727"/>
                </a:solidFill>
                <a:latin typeface="Caecilia LT Light" panose="02000403040000020004" pitchFamily="2" charset="0"/>
              </a:rPr>
              <a:t>PIENSA BIEN,</a:t>
            </a:r>
            <a:endParaRPr lang="en-US" sz="7200" baseline="30000" dirty="0">
              <a:solidFill>
                <a:srgbClr val="A1D727"/>
              </a:solidFill>
              <a:latin typeface="Caecilia LT Light" panose="02000403040000020004" pitchFamily="2" charset="0"/>
            </a:endParaRPr>
          </a:p>
        </p:txBody>
      </p:sp>
      <p:sp>
        <p:nvSpPr>
          <p:cNvPr id="3075" name="CaixaDeTexto 4"/>
          <p:cNvSpPr txBox="1">
            <a:spLocks noChangeArrowheads="1"/>
          </p:cNvSpPr>
          <p:nvPr/>
        </p:nvSpPr>
        <p:spPr bwMode="auto">
          <a:xfrm>
            <a:off x="5181600" y="3810000"/>
            <a:ext cx="3733800" cy="810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s-ES_tradnl" sz="7000" i="1" baseline="30000" dirty="0" smtClean="0">
                <a:solidFill>
                  <a:schemeClr val="bg1"/>
                </a:solidFill>
                <a:latin typeface="Centennial LightSC" panose="02020500000000000000" pitchFamily="18" charset="0"/>
              </a:rPr>
              <a:t>Vive Bien</a:t>
            </a:r>
            <a:endParaRPr lang="en-US" sz="7000" i="1" baseline="30000" dirty="0">
              <a:solidFill>
                <a:schemeClr val="bg1"/>
              </a:solidFill>
              <a:latin typeface="Centennial LightSC" panose="02020500000000000000" pitchFamily="18" charset="0"/>
            </a:endParaRPr>
          </a:p>
        </p:txBody>
      </p:sp>
      <p:sp>
        <p:nvSpPr>
          <p:cNvPr id="9" name="CaixaDeTexto 8"/>
          <p:cNvSpPr txBox="1"/>
          <p:nvPr/>
        </p:nvSpPr>
        <p:spPr>
          <a:xfrm>
            <a:off x="6553200" y="381000"/>
            <a:ext cx="2362200" cy="480901"/>
          </a:xfrm>
          <a:prstGeom prst="rect">
            <a:avLst/>
          </a:prstGeom>
          <a:noFill/>
        </p:spPr>
        <p:txBody>
          <a:bodyPr>
            <a:spAutoFit/>
          </a:bodyPr>
          <a:lstStyle/>
          <a:p>
            <a:pPr algn="r" eaLnBrk="1" hangingPunct="1">
              <a:lnSpc>
                <a:spcPts val="2600"/>
              </a:lnSpc>
              <a:defRPr/>
            </a:pPr>
            <a:r>
              <a:rPr lang="en-US" sz="3600" dirty="0" smtClean="0">
                <a:solidFill>
                  <a:schemeClr val="accent4">
                    <a:lumMod val="50000"/>
                  </a:schemeClr>
                </a:solidFill>
                <a:latin typeface="Caecilia LT Light" panose="02000403040000020004" pitchFamily="2" charset="0"/>
              </a:rPr>
              <a:t> </a:t>
            </a:r>
            <a:endParaRPr lang="pt-BR" sz="3600" dirty="0">
              <a:solidFill>
                <a:schemeClr val="accent4">
                  <a:lumMod val="50000"/>
                </a:schemeClr>
              </a:solidFill>
              <a:latin typeface="Centennial LightSC" panose="02020500000000000000" pitchFamily="18" charset="0"/>
            </a:endParaRPr>
          </a:p>
        </p:txBody>
      </p:sp>
      <p:sp>
        <p:nvSpPr>
          <p:cNvPr id="3077" name="Retângulo 6"/>
          <p:cNvSpPr>
            <a:spLocks noChangeArrowheads="1"/>
          </p:cNvSpPr>
          <p:nvPr/>
        </p:nvSpPr>
        <p:spPr bwMode="auto">
          <a:xfrm>
            <a:off x="0" y="4495800"/>
            <a:ext cx="9144000" cy="420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sz="2400" baseline="30000" dirty="0" smtClean="0">
                <a:solidFill>
                  <a:schemeClr val="bg1"/>
                </a:solidFill>
                <a:latin typeface="Caecilia LT Light" panose="02000403040000020004" pitchFamily="2" charset="0"/>
              </a:rPr>
              <a:t>Un </a:t>
            </a:r>
            <a:r>
              <a:rPr lang="en-US" sz="2400" baseline="30000" dirty="0" err="1" smtClean="0">
                <a:solidFill>
                  <a:schemeClr val="bg1"/>
                </a:solidFill>
                <a:latin typeface="Caecilia LT Light" panose="02000403040000020004" pitchFamily="2" charset="0"/>
              </a:rPr>
              <a:t>Recurso</a:t>
            </a:r>
            <a:r>
              <a:rPr lang="en-US" sz="2400" baseline="30000" dirty="0" smtClean="0">
                <a:solidFill>
                  <a:schemeClr val="bg1"/>
                </a:solidFill>
                <a:latin typeface="Caecilia LT Light" panose="02000403040000020004" pitchFamily="2" charset="0"/>
              </a:rPr>
              <a:t> para las Iglesias </a:t>
            </a:r>
            <a:r>
              <a:rPr lang="en-US" baseline="30000" dirty="0" err="1" smtClean="0">
                <a:solidFill>
                  <a:schemeClr val="bg1"/>
                </a:solidFill>
                <a:latin typeface="Caecilia LT Light" panose="02000403040000020004" pitchFamily="2" charset="0"/>
              </a:rPr>
              <a:t>sobre</a:t>
            </a:r>
            <a:r>
              <a:rPr lang="en-US" sz="2400" baseline="30000" dirty="0" smtClean="0">
                <a:solidFill>
                  <a:schemeClr val="bg1"/>
                </a:solidFill>
                <a:latin typeface="Caecilia LT Light" panose="02000403040000020004" pitchFamily="2" charset="0"/>
              </a:rPr>
              <a:t>  </a:t>
            </a:r>
            <a:r>
              <a:rPr lang="en-US" sz="2400" baseline="30000" dirty="0" err="1" smtClean="0">
                <a:solidFill>
                  <a:schemeClr val="bg1"/>
                </a:solidFill>
                <a:latin typeface="Caecilia LT Light" panose="02000403040000020004" pitchFamily="2" charset="0"/>
              </a:rPr>
              <a:t>Ministerio</a:t>
            </a:r>
            <a:r>
              <a:rPr lang="en-US" sz="2400" baseline="30000" dirty="0" smtClean="0">
                <a:solidFill>
                  <a:schemeClr val="bg1"/>
                </a:solidFill>
                <a:latin typeface="Caecilia LT Light" panose="02000403040000020004" pitchFamily="2" charset="0"/>
              </a:rPr>
              <a:t>  de </a:t>
            </a:r>
            <a:r>
              <a:rPr lang="en-US" sz="2400" baseline="30000" dirty="0" err="1" smtClean="0">
                <a:solidFill>
                  <a:schemeClr val="bg1"/>
                </a:solidFill>
                <a:latin typeface="Caecilia LT Light" panose="02000403040000020004" pitchFamily="2" charset="0"/>
              </a:rPr>
              <a:t>Salud</a:t>
            </a:r>
            <a:r>
              <a:rPr lang="en-US" sz="2400" baseline="30000" dirty="0" smtClean="0">
                <a:solidFill>
                  <a:schemeClr val="bg1"/>
                </a:solidFill>
                <a:latin typeface="Caecilia LT Light" panose="02000403040000020004" pitchFamily="2" charset="0"/>
              </a:rPr>
              <a:t>  Integral</a:t>
            </a:r>
            <a:endParaRPr lang="en-US" sz="2400" baseline="30000" dirty="0">
              <a:solidFill>
                <a:schemeClr val="bg1"/>
              </a:solidFill>
              <a:latin typeface="Caecilia LT Light" panose="02000403040000020004" pitchFamily="2" charset="0"/>
            </a:endParaRPr>
          </a:p>
        </p:txBody>
      </p:sp>
      <p:sp>
        <p:nvSpPr>
          <p:cNvPr id="7" name="CaixaDeTexto 8"/>
          <p:cNvSpPr txBox="1"/>
          <p:nvPr/>
        </p:nvSpPr>
        <p:spPr>
          <a:xfrm>
            <a:off x="6705600" y="533400"/>
            <a:ext cx="2362200" cy="1292662"/>
          </a:xfrm>
          <a:prstGeom prst="rect">
            <a:avLst/>
          </a:prstGeom>
          <a:noFill/>
        </p:spPr>
        <p:txBody>
          <a:bodyPr>
            <a:spAutoFit/>
          </a:bodyPr>
          <a:lstStyle/>
          <a:p>
            <a:r>
              <a:rPr lang="es-ES_tradnl" dirty="0"/>
              <a:t>Salud Mental </a:t>
            </a:r>
            <a:endParaRPr lang="en-US" dirty="0"/>
          </a:p>
          <a:p>
            <a:r>
              <a:rPr lang="es-ES_tradnl" dirty="0"/>
              <a:t>Para la </a:t>
            </a:r>
            <a:r>
              <a:rPr lang="es-ES_tradnl" dirty="0" smtClean="0"/>
              <a:t>Mujer</a:t>
            </a:r>
          </a:p>
          <a:p>
            <a:endParaRPr lang="en-US" dirty="0"/>
          </a:p>
          <a:p>
            <a:r>
              <a:rPr lang="es-ES_tradnl" sz="2400" i="1" dirty="0"/>
              <a:t>Entrenamiento</a:t>
            </a:r>
            <a:endParaRPr lang="pt-BR" sz="2400" dirty="0">
              <a:solidFill>
                <a:schemeClr val="accent4">
                  <a:lumMod val="50000"/>
                </a:schemeClr>
              </a:solidFill>
              <a:latin typeface="Centennial LightSC" panose="02020500000000000000" pitchFamily="18" charset="0"/>
            </a:endParaRPr>
          </a:p>
        </p:txBody>
      </p:sp>
    </p:spTree>
    <p:extLst>
      <p:ext uri="{BB962C8B-B14F-4D97-AF65-F5344CB8AC3E}">
        <p14:creationId xmlns:p14="http://schemas.microsoft.com/office/powerpoint/2010/main" val="236701098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HT_PP_Dentro_B_8.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04800" y="-1"/>
            <a:ext cx="9144000" cy="6857999"/>
          </a:xfrm>
          <a:prstGeom prst="rect">
            <a:avLst/>
          </a:prstGeom>
        </p:spPr>
      </p:pic>
      <p:sp>
        <p:nvSpPr>
          <p:cNvPr id="2" name="Title 1"/>
          <p:cNvSpPr>
            <a:spLocks noGrp="1"/>
          </p:cNvSpPr>
          <p:nvPr>
            <p:ph type="title"/>
          </p:nvPr>
        </p:nvSpPr>
        <p:spPr>
          <a:xfrm>
            <a:off x="533400" y="457200"/>
            <a:ext cx="8229600" cy="1143000"/>
          </a:xfrm>
        </p:spPr>
        <p:txBody>
          <a:bodyPr/>
          <a:lstStyle/>
          <a:p>
            <a:r>
              <a:rPr lang="es-ES_tradnl" b="1" dirty="0">
                <a:solidFill>
                  <a:srgbClr val="7030A0"/>
                </a:solidFill>
              </a:rPr>
              <a:t>TIPOS DE VIOLENCIA CONTRA MUJERES Y NIÑAS</a:t>
            </a:r>
            <a:endParaRPr lang="en-US" dirty="0">
              <a:solidFill>
                <a:srgbClr val="7030A0"/>
              </a:solidFill>
            </a:endParaRPr>
          </a:p>
        </p:txBody>
      </p:sp>
      <p:pic>
        <p:nvPicPr>
          <p:cNvPr id="4" name="Picture 3"/>
          <p:cNvPicPr>
            <a:picLocks noChangeAspect="1"/>
          </p:cNvPicPr>
          <p:nvPr/>
        </p:nvPicPr>
        <p:blipFill>
          <a:blip r:embed="rId4" cstate="print"/>
          <a:stretch>
            <a:fillRect/>
          </a:stretch>
        </p:blipFill>
        <p:spPr>
          <a:xfrm>
            <a:off x="5974104" y="4343399"/>
            <a:ext cx="3169896" cy="2538443"/>
          </a:xfrm>
          <a:prstGeom prst="rect">
            <a:avLst/>
          </a:prstGeom>
          <a:ln>
            <a:noFill/>
          </a:ln>
          <a:effectLst>
            <a:softEdge rad="112500"/>
          </a:effectLst>
        </p:spPr>
      </p:pic>
      <p:sp>
        <p:nvSpPr>
          <p:cNvPr id="8" name="Content Placeholder 2"/>
          <p:cNvSpPr txBox="1">
            <a:spLocks/>
          </p:cNvSpPr>
          <p:nvPr/>
        </p:nvSpPr>
        <p:spPr bwMode="auto">
          <a:xfrm>
            <a:off x="228600" y="1905000"/>
            <a:ext cx="63246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57200" indent="-457200">
              <a:buFont typeface="Arial"/>
              <a:buChar char="•"/>
              <a:tabLst>
                <a:tab pos="339725" algn="l"/>
              </a:tabLst>
            </a:pPr>
            <a:r>
              <a:rPr lang="es-ES_tradnl" sz="2800" b="1" dirty="0"/>
              <a:t>Acoso sexual: </a:t>
            </a:r>
            <a:r>
              <a:rPr lang="es-ES_tradnl" sz="2800" dirty="0"/>
              <a:t>Avances sexuales no deseados, solicitud de favores sexuales u otras conductas verbales o físicas de naturaleza sexual. </a:t>
            </a:r>
            <a:endParaRPr lang="es-ES_tradnl" sz="2800" dirty="0" smtClean="0"/>
          </a:p>
          <a:p>
            <a:pPr marL="457200" indent="-457200">
              <a:buFont typeface="Arial"/>
              <a:buChar char="•"/>
              <a:tabLst>
                <a:tab pos="339725" algn="l"/>
              </a:tabLst>
            </a:pPr>
            <a:endParaRPr lang="en-US" sz="2800" dirty="0" smtClean="0">
              <a:latin typeface="+mj-lt"/>
            </a:endParaRPr>
          </a:p>
          <a:p>
            <a:pPr marL="457200" indent="-457200">
              <a:buFont typeface="Arial"/>
              <a:buChar char="•"/>
              <a:tabLst>
                <a:tab pos="457200" algn="l"/>
              </a:tabLst>
            </a:pPr>
            <a:r>
              <a:rPr lang="es-ES_tradnl" sz="2800" b="1" dirty="0"/>
              <a:t>Negligencia y ser testigo de abuso: </a:t>
            </a:r>
            <a:r>
              <a:rPr lang="es-ES_tradnl" sz="2800" dirty="0"/>
              <a:t>La negligencia ocurre cuando hay un acto de negligencia en proveer para las necesidades </a:t>
            </a:r>
            <a:r>
              <a:rPr lang="es-ES_tradnl" sz="2800" dirty="0" smtClean="0"/>
              <a:t>básicas.</a:t>
            </a:r>
            <a:endParaRPr lang="en-US" sz="2800" dirty="0" smtClean="0">
              <a:latin typeface="+mj-lt"/>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HT_PP_Dentro_B_8.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04800" y="2179637"/>
            <a:ext cx="5943600" cy="4068763"/>
          </a:xfrm>
        </p:spPr>
        <p:txBody>
          <a:bodyPr/>
          <a:lstStyle/>
          <a:p>
            <a:r>
              <a:rPr lang="es-ES_tradnl" b="1" dirty="0"/>
              <a:t>Abuso psicológico o emocional: </a:t>
            </a:r>
            <a:r>
              <a:rPr lang="es-ES_tradnl" dirty="0"/>
              <a:t>Conducta verbal u otra conducta que causa daño a la salud  mental, emocional o espiritual.  Puede ser en forma de ataques a la autoestima  y sentido de sí mismo, amenazas, insultos, avergonzar, falta de afecto o aislamiento</a:t>
            </a:r>
            <a:endParaRPr lang="en-US" dirty="0"/>
          </a:p>
          <a:p>
            <a:pPr marL="0" indent="0">
              <a:buNone/>
            </a:pPr>
            <a:endParaRPr lang="en-US" dirty="0"/>
          </a:p>
          <a:p>
            <a:endParaRPr lang="en-US" dirty="0"/>
          </a:p>
        </p:txBody>
      </p:sp>
      <p:pic>
        <p:nvPicPr>
          <p:cNvPr id="9" name="Picture 8"/>
          <p:cNvPicPr>
            <a:picLocks noChangeAspect="1"/>
          </p:cNvPicPr>
          <p:nvPr/>
        </p:nvPicPr>
        <p:blipFill>
          <a:blip r:embed="rId4" cstate="print"/>
          <a:stretch>
            <a:fillRect/>
          </a:stretch>
        </p:blipFill>
        <p:spPr>
          <a:xfrm>
            <a:off x="5731492" y="1981200"/>
            <a:ext cx="3412508" cy="4615702"/>
          </a:xfrm>
          <a:prstGeom prst="ellipse">
            <a:avLst/>
          </a:prstGeom>
          <a:ln>
            <a:noFill/>
          </a:ln>
          <a:effectLst>
            <a:softEdge rad="112500"/>
          </a:effectLst>
        </p:spPr>
      </p:pic>
    </p:spTree>
    <p:extLst>
      <p:ext uri="{BB962C8B-B14F-4D97-AF65-F5344CB8AC3E}">
        <p14:creationId xmlns:p14="http://schemas.microsoft.com/office/powerpoint/2010/main" val="1821522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HT_PP_Dentro_A_8.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 y="0"/>
            <a:ext cx="9309322" cy="6858000"/>
          </a:xfrm>
          <a:prstGeom prst="rect">
            <a:avLst/>
          </a:prstGeom>
        </p:spPr>
      </p:pic>
      <p:sp>
        <p:nvSpPr>
          <p:cNvPr id="2" name="Title 1"/>
          <p:cNvSpPr>
            <a:spLocks noGrp="1"/>
          </p:cNvSpPr>
          <p:nvPr>
            <p:ph type="title"/>
          </p:nvPr>
        </p:nvSpPr>
        <p:spPr>
          <a:xfrm>
            <a:off x="2133600" y="457200"/>
            <a:ext cx="7010400" cy="1143000"/>
          </a:xfrm>
        </p:spPr>
        <p:txBody>
          <a:bodyPr/>
          <a:lstStyle/>
          <a:p>
            <a:r>
              <a:rPr lang="es-ES_tradnl" sz="4000" b="1" dirty="0">
                <a:solidFill>
                  <a:srgbClr val="7030A0"/>
                </a:solidFill>
              </a:rPr>
              <a:t>VIOLENCIA DE GÉNERO: NOMBRES Y TIPOS COMUNES</a:t>
            </a:r>
            <a:endParaRPr lang="en-US" sz="4000" dirty="0">
              <a:solidFill>
                <a:srgbClr val="7030A0"/>
              </a:solidFill>
            </a:endParaRPr>
          </a:p>
        </p:txBody>
      </p:sp>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781800" y="4038600"/>
            <a:ext cx="2551494" cy="2819400"/>
          </a:xfrm>
          <a:prstGeom prst="rect">
            <a:avLst/>
          </a:prstGeom>
        </p:spPr>
      </p:pic>
      <p:sp>
        <p:nvSpPr>
          <p:cNvPr id="5" name="Content Placeholder 4"/>
          <p:cNvSpPr>
            <a:spLocks noGrp="1"/>
          </p:cNvSpPr>
          <p:nvPr>
            <p:ph idx="1"/>
          </p:nvPr>
        </p:nvSpPr>
        <p:spPr>
          <a:xfrm>
            <a:off x="457200" y="1874837"/>
            <a:ext cx="8229600" cy="4525963"/>
          </a:xfrm>
        </p:spPr>
        <p:txBody>
          <a:bodyPr/>
          <a:lstStyle/>
          <a:p>
            <a:pPr marL="0" indent="0">
              <a:buNone/>
            </a:pPr>
            <a:r>
              <a:rPr lang="es-ES_tradnl" dirty="0"/>
              <a:t>•   Violencia o abuso doméstico</a:t>
            </a:r>
            <a:endParaRPr lang="en-US" dirty="0"/>
          </a:p>
          <a:p>
            <a:pPr marL="0" indent="0">
              <a:buNone/>
            </a:pPr>
            <a:r>
              <a:rPr lang="es-ES_tradnl" dirty="0"/>
              <a:t>•   Violencia familiar</a:t>
            </a:r>
            <a:endParaRPr lang="en-US" dirty="0"/>
          </a:p>
          <a:p>
            <a:pPr marL="0" indent="0">
              <a:buNone/>
            </a:pPr>
            <a:r>
              <a:rPr lang="es-ES_tradnl" dirty="0"/>
              <a:t>•   Violencia en citas de parejas</a:t>
            </a:r>
            <a:endParaRPr lang="en-US" dirty="0"/>
          </a:p>
          <a:p>
            <a:pPr marL="0" indent="0">
              <a:buNone/>
            </a:pPr>
            <a:r>
              <a:rPr lang="es-ES_tradnl" dirty="0"/>
              <a:t>•   Violencia de género</a:t>
            </a:r>
            <a:endParaRPr lang="en-US" dirty="0"/>
          </a:p>
          <a:p>
            <a:pPr marL="0" indent="0">
              <a:buNone/>
            </a:pPr>
            <a:r>
              <a:rPr lang="es-ES_tradnl" dirty="0"/>
              <a:t>•   Violencia entre parejas íntimas (IPV )</a:t>
            </a:r>
            <a:endParaRPr lang="en-US" dirty="0"/>
          </a:p>
          <a:p>
            <a:pPr marL="0" indent="0">
              <a:buNone/>
            </a:pPr>
            <a:r>
              <a:rPr lang="es-ES_tradnl" dirty="0"/>
              <a:t>•   Maltrato, negligencia </a:t>
            </a:r>
            <a:r>
              <a:rPr lang="es-ES_tradnl" dirty="0" smtClean="0"/>
              <a:t>o </a:t>
            </a:r>
            <a:r>
              <a:rPr lang="es-ES_tradnl" dirty="0"/>
              <a:t>abuso infantil</a:t>
            </a:r>
            <a:endParaRPr lang="en-US" dirty="0"/>
          </a:p>
          <a:p>
            <a:pPr marL="0" indent="0">
              <a:buNone/>
            </a:pPr>
            <a:r>
              <a:rPr lang="es-ES_tradnl" dirty="0"/>
              <a:t>•   Maltrato, negligencia o abuso de ancianos</a:t>
            </a:r>
            <a:endParaRPr lang="en-US" dirty="0"/>
          </a:p>
          <a:p>
            <a:pPr marL="0" indent="0">
              <a:buNone/>
            </a:pPr>
            <a:r>
              <a:rPr lang="es-ES_tradnl" dirty="0"/>
              <a:t>•   Violación</a:t>
            </a:r>
            <a:endParaRPr lang="en-US" dirty="0"/>
          </a:p>
          <a:p>
            <a:pPr marL="0" indent="0">
              <a:buNone/>
            </a:pP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HT_PP_Dentro_A_8.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 y="0"/>
            <a:ext cx="9309322" cy="6858000"/>
          </a:xfrm>
          <a:prstGeom prst="rect">
            <a:avLst/>
          </a:prstGeom>
        </p:spPr>
      </p:pic>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97434" y="3352799"/>
            <a:ext cx="3198966" cy="3534857"/>
          </a:xfrm>
          <a:prstGeom prst="rect">
            <a:avLst/>
          </a:prstGeom>
          <a:ln>
            <a:noFill/>
          </a:ln>
          <a:effectLst>
            <a:softEdge rad="112500"/>
          </a:effectLst>
        </p:spPr>
      </p:pic>
      <p:sp>
        <p:nvSpPr>
          <p:cNvPr id="3" name="Content Placeholder 2"/>
          <p:cNvSpPr>
            <a:spLocks noGrp="1"/>
          </p:cNvSpPr>
          <p:nvPr>
            <p:ph idx="1"/>
          </p:nvPr>
        </p:nvSpPr>
        <p:spPr>
          <a:xfrm>
            <a:off x="457200" y="1874837"/>
            <a:ext cx="8229600" cy="4525963"/>
          </a:xfrm>
        </p:spPr>
        <p:txBody>
          <a:bodyPr/>
          <a:lstStyle/>
          <a:p>
            <a:pPr marL="0" indent="0">
              <a:buNone/>
            </a:pPr>
            <a:r>
              <a:rPr lang="es-ES_tradnl" sz="2800" dirty="0"/>
              <a:t>•   Negligencia</a:t>
            </a:r>
            <a:endParaRPr lang="en-US" sz="2800" dirty="0"/>
          </a:p>
          <a:p>
            <a:pPr marL="0" indent="0">
              <a:buNone/>
            </a:pPr>
            <a:r>
              <a:rPr lang="es-ES_tradnl" sz="2800" dirty="0"/>
              <a:t>•   Ser testigo del abuso</a:t>
            </a:r>
            <a:endParaRPr lang="en-US" sz="2800" dirty="0"/>
          </a:p>
          <a:p>
            <a:pPr marL="0" indent="0">
              <a:buNone/>
            </a:pPr>
            <a:r>
              <a:rPr lang="es-ES_tradnl" sz="2800" dirty="0"/>
              <a:t>•   Abuso conyugal</a:t>
            </a:r>
            <a:endParaRPr lang="en-US" sz="2800" dirty="0"/>
          </a:p>
          <a:p>
            <a:pPr marL="0" indent="0">
              <a:buNone/>
            </a:pPr>
            <a:r>
              <a:rPr lang="es-ES_tradnl" sz="2800" dirty="0"/>
              <a:t>•   Maltrato físico</a:t>
            </a:r>
            <a:endParaRPr lang="en-US" sz="2800" dirty="0"/>
          </a:p>
          <a:p>
            <a:pPr marL="0" indent="0">
              <a:buNone/>
            </a:pPr>
            <a:r>
              <a:rPr lang="es-ES_tradnl" sz="2800" dirty="0"/>
              <a:t>•   Matrimonio de menores: cualquier menor de 18 años</a:t>
            </a:r>
            <a:endParaRPr lang="en-US" sz="2800" dirty="0"/>
          </a:p>
          <a:p>
            <a:pPr marL="0" indent="0">
              <a:buNone/>
            </a:pPr>
            <a:r>
              <a:rPr lang="es-ES_tradnl" sz="2800" dirty="0"/>
              <a:t>•   Asesinatos por causa de dote</a:t>
            </a:r>
            <a:endParaRPr lang="en-US" sz="2800" dirty="0"/>
          </a:p>
          <a:p>
            <a:pPr marL="0" indent="0">
              <a:buNone/>
            </a:pPr>
            <a:r>
              <a:rPr lang="es-ES_tradnl" sz="2800" dirty="0"/>
              <a:t>•   Crímenes de honor</a:t>
            </a:r>
            <a:endParaRPr lang="en-US" sz="2800" dirty="0"/>
          </a:p>
          <a:p>
            <a:pPr marL="0" indent="0">
              <a:buNone/>
            </a:pPr>
            <a:r>
              <a:rPr lang="es-ES_tradnl" sz="2800" dirty="0"/>
              <a:t>•   Negligencia hacia la hija por preferencia hacia el hijo</a:t>
            </a:r>
            <a:endParaRPr lang="en-US" sz="2800" dirty="0"/>
          </a:p>
          <a:p>
            <a:pPr marL="0" indent="0">
              <a:buNone/>
            </a:pPr>
            <a:r>
              <a:rPr lang="es-ES_tradnl" sz="2800" dirty="0"/>
              <a:t>•   Acoso sexual</a:t>
            </a:r>
            <a:endParaRPr lang="en-US" sz="2800" dirty="0"/>
          </a:p>
          <a:p>
            <a:pPr marL="0" indent="0">
              <a:buNone/>
            </a:pPr>
            <a:endParaRPr lang="en-US" dirty="0"/>
          </a:p>
        </p:txBody>
      </p:sp>
      <p:sp>
        <p:nvSpPr>
          <p:cNvPr id="5" name="Title 1"/>
          <p:cNvSpPr>
            <a:spLocks noGrp="1"/>
          </p:cNvSpPr>
          <p:nvPr>
            <p:ph type="title"/>
          </p:nvPr>
        </p:nvSpPr>
        <p:spPr>
          <a:xfrm>
            <a:off x="2133600" y="457200"/>
            <a:ext cx="7010400" cy="1143000"/>
          </a:xfrm>
        </p:spPr>
        <p:txBody>
          <a:bodyPr/>
          <a:lstStyle/>
          <a:p>
            <a:r>
              <a:rPr lang="es-ES_tradnl" sz="4000" b="1" dirty="0">
                <a:solidFill>
                  <a:srgbClr val="7030A0"/>
                </a:solidFill>
              </a:rPr>
              <a:t>VIOLENCIA DE GÉNERO: NOMBRES Y TIPOS COMUNES</a:t>
            </a:r>
            <a:endParaRPr lang="en-US" sz="4000" b="1" dirty="0">
              <a:solidFill>
                <a:srgbClr val="660066"/>
              </a:solidFill>
            </a:endParaRPr>
          </a:p>
        </p:txBody>
      </p:sp>
    </p:spTree>
    <p:extLst>
      <p:ext uri="{BB962C8B-B14F-4D97-AF65-F5344CB8AC3E}">
        <p14:creationId xmlns:p14="http://schemas.microsoft.com/office/powerpoint/2010/main" val="65456184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HT_PP_Dentro_A_8.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 y="0"/>
            <a:ext cx="9309322" cy="6858000"/>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338390" y="3581400"/>
            <a:ext cx="3034209" cy="3352800"/>
          </a:xfrm>
          <a:prstGeom prst="rect">
            <a:avLst/>
          </a:prstGeom>
          <a:ln>
            <a:noFill/>
          </a:ln>
          <a:effectLst>
            <a:softEdge rad="112500"/>
          </a:effectLst>
        </p:spPr>
      </p:pic>
      <p:sp>
        <p:nvSpPr>
          <p:cNvPr id="3" name="Content Placeholder 2"/>
          <p:cNvSpPr>
            <a:spLocks noGrp="1"/>
          </p:cNvSpPr>
          <p:nvPr>
            <p:ph idx="1"/>
          </p:nvPr>
        </p:nvSpPr>
        <p:spPr>
          <a:xfrm>
            <a:off x="381000" y="2179637"/>
            <a:ext cx="8229600" cy="4525963"/>
          </a:xfrm>
        </p:spPr>
        <p:txBody>
          <a:bodyPr/>
          <a:lstStyle/>
          <a:p>
            <a:pPr marL="0" indent="0">
              <a:buNone/>
            </a:pPr>
            <a:r>
              <a:rPr lang="es-ES_tradnl" dirty="0"/>
              <a:t>•   Embarazo o esterilización forzada</a:t>
            </a:r>
            <a:endParaRPr lang="en-US" dirty="0"/>
          </a:p>
          <a:p>
            <a:pPr marL="0" indent="0">
              <a:buNone/>
            </a:pPr>
            <a:r>
              <a:rPr lang="es-ES_tradnl" dirty="0"/>
              <a:t>•   Aborto no deseado</a:t>
            </a:r>
            <a:endParaRPr lang="en-US" dirty="0"/>
          </a:p>
          <a:p>
            <a:pPr marL="0" indent="0">
              <a:buNone/>
            </a:pPr>
            <a:r>
              <a:rPr lang="es-ES_tradnl" dirty="0"/>
              <a:t>•   Esclavitud sexual</a:t>
            </a:r>
            <a:endParaRPr lang="en-US" dirty="0"/>
          </a:p>
          <a:p>
            <a:pPr marL="0" indent="0">
              <a:buNone/>
            </a:pPr>
            <a:r>
              <a:rPr lang="es-ES_tradnl" dirty="0"/>
              <a:t>•   Prostitución forzada</a:t>
            </a:r>
            <a:endParaRPr lang="en-US" dirty="0"/>
          </a:p>
          <a:p>
            <a:pPr marL="0" indent="0">
              <a:buNone/>
            </a:pPr>
            <a:r>
              <a:rPr lang="es-ES_tradnl" dirty="0"/>
              <a:t>•   Tráfico sexual</a:t>
            </a:r>
            <a:endParaRPr lang="en-US" dirty="0"/>
          </a:p>
          <a:p>
            <a:pPr marL="0" indent="0">
              <a:buNone/>
            </a:pPr>
            <a:r>
              <a:rPr lang="es-ES_tradnl" dirty="0"/>
              <a:t>•   Costumbres en relación a la herencia, que van contra la mujer</a:t>
            </a:r>
            <a:endParaRPr lang="en-US" dirty="0"/>
          </a:p>
          <a:p>
            <a:pPr marL="0" indent="0">
              <a:buNone/>
            </a:pPr>
            <a:r>
              <a:rPr lang="es-ES_tradnl" dirty="0"/>
              <a:t>•   Pornografía y pedofilia</a:t>
            </a:r>
            <a:endParaRPr lang="en-US" dirty="0"/>
          </a:p>
          <a:p>
            <a:endParaRPr lang="en-US" dirty="0"/>
          </a:p>
        </p:txBody>
      </p:sp>
      <p:sp>
        <p:nvSpPr>
          <p:cNvPr id="4" name="Title 1"/>
          <p:cNvSpPr>
            <a:spLocks noGrp="1"/>
          </p:cNvSpPr>
          <p:nvPr>
            <p:ph type="title"/>
          </p:nvPr>
        </p:nvSpPr>
        <p:spPr>
          <a:xfrm>
            <a:off x="1981200" y="457200"/>
            <a:ext cx="7162800" cy="1143000"/>
          </a:xfrm>
        </p:spPr>
        <p:txBody>
          <a:bodyPr/>
          <a:lstStyle/>
          <a:p>
            <a:r>
              <a:rPr lang="es-ES_tradnl" b="1" dirty="0">
                <a:solidFill>
                  <a:srgbClr val="7030A0"/>
                </a:solidFill>
              </a:rPr>
              <a:t>VIOLENCIA DE GÉNERO: NOMBRES Y TIPOS COMUNES</a:t>
            </a:r>
            <a:endParaRPr lang="en-US" b="1" dirty="0">
              <a:solidFill>
                <a:srgbClr val="660066"/>
              </a:solidFill>
            </a:endParaRPr>
          </a:p>
        </p:txBody>
      </p:sp>
    </p:spTree>
    <p:extLst>
      <p:ext uri="{BB962C8B-B14F-4D97-AF65-F5344CB8AC3E}">
        <p14:creationId xmlns:p14="http://schemas.microsoft.com/office/powerpoint/2010/main" val="151205152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HT_PP_Dentro_B_8.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2" name="Title 1"/>
          <p:cNvSpPr>
            <a:spLocks noGrp="1"/>
          </p:cNvSpPr>
          <p:nvPr>
            <p:ph type="title"/>
          </p:nvPr>
        </p:nvSpPr>
        <p:spPr>
          <a:xfrm>
            <a:off x="2590800" y="381000"/>
            <a:ext cx="4419600" cy="1143000"/>
          </a:xfrm>
        </p:spPr>
        <p:txBody>
          <a:bodyPr/>
          <a:lstStyle/>
          <a:p>
            <a:r>
              <a:rPr lang="es-ES_tradnl" b="1" dirty="0">
                <a:solidFill>
                  <a:srgbClr val="7030A0"/>
                </a:solidFill>
              </a:rPr>
              <a:t>IMPACTO SOBRE LA SALUD</a:t>
            </a:r>
            <a:endParaRPr lang="en-US" b="1" dirty="0">
              <a:solidFill>
                <a:srgbClr val="7030A0"/>
              </a:solidFill>
            </a:endParaRPr>
          </a:p>
        </p:txBody>
      </p:sp>
      <p:sp>
        <p:nvSpPr>
          <p:cNvPr id="3" name="Content Placeholder 2"/>
          <p:cNvSpPr>
            <a:spLocks noGrp="1"/>
          </p:cNvSpPr>
          <p:nvPr>
            <p:ph idx="1"/>
          </p:nvPr>
        </p:nvSpPr>
        <p:spPr>
          <a:xfrm>
            <a:off x="914400" y="2057400"/>
            <a:ext cx="7391400" cy="3124200"/>
          </a:xfrm>
        </p:spPr>
        <p:txBody>
          <a:bodyPr/>
          <a:lstStyle/>
          <a:p>
            <a:r>
              <a:rPr lang="es-ES_tradnl" dirty="0"/>
              <a:t>La exposición permanente al abuso y al estrés crónico puede causar enfermedad y aun la muerte. Los estudios muestran que el sistema inmune es menos efectivo cuando  hay un conflicto entre los cónyuges.</a:t>
            </a:r>
            <a:endParaRPr lang="en-US" dirty="0">
              <a:solidFill>
                <a:srgbClr val="000000"/>
              </a:solidFill>
            </a:endParaRPr>
          </a:p>
        </p:txBody>
      </p:sp>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800600" y="4536553"/>
            <a:ext cx="4344380" cy="2397647"/>
          </a:xfrm>
          <a:prstGeom prst="rect">
            <a:avLst/>
          </a:prstGeom>
          <a:ln>
            <a:noFill/>
          </a:ln>
          <a:effectLst>
            <a:softEdge rad="112500"/>
          </a:effectLst>
        </p:spPr>
      </p:pic>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HT_PP_Dentro_B_8.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2" name="Title 1"/>
          <p:cNvSpPr>
            <a:spLocks noGrp="1"/>
          </p:cNvSpPr>
          <p:nvPr>
            <p:ph type="title"/>
          </p:nvPr>
        </p:nvSpPr>
        <p:spPr>
          <a:xfrm>
            <a:off x="457200" y="1066800"/>
            <a:ext cx="8229600" cy="1143000"/>
          </a:xfrm>
        </p:spPr>
        <p:txBody>
          <a:bodyPr/>
          <a:lstStyle/>
          <a:p>
            <a:r>
              <a:rPr lang="es-ES_tradnl" b="1" dirty="0">
                <a:solidFill>
                  <a:srgbClr val="7030A0"/>
                </a:solidFill>
              </a:rPr>
              <a:t>CONSECUENCIAS EN LA SALUD DE LA MUJER</a:t>
            </a:r>
            <a:r>
              <a:rPr lang="en-US" dirty="0"/>
              <a:t/>
            </a:r>
            <a:br>
              <a:rPr lang="en-US" dirty="0"/>
            </a:br>
            <a:r>
              <a:rPr lang="en-US" sz="4000" b="1" dirty="0">
                <a:solidFill>
                  <a:srgbClr val="660066"/>
                </a:solidFill>
              </a:rPr>
              <a:t/>
            </a:r>
            <a:br>
              <a:rPr lang="en-US" sz="4000" b="1" dirty="0">
                <a:solidFill>
                  <a:srgbClr val="660066"/>
                </a:solidFill>
              </a:rPr>
            </a:br>
            <a:endParaRPr lang="en-US" b="1" dirty="0">
              <a:solidFill>
                <a:srgbClr val="660066"/>
              </a:solidFill>
            </a:endParaRPr>
          </a:p>
        </p:txBody>
      </p:sp>
      <p:sp>
        <p:nvSpPr>
          <p:cNvPr id="6" name="Content Placeholder 2"/>
          <p:cNvSpPr txBox="1">
            <a:spLocks/>
          </p:cNvSpPr>
          <p:nvPr/>
        </p:nvSpPr>
        <p:spPr bwMode="auto">
          <a:xfrm>
            <a:off x="685800" y="2362200"/>
            <a:ext cx="4343400" cy="324031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tabLst>
                <a:tab pos="457200" algn="l"/>
              </a:tabLst>
            </a:pPr>
            <a:r>
              <a:rPr lang="es-ES_tradnl" sz="3200" dirty="0"/>
              <a:t>En la mujer adulta, la violencia puede conducir a muchos problemas de salud relacionados a cambios fisiológicos inducidos por el estrés. </a:t>
            </a:r>
            <a:endParaRPr lang="en-US" sz="3200" dirty="0" smtClean="0">
              <a:latin typeface="+mj-lt"/>
            </a:endParaRPr>
          </a:p>
        </p:txBody>
      </p:sp>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181600" y="1905000"/>
            <a:ext cx="3657600" cy="4874455"/>
          </a:xfrm>
          <a:prstGeom prst="rect">
            <a:avLst/>
          </a:prstGeom>
          <a:ln>
            <a:noFill/>
          </a:ln>
          <a:effectLst>
            <a:softEdge rad="112500"/>
          </a:effectLst>
        </p:spPr>
      </p:pic>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HT_PP_Dentro_B_8.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2" name="Title 1"/>
          <p:cNvSpPr>
            <a:spLocks noGrp="1"/>
          </p:cNvSpPr>
          <p:nvPr>
            <p:ph type="title"/>
          </p:nvPr>
        </p:nvSpPr>
        <p:spPr>
          <a:xfrm>
            <a:off x="457200" y="762000"/>
            <a:ext cx="8229600" cy="1143000"/>
          </a:xfrm>
        </p:spPr>
        <p:txBody>
          <a:bodyPr/>
          <a:lstStyle/>
          <a:p>
            <a:r>
              <a:rPr lang="es-ES_tradnl" b="1" dirty="0">
                <a:solidFill>
                  <a:srgbClr val="7030A0"/>
                </a:solidFill>
              </a:rPr>
              <a:t>P</a:t>
            </a:r>
            <a:r>
              <a:rPr lang="es-ES_tradnl" b="1" dirty="0" smtClean="0">
                <a:solidFill>
                  <a:srgbClr val="7030A0"/>
                </a:solidFill>
              </a:rPr>
              <a:t>roblemas </a:t>
            </a:r>
            <a:r>
              <a:rPr lang="es-ES_tradnl" b="1" dirty="0">
                <a:solidFill>
                  <a:srgbClr val="7030A0"/>
                </a:solidFill>
              </a:rPr>
              <a:t>R</a:t>
            </a:r>
            <a:r>
              <a:rPr lang="es-ES_tradnl" b="1" dirty="0" smtClean="0">
                <a:solidFill>
                  <a:srgbClr val="7030A0"/>
                </a:solidFill>
              </a:rPr>
              <a:t>eproductivos </a:t>
            </a:r>
            <a:endParaRPr lang="en-US" b="1" dirty="0">
              <a:solidFill>
                <a:srgbClr val="7030A0"/>
              </a:solidFill>
            </a:endParaRPr>
          </a:p>
        </p:txBody>
      </p:sp>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1828800"/>
            <a:ext cx="3429000" cy="5075350"/>
          </a:xfrm>
          <a:prstGeom prst="rect">
            <a:avLst/>
          </a:prstGeom>
        </p:spPr>
      </p:pic>
      <p:sp>
        <p:nvSpPr>
          <p:cNvPr id="3" name="Content Placeholder 2"/>
          <p:cNvSpPr>
            <a:spLocks noGrp="1"/>
          </p:cNvSpPr>
          <p:nvPr>
            <p:ph idx="1"/>
          </p:nvPr>
        </p:nvSpPr>
        <p:spPr>
          <a:xfrm>
            <a:off x="2667000" y="2286000"/>
            <a:ext cx="6477000" cy="4191000"/>
          </a:xfrm>
        </p:spPr>
        <p:txBody>
          <a:bodyPr/>
          <a:lstStyle/>
          <a:p>
            <a:pPr marL="801687" indent="-457200"/>
            <a:r>
              <a:rPr lang="es-ES_tradnl" dirty="0"/>
              <a:t> embarazos no </a:t>
            </a:r>
            <a:r>
              <a:rPr lang="es-ES_tradnl" dirty="0" smtClean="0"/>
              <a:t>deseados</a:t>
            </a:r>
          </a:p>
          <a:p>
            <a:pPr marL="801687" indent="-457200"/>
            <a:r>
              <a:rPr lang="es-ES_tradnl" dirty="0"/>
              <a:t> </a:t>
            </a:r>
            <a:r>
              <a:rPr lang="es-ES_tradnl" dirty="0" smtClean="0"/>
              <a:t>abortos</a:t>
            </a:r>
          </a:p>
          <a:p>
            <a:pPr marL="801687" indent="-457200"/>
            <a:r>
              <a:rPr lang="es-ES_tradnl" dirty="0"/>
              <a:t>embarazos adversos y problemas neonatales o  en los </a:t>
            </a:r>
            <a:r>
              <a:rPr lang="es-ES_tradnl" dirty="0" smtClean="0"/>
              <a:t>infantes</a:t>
            </a:r>
          </a:p>
          <a:p>
            <a:pPr marL="801687" indent="-457200"/>
            <a:r>
              <a:rPr lang="es-ES_tradnl" dirty="0" smtClean="0"/>
              <a:t> </a:t>
            </a:r>
            <a:r>
              <a:rPr lang="es-ES_tradnl" dirty="0"/>
              <a:t>infecciones transmitidas sexualmente  (incluyendo VIH y SIDA)</a:t>
            </a:r>
            <a:endParaRPr lang="en-US" dirty="0"/>
          </a:p>
          <a:p>
            <a:endParaRPr lang="en-US" dirty="0"/>
          </a:p>
        </p:txBody>
      </p:sp>
    </p:spTree>
    <p:extLst>
      <p:ext uri="{BB962C8B-B14F-4D97-AF65-F5344CB8AC3E}">
        <p14:creationId xmlns:p14="http://schemas.microsoft.com/office/powerpoint/2010/main" val="92491548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MHT_PP_Dentro_B_8.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7585" y="-218658"/>
            <a:ext cx="9144000" cy="6884097"/>
          </a:xfrm>
          <a:prstGeom prst="rect">
            <a:avLst/>
          </a:prstGeom>
        </p:spPr>
      </p:pic>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477000" y="4597266"/>
            <a:ext cx="2667000" cy="2269617"/>
          </a:xfrm>
          <a:prstGeom prst="rect">
            <a:avLst/>
          </a:prstGeom>
        </p:spPr>
      </p:pic>
      <p:sp>
        <p:nvSpPr>
          <p:cNvPr id="6" name="Content Placeholder 2"/>
          <p:cNvSpPr txBox="1">
            <a:spLocks/>
          </p:cNvSpPr>
          <p:nvPr/>
        </p:nvSpPr>
        <p:spPr bwMode="auto">
          <a:xfrm>
            <a:off x="228600" y="1597224"/>
            <a:ext cx="4572000" cy="491969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r>
              <a:rPr lang="es-ES_tradnl" sz="2800" b="1" dirty="0"/>
              <a:t>•   alta presión sanguínea </a:t>
            </a:r>
            <a:endParaRPr lang="en-US" sz="2800" b="1" dirty="0"/>
          </a:p>
          <a:p>
            <a:r>
              <a:rPr lang="es-ES_tradnl" sz="2800" b="1" dirty="0"/>
              <a:t>•   altos niveles de glucosa en la sangre</a:t>
            </a:r>
            <a:endParaRPr lang="en-US" sz="2800" b="1" dirty="0"/>
          </a:p>
          <a:p>
            <a:r>
              <a:rPr lang="es-ES_tradnl" sz="2800" b="1" dirty="0"/>
              <a:t>•   sobrepeso u obesidad</a:t>
            </a:r>
            <a:endParaRPr lang="en-US" sz="2800" b="1" dirty="0"/>
          </a:p>
          <a:p>
            <a:r>
              <a:rPr lang="es-ES_tradnl" sz="2800" b="1" dirty="0"/>
              <a:t>•   colesterol alto</a:t>
            </a:r>
            <a:endParaRPr lang="en-US" sz="2800" b="1" dirty="0"/>
          </a:p>
        </p:txBody>
      </p:sp>
      <p:sp>
        <p:nvSpPr>
          <p:cNvPr id="7" name="Content Placeholder 2"/>
          <p:cNvSpPr txBox="1">
            <a:spLocks/>
          </p:cNvSpPr>
          <p:nvPr/>
        </p:nvSpPr>
        <p:spPr bwMode="auto">
          <a:xfrm>
            <a:off x="4953000" y="1066800"/>
            <a:ext cx="38862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ctr">
              <a:tabLst>
                <a:tab pos="457200" algn="l"/>
              </a:tabLst>
            </a:pPr>
            <a:endParaRPr lang="en-US" sz="3200" dirty="0" smtClean="0">
              <a:latin typeface="+mn-lt"/>
            </a:endParaRPr>
          </a:p>
          <a:p>
            <a:r>
              <a:rPr lang="es-ES_tradnl" sz="2800" dirty="0"/>
              <a:t>•   </a:t>
            </a:r>
            <a:r>
              <a:rPr lang="es-ES_tradnl" sz="2800" b="1" dirty="0"/>
              <a:t>depresión</a:t>
            </a:r>
            <a:endParaRPr lang="en-US" sz="2800" b="1" dirty="0"/>
          </a:p>
          <a:p>
            <a:r>
              <a:rPr lang="es-ES_tradnl" sz="2800" b="1" dirty="0"/>
              <a:t>•   abuso de bebidas alcohólicas o substancias dañinas</a:t>
            </a:r>
            <a:endParaRPr lang="en-US" sz="2800" b="1" dirty="0"/>
          </a:p>
          <a:p>
            <a:r>
              <a:rPr lang="es-ES_tradnl" sz="2800" b="1" dirty="0"/>
              <a:t>•   trastorno de estrés postraumático</a:t>
            </a:r>
            <a:endParaRPr lang="en-US" sz="2800" b="1" dirty="0"/>
          </a:p>
          <a:p>
            <a:r>
              <a:rPr lang="es-ES_tradnl" sz="2800" b="1" dirty="0"/>
              <a:t>•   ideas y actos de suicidio</a:t>
            </a:r>
            <a:endParaRPr lang="en-US" sz="2800" b="1" dirty="0"/>
          </a:p>
          <a:p>
            <a:pPr>
              <a:tabLst>
                <a:tab pos="457200" algn="l"/>
              </a:tabLst>
            </a:pPr>
            <a:endParaRPr lang="en-US" sz="2800" dirty="0">
              <a:latin typeface="+mn-lt"/>
            </a:endParaRPr>
          </a:p>
        </p:txBody>
      </p:sp>
      <p:sp>
        <p:nvSpPr>
          <p:cNvPr id="3" name="Rectangle 2"/>
          <p:cNvSpPr/>
          <p:nvPr/>
        </p:nvSpPr>
        <p:spPr>
          <a:xfrm>
            <a:off x="23446" y="-218658"/>
            <a:ext cx="9144000" cy="1815882"/>
          </a:xfrm>
          <a:prstGeom prst="rect">
            <a:avLst/>
          </a:prstGeom>
        </p:spPr>
        <p:txBody>
          <a:bodyPr wrap="square">
            <a:spAutoFit/>
          </a:bodyPr>
          <a:lstStyle/>
          <a:p>
            <a:pPr algn="ctr"/>
            <a:r>
              <a:rPr lang="es-ES_tradnl" sz="3600" b="1" dirty="0" smtClean="0">
                <a:solidFill>
                  <a:schemeClr val="tx1">
                    <a:lumMod val="75000"/>
                    <a:lumOff val="25000"/>
                  </a:schemeClr>
                </a:solidFill>
              </a:rPr>
              <a:t>La VIOLENCIA entre PAREJAS ÍNTIMAS  (IPV) es  la  forma  más  común  de  violencia  contra  la   mujer</a:t>
            </a:r>
            <a:r>
              <a:rPr lang="es-ES_tradnl" sz="4000" dirty="0" smtClean="0">
                <a:solidFill>
                  <a:schemeClr val="tx1">
                    <a:lumMod val="75000"/>
                    <a:lumOff val="25000"/>
                  </a:schemeClr>
                </a:solidFill>
              </a:rPr>
              <a:t>. </a:t>
            </a:r>
            <a:endParaRPr lang="en-US" sz="4000" b="1" dirty="0">
              <a:solidFill>
                <a:schemeClr val="tx1">
                  <a:lumMod val="75000"/>
                  <a:lumOff val="25000"/>
                </a:schemeClr>
              </a:solidFill>
              <a:latin typeface="+mj-lt"/>
            </a:endParaRPr>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MHT_PP_Dentro_B_8.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2" name="Title 1"/>
          <p:cNvSpPr>
            <a:spLocks noGrp="1"/>
          </p:cNvSpPr>
          <p:nvPr>
            <p:ph type="title"/>
          </p:nvPr>
        </p:nvSpPr>
        <p:spPr>
          <a:xfrm>
            <a:off x="457200" y="762000"/>
            <a:ext cx="8229600" cy="1143000"/>
          </a:xfrm>
        </p:spPr>
        <p:txBody>
          <a:bodyPr/>
          <a:lstStyle/>
          <a:p>
            <a:r>
              <a:rPr lang="es-ES_tradnl" sz="3200" b="1" dirty="0" smtClean="0">
                <a:solidFill>
                  <a:srgbClr val="7030A0"/>
                </a:solidFill>
              </a:rPr>
              <a:t>Las </a:t>
            </a:r>
            <a:r>
              <a:rPr lang="es-ES_tradnl" sz="3200" b="1" dirty="0">
                <a:solidFill>
                  <a:srgbClr val="7030A0"/>
                </a:solidFill>
              </a:rPr>
              <a:t>mujeres que han experimentado violación o </a:t>
            </a:r>
            <a:r>
              <a:rPr lang="es-ES_tradnl" sz="3200" b="1" dirty="0" smtClean="0">
                <a:solidFill>
                  <a:srgbClr val="7030A0"/>
                </a:solidFill>
              </a:rPr>
              <a:t>acecho están más propensas a presentar</a:t>
            </a:r>
            <a:r>
              <a:rPr lang="es-ES_tradnl" sz="3200" b="1" dirty="0">
                <a:solidFill>
                  <a:srgbClr val="7030A0"/>
                </a:solidFill>
              </a:rPr>
              <a:t>:</a:t>
            </a:r>
            <a:r>
              <a:rPr lang="en-US" sz="4000" b="1" dirty="0">
                <a:solidFill>
                  <a:srgbClr val="660066"/>
                </a:solidFill>
              </a:rPr>
              <a:t/>
            </a:r>
            <a:br>
              <a:rPr lang="en-US" sz="4000" b="1" dirty="0">
                <a:solidFill>
                  <a:srgbClr val="660066"/>
                </a:solidFill>
              </a:rPr>
            </a:br>
            <a:endParaRPr lang="en-US" sz="4000" b="1" dirty="0">
              <a:solidFill>
                <a:srgbClr val="660066"/>
              </a:solidFill>
            </a:endParaRPr>
          </a:p>
        </p:txBody>
      </p:sp>
      <p:sp>
        <p:nvSpPr>
          <p:cNvPr id="4" name="Content Placeholder 2"/>
          <p:cNvSpPr txBox="1">
            <a:spLocks/>
          </p:cNvSpPr>
          <p:nvPr/>
        </p:nvSpPr>
        <p:spPr bwMode="auto">
          <a:xfrm>
            <a:off x="228600" y="2133600"/>
            <a:ext cx="6400800" cy="91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39725" indent="-339725"/>
            <a:endParaRPr lang="en-US" sz="2800" dirty="0" smtClean="0">
              <a:latin typeface="+mn-lt"/>
            </a:endParaRPr>
          </a:p>
        </p:txBody>
      </p:sp>
      <p:sp>
        <p:nvSpPr>
          <p:cNvPr id="6" name="Content Placeholder 2"/>
          <p:cNvSpPr txBox="1">
            <a:spLocks/>
          </p:cNvSpPr>
          <p:nvPr/>
        </p:nvSpPr>
        <p:spPr bwMode="auto">
          <a:xfrm>
            <a:off x="304800" y="2362200"/>
            <a:ext cx="4572000" cy="3429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r>
              <a:rPr lang="es-ES_tradnl" sz="3200" dirty="0"/>
              <a:t>•   </a:t>
            </a:r>
            <a:r>
              <a:rPr lang="es-ES_tradnl" sz="2800" dirty="0"/>
              <a:t>Dolores de </a:t>
            </a:r>
            <a:r>
              <a:rPr lang="es-ES_tradnl" sz="2800" dirty="0" smtClean="0"/>
              <a:t>cabeza</a:t>
            </a:r>
          </a:p>
          <a:p>
            <a:r>
              <a:rPr lang="es-ES_tradnl" sz="2800" dirty="0" smtClean="0"/>
              <a:t> 	frecuentes</a:t>
            </a:r>
            <a:endParaRPr lang="en-US" sz="2800" dirty="0"/>
          </a:p>
          <a:p>
            <a:r>
              <a:rPr lang="es-ES_tradnl" sz="2800" dirty="0"/>
              <a:t>•   </a:t>
            </a:r>
            <a:r>
              <a:rPr lang="es-ES_tradnl" sz="2800" dirty="0" smtClean="0"/>
              <a:t>Dolor </a:t>
            </a:r>
            <a:r>
              <a:rPr lang="es-ES_tradnl" sz="2800" dirty="0"/>
              <a:t>crónico</a:t>
            </a:r>
            <a:endParaRPr lang="en-US" sz="2800" dirty="0"/>
          </a:p>
          <a:p>
            <a:r>
              <a:rPr lang="es-ES_tradnl" sz="2800" dirty="0"/>
              <a:t>•   </a:t>
            </a:r>
            <a:r>
              <a:rPr lang="es-ES_tradnl" sz="2800" dirty="0" smtClean="0"/>
              <a:t>Dificultad </a:t>
            </a:r>
            <a:r>
              <a:rPr lang="es-ES_tradnl" sz="2800" dirty="0"/>
              <a:t>para dormir</a:t>
            </a:r>
            <a:endParaRPr lang="en-US" sz="2800" dirty="0"/>
          </a:p>
          <a:p>
            <a:r>
              <a:rPr lang="es-ES_tradnl" sz="2800" dirty="0"/>
              <a:t>•   </a:t>
            </a:r>
            <a:r>
              <a:rPr lang="es-ES_tradnl" sz="2800" dirty="0" smtClean="0"/>
              <a:t>Limitaciones </a:t>
            </a:r>
            <a:r>
              <a:rPr lang="es-ES_tradnl" sz="2800" dirty="0"/>
              <a:t>en su </a:t>
            </a:r>
            <a:r>
              <a:rPr lang="es-ES_tradnl" sz="2800" dirty="0" smtClean="0"/>
              <a:t>	actividad</a:t>
            </a:r>
            <a:endParaRPr lang="en-US" sz="2800" dirty="0"/>
          </a:p>
          <a:p>
            <a:r>
              <a:rPr lang="es-ES_tradnl" sz="2800" dirty="0"/>
              <a:t>•  </a:t>
            </a:r>
            <a:r>
              <a:rPr lang="es-ES_tradnl" sz="2800" dirty="0" smtClean="0"/>
              <a:t>Mala </a:t>
            </a:r>
            <a:r>
              <a:rPr lang="es-ES_tradnl" sz="2800" dirty="0"/>
              <a:t>salud física</a:t>
            </a:r>
            <a:endParaRPr lang="en-US" sz="2800" dirty="0"/>
          </a:p>
          <a:p>
            <a:pPr>
              <a:lnSpc>
                <a:spcPct val="70000"/>
              </a:lnSpc>
              <a:tabLst>
                <a:tab pos="457200" algn="l"/>
              </a:tabLst>
            </a:pPr>
            <a:endParaRPr lang="en-US" sz="2800" dirty="0" smtClean="0">
              <a:latin typeface="+mn-lt"/>
            </a:endParaRPr>
          </a:p>
          <a:p>
            <a:pPr marL="234950" indent="-234950">
              <a:lnSpc>
                <a:spcPct val="70000"/>
              </a:lnSpc>
              <a:buFont typeface="Arial" pitchFamily="34" charset="0"/>
              <a:buChar char="•"/>
              <a:tabLst>
                <a:tab pos="457200" algn="l"/>
              </a:tabLst>
            </a:pPr>
            <a:endParaRPr lang="en-US" sz="3200" dirty="0" smtClean="0">
              <a:latin typeface="+mn-lt"/>
            </a:endParaRPr>
          </a:p>
        </p:txBody>
      </p:sp>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89144" y="4258317"/>
            <a:ext cx="3054856" cy="2599683"/>
          </a:xfrm>
          <a:prstGeom prst="rect">
            <a:avLst/>
          </a:prstGeom>
        </p:spPr>
      </p:pic>
      <p:sp>
        <p:nvSpPr>
          <p:cNvPr id="7" name="Content Placeholder 2"/>
          <p:cNvSpPr txBox="1">
            <a:spLocks/>
          </p:cNvSpPr>
          <p:nvPr/>
        </p:nvSpPr>
        <p:spPr bwMode="auto">
          <a:xfrm>
            <a:off x="4648200" y="2209800"/>
            <a:ext cx="3810000" cy="3352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r>
              <a:rPr lang="es-ES_tradnl" sz="3200" dirty="0"/>
              <a:t>•   </a:t>
            </a:r>
            <a:r>
              <a:rPr lang="es-ES_tradnl" sz="2800" dirty="0" smtClean="0"/>
              <a:t>Mala </a:t>
            </a:r>
            <a:r>
              <a:rPr lang="es-ES_tradnl" sz="2800" dirty="0"/>
              <a:t>salud </a:t>
            </a:r>
            <a:r>
              <a:rPr lang="es-ES_tradnl" sz="2800" dirty="0" smtClean="0"/>
              <a:t>	mental</a:t>
            </a:r>
            <a:endParaRPr lang="en-US" sz="2800" dirty="0"/>
          </a:p>
          <a:p>
            <a:r>
              <a:rPr lang="es-ES_tradnl" sz="2800" dirty="0"/>
              <a:t>•   </a:t>
            </a:r>
            <a:r>
              <a:rPr lang="es-ES_tradnl" sz="2800" dirty="0" smtClean="0"/>
              <a:t>Asma</a:t>
            </a:r>
            <a:endParaRPr lang="en-US" sz="2800" dirty="0"/>
          </a:p>
          <a:p>
            <a:r>
              <a:rPr lang="es-ES_tradnl" sz="2800" dirty="0"/>
              <a:t>•   </a:t>
            </a:r>
            <a:r>
              <a:rPr lang="es-ES_tradnl" sz="2800" dirty="0" smtClean="0"/>
              <a:t>Síndrome </a:t>
            </a:r>
            <a:r>
              <a:rPr lang="es-ES_tradnl" sz="2800" dirty="0"/>
              <a:t>de </a:t>
            </a:r>
            <a:r>
              <a:rPr lang="es-ES_tradnl" sz="2800" dirty="0" smtClean="0"/>
              <a:t>	intestino 	irritable</a:t>
            </a:r>
            <a:endParaRPr lang="en-US" sz="2800" dirty="0"/>
          </a:p>
          <a:p>
            <a:r>
              <a:rPr lang="es-ES_tradnl" sz="2800" dirty="0"/>
              <a:t>•   </a:t>
            </a:r>
            <a:r>
              <a:rPr lang="es-ES_tradnl" sz="2800" dirty="0" smtClean="0"/>
              <a:t>Diabetes</a:t>
            </a:r>
            <a:endParaRPr lang="en-US" sz="2800" dirty="0"/>
          </a:p>
          <a:p>
            <a:pPr>
              <a:lnSpc>
                <a:spcPct val="70000"/>
              </a:lnSpc>
              <a:tabLst>
                <a:tab pos="457200" algn="l"/>
              </a:tabLst>
            </a:pPr>
            <a:endParaRPr lang="en-US" sz="2800" dirty="0">
              <a:latin typeface="+mn-lt"/>
            </a:endParaRP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HT_PP_08[1].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6215" y="0"/>
            <a:ext cx="9342615" cy="6858000"/>
          </a:xfrm>
          <a:prstGeom prst="rect">
            <a:avLst/>
          </a:prstGeom>
        </p:spPr>
      </p:pic>
      <p:sp>
        <p:nvSpPr>
          <p:cNvPr id="2050" name="Title 1"/>
          <p:cNvSpPr>
            <a:spLocks noGrp="1"/>
          </p:cNvSpPr>
          <p:nvPr>
            <p:ph type="ctrTitle"/>
          </p:nvPr>
        </p:nvSpPr>
        <p:spPr>
          <a:xfrm>
            <a:off x="838200" y="3406775"/>
            <a:ext cx="7772400" cy="1470025"/>
          </a:xfrm>
          <a:effectLst>
            <a:outerShdw blurRad="50800" dist="38100" dir="10800000" algn="r" rotWithShape="0">
              <a:prstClr val="black">
                <a:alpha val="40000"/>
              </a:prstClr>
            </a:outerShdw>
          </a:effectLst>
        </p:spPr>
        <p:txBody>
          <a:bodyPr/>
          <a:lstStyle/>
          <a:p>
            <a:r>
              <a:rPr lang="es-ES_tradnl" b="1" i="1" dirty="0">
                <a:solidFill>
                  <a:schemeClr val="bg1"/>
                </a:solidFill>
              </a:rPr>
              <a:t>Relaciones Saludables a Puertas Cerradas</a:t>
            </a:r>
            <a:endParaRPr lang="en-US" dirty="0">
              <a:solidFill>
                <a:schemeClr val="bg1"/>
              </a:solidFill>
            </a:endParaRPr>
          </a:p>
        </p:txBody>
      </p:sp>
      <p:sp>
        <p:nvSpPr>
          <p:cNvPr id="3" name="Title 1"/>
          <p:cNvSpPr txBox="1">
            <a:spLocks/>
          </p:cNvSpPr>
          <p:nvPr/>
        </p:nvSpPr>
        <p:spPr bwMode="auto">
          <a:xfrm>
            <a:off x="762000" y="4702175"/>
            <a:ext cx="7772400" cy="14700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r>
              <a:rPr lang="es-ES_tradnl" sz="1600" dirty="0" smtClean="0"/>
              <a:t>                                                      por </a:t>
            </a:r>
            <a:r>
              <a:rPr lang="es-ES_tradnl" sz="1600" dirty="0"/>
              <a:t>Katia </a:t>
            </a:r>
            <a:r>
              <a:rPr lang="es-ES_tradnl" sz="1600" dirty="0" err="1"/>
              <a:t>Reinert</a:t>
            </a:r>
            <a:endParaRPr lang="en-US" sz="1600" dirty="0"/>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MHT_PP_Dentro_B_8.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2" name="Title 1"/>
          <p:cNvSpPr>
            <a:spLocks noGrp="1"/>
          </p:cNvSpPr>
          <p:nvPr>
            <p:ph type="title"/>
          </p:nvPr>
        </p:nvSpPr>
        <p:spPr>
          <a:xfrm>
            <a:off x="1676400" y="838200"/>
            <a:ext cx="6172200" cy="1524000"/>
          </a:xfrm>
        </p:spPr>
        <p:txBody>
          <a:bodyPr/>
          <a:lstStyle/>
          <a:p>
            <a:r>
              <a:rPr lang="es-ES_tradnl" sz="4000" b="1" dirty="0">
                <a:solidFill>
                  <a:srgbClr val="7030A0"/>
                </a:solidFill>
              </a:rPr>
              <a:t>CONSECUENCIAS EN LA SALUD DURANTE EL EMBARAZO</a:t>
            </a:r>
            <a:r>
              <a:rPr lang="en-US" dirty="0"/>
              <a:t/>
            </a:r>
            <a:br>
              <a:rPr lang="en-US" dirty="0"/>
            </a:br>
            <a:r>
              <a:rPr lang="en-US" b="1" dirty="0">
                <a:solidFill>
                  <a:srgbClr val="660066"/>
                </a:solidFill>
              </a:rPr>
              <a:t/>
            </a:r>
            <a:br>
              <a:rPr lang="en-US" b="1" dirty="0">
                <a:solidFill>
                  <a:srgbClr val="660066"/>
                </a:solidFill>
              </a:rPr>
            </a:br>
            <a:endParaRPr lang="en-US" dirty="0">
              <a:solidFill>
                <a:srgbClr val="660066"/>
              </a:solidFill>
            </a:endParaRPr>
          </a:p>
        </p:txBody>
      </p:sp>
      <p:sp>
        <p:nvSpPr>
          <p:cNvPr id="6" name="Content Placeholder 2"/>
          <p:cNvSpPr txBox="1">
            <a:spLocks/>
          </p:cNvSpPr>
          <p:nvPr/>
        </p:nvSpPr>
        <p:spPr bwMode="auto">
          <a:xfrm>
            <a:off x="533400" y="2514600"/>
            <a:ext cx="4038600" cy="3429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r>
              <a:rPr lang="es-ES_tradnl" sz="3200" dirty="0"/>
              <a:t>•   </a:t>
            </a:r>
            <a:r>
              <a:rPr lang="es-ES_tradnl" sz="2800" dirty="0" smtClean="0"/>
              <a:t>Baja </a:t>
            </a:r>
            <a:r>
              <a:rPr lang="es-ES_tradnl" sz="2800" dirty="0"/>
              <a:t>ganancia de </a:t>
            </a:r>
            <a:r>
              <a:rPr lang="es-ES_tradnl" sz="2800" dirty="0" smtClean="0"/>
              <a:t>	peso</a:t>
            </a:r>
            <a:endParaRPr lang="en-US" sz="2800" dirty="0"/>
          </a:p>
          <a:p>
            <a:r>
              <a:rPr lang="es-ES_tradnl" sz="2800" dirty="0"/>
              <a:t>•   </a:t>
            </a:r>
            <a:r>
              <a:rPr lang="es-ES_tradnl" sz="2800" dirty="0" smtClean="0"/>
              <a:t>Anemia</a:t>
            </a:r>
            <a:endParaRPr lang="en-US" sz="2800" dirty="0"/>
          </a:p>
          <a:p>
            <a:r>
              <a:rPr lang="es-ES_tradnl" sz="2800" dirty="0"/>
              <a:t>•   </a:t>
            </a:r>
            <a:r>
              <a:rPr lang="es-ES_tradnl" sz="2800" dirty="0" smtClean="0"/>
              <a:t>Infecciones</a:t>
            </a:r>
            <a:endParaRPr lang="en-US" sz="2800" dirty="0"/>
          </a:p>
          <a:p>
            <a:r>
              <a:rPr lang="es-ES_tradnl" sz="2800" dirty="0"/>
              <a:t>•   </a:t>
            </a:r>
            <a:r>
              <a:rPr lang="es-ES_tradnl" sz="2800" dirty="0" smtClean="0"/>
              <a:t>Sangrado </a:t>
            </a:r>
            <a:r>
              <a:rPr lang="es-ES_tradnl" sz="2800" dirty="0"/>
              <a:t>en el </a:t>
            </a:r>
            <a:r>
              <a:rPr lang="es-ES_tradnl" sz="2800" dirty="0" smtClean="0"/>
              <a:t>	primer </a:t>
            </a:r>
            <a:r>
              <a:rPr lang="es-ES_tradnl" sz="2800" dirty="0"/>
              <a:t>y </a:t>
            </a:r>
            <a:r>
              <a:rPr lang="es-ES_tradnl" sz="2800" dirty="0" smtClean="0"/>
              <a:t>segundo 	trimestre</a:t>
            </a:r>
            <a:endParaRPr lang="en-US" sz="2800" dirty="0"/>
          </a:p>
          <a:p>
            <a:pPr marL="457200" indent="-457200">
              <a:lnSpc>
                <a:spcPct val="110000"/>
              </a:lnSpc>
              <a:buFont typeface="Wingdings" charset="2"/>
              <a:buChar char="§"/>
              <a:tabLst>
                <a:tab pos="457200" algn="l"/>
              </a:tabLst>
            </a:pPr>
            <a:endParaRPr lang="en-US" sz="3200" dirty="0" smtClean="0">
              <a:latin typeface="+mn-lt"/>
            </a:endParaRPr>
          </a:p>
          <a:p>
            <a:pPr>
              <a:lnSpc>
                <a:spcPct val="110000"/>
              </a:lnSpc>
              <a:tabLst>
                <a:tab pos="457200" algn="l"/>
              </a:tabLst>
            </a:pPr>
            <a:endParaRPr lang="en-US" sz="3200" dirty="0" smtClean="0">
              <a:latin typeface="+mn-lt"/>
            </a:endParaRPr>
          </a:p>
        </p:txBody>
      </p:sp>
      <p:sp>
        <p:nvSpPr>
          <p:cNvPr id="7" name="Content Placeholder 2"/>
          <p:cNvSpPr txBox="1">
            <a:spLocks/>
          </p:cNvSpPr>
          <p:nvPr/>
        </p:nvSpPr>
        <p:spPr bwMode="auto">
          <a:xfrm>
            <a:off x="4800600" y="2514600"/>
            <a:ext cx="4038600" cy="3352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r>
              <a:rPr lang="es-ES_tradnl" sz="3200" dirty="0"/>
              <a:t>•   </a:t>
            </a:r>
            <a:r>
              <a:rPr lang="es-ES_tradnl" sz="2800" dirty="0" smtClean="0"/>
              <a:t>Depresión</a:t>
            </a:r>
            <a:endParaRPr lang="en-US" sz="2800" dirty="0"/>
          </a:p>
          <a:p>
            <a:r>
              <a:rPr lang="es-ES_tradnl" sz="2800" dirty="0"/>
              <a:t>•   </a:t>
            </a:r>
            <a:r>
              <a:rPr lang="es-ES_tradnl" sz="2800" dirty="0" smtClean="0"/>
              <a:t>Tendencias 	suicidas</a:t>
            </a:r>
            <a:endParaRPr lang="en-US" sz="2800" dirty="0"/>
          </a:p>
          <a:p>
            <a:r>
              <a:rPr lang="es-ES_tradnl" sz="2800" dirty="0"/>
              <a:t>•   </a:t>
            </a:r>
            <a:r>
              <a:rPr lang="es-ES_tradnl" sz="2800" dirty="0" smtClean="0"/>
              <a:t>Consumo </a:t>
            </a:r>
            <a:r>
              <a:rPr lang="es-ES_tradnl" sz="2800" dirty="0"/>
              <a:t>de </a:t>
            </a:r>
            <a:r>
              <a:rPr lang="es-ES_tradnl" sz="2800" dirty="0" smtClean="0"/>
              <a:t>	tabaco 	o </a:t>
            </a:r>
            <a:r>
              <a:rPr lang="es-ES_tradnl" sz="2800" dirty="0"/>
              <a:t>bebidas </a:t>
            </a:r>
            <a:r>
              <a:rPr lang="es-ES_tradnl" sz="2800" dirty="0" smtClean="0"/>
              <a:t>	alcohólicas</a:t>
            </a:r>
            <a:endParaRPr lang="en-US" sz="2800" dirty="0"/>
          </a:p>
          <a:p>
            <a:r>
              <a:rPr lang="es-ES_tradnl" sz="2800" dirty="0"/>
              <a:t>•   </a:t>
            </a:r>
            <a:r>
              <a:rPr lang="es-ES_tradnl" sz="2800" dirty="0" smtClean="0"/>
              <a:t>Uso </a:t>
            </a:r>
            <a:r>
              <a:rPr lang="es-ES_tradnl" sz="2800" dirty="0"/>
              <a:t>de drogas ilícitas</a:t>
            </a:r>
            <a:endParaRPr lang="en-US" sz="2800" dirty="0"/>
          </a:p>
          <a:p>
            <a:pPr marL="457200" indent="-457200">
              <a:lnSpc>
                <a:spcPct val="110000"/>
              </a:lnSpc>
              <a:buFont typeface="Wingdings" charset="2"/>
              <a:buChar char="§"/>
              <a:tabLst>
                <a:tab pos="457200" algn="l"/>
              </a:tabLst>
            </a:pPr>
            <a:endParaRPr lang="en-US" sz="3200" dirty="0" smtClean="0">
              <a:latin typeface="+mj-lt"/>
            </a:endParaRPr>
          </a:p>
          <a:p>
            <a:pPr marL="457200" indent="-457200">
              <a:lnSpc>
                <a:spcPct val="110000"/>
              </a:lnSpc>
              <a:buFont typeface="Wingdings" charset="2"/>
              <a:buChar char="§"/>
              <a:tabLst>
                <a:tab pos="457200" algn="l"/>
              </a:tabLst>
            </a:pPr>
            <a:endParaRPr lang="en-US" sz="3200" dirty="0" smtClean="0">
              <a:latin typeface="+mj-lt"/>
            </a:endParaRPr>
          </a:p>
          <a:p>
            <a:pPr>
              <a:lnSpc>
                <a:spcPct val="110000"/>
              </a:lnSpc>
              <a:tabLst>
                <a:tab pos="457200" algn="l"/>
              </a:tabLst>
            </a:pPr>
            <a:endParaRPr lang="en-US" sz="3200" dirty="0">
              <a:latin typeface="+mj-lt"/>
            </a:endParaRPr>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HT_PP_Dentro_B_8.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9144000" cy="6857999"/>
          </a:xfrm>
          <a:prstGeom prst="rect">
            <a:avLst/>
          </a:prstGeom>
        </p:spPr>
      </p:pic>
      <p:pic>
        <p:nvPicPr>
          <p:cNvPr id="2" name="Picture 1"/>
          <p:cNvPicPr>
            <a:picLocks noChangeAspect="1"/>
          </p:cNvPicPr>
          <p:nvPr/>
        </p:nvPicPr>
        <p:blipFill>
          <a:blip r:embed="rId4" cstate="print"/>
          <a:stretch>
            <a:fillRect/>
          </a:stretch>
        </p:blipFill>
        <p:spPr>
          <a:xfrm>
            <a:off x="5334000" y="3048000"/>
            <a:ext cx="3810000" cy="3810000"/>
          </a:xfrm>
          <a:prstGeom prst="rect">
            <a:avLst/>
          </a:prstGeom>
        </p:spPr>
      </p:pic>
      <p:sp>
        <p:nvSpPr>
          <p:cNvPr id="6" name="Content Placeholder 2"/>
          <p:cNvSpPr txBox="1">
            <a:spLocks/>
          </p:cNvSpPr>
          <p:nvPr/>
        </p:nvSpPr>
        <p:spPr bwMode="auto">
          <a:xfrm>
            <a:off x="533400" y="2209800"/>
            <a:ext cx="6553200" cy="419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r>
              <a:rPr lang="es-ES_tradnl" sz="3200" dirty="0"/>
              <a:t>•   </a:t>
            </a:r>
            <a:r>
              <a:rPr lang="es-ES_tradnl" sz="3200" dirty="0" smtClean="0"/>
              <a:t>Depresión</a:t>
            </a:r>
            <a:endParaRPr lang="en-US" sz="3200" dirty="0"/>
          </a:p>
          <a:p>
            <a:r>
              <a:rPr lang="es-ES_tradnl" sz="3200" dirty="0"/>
              <a:t>•   </a:t>
            </a:r>
            <a:r>
              <a:rPr lang="es-ES_tradnl" sz="3200" dirty="0" smtClean="0"/>
              <a:t>Dependencia </a:t>
            </a:r>
            <a:r>
              <a:rPr lang="es-ES_tradnl" sz="3200" dirty="0"/>
              <a:t>y consumo de </a:t>
            </a:r>
            <a:r>
              <a:rPr lang="es-ES_tradnl" sz="3200" dirty="0" smtClean="0"/>
              <a:t>	alcohol </a:t>
            </a:r>
            <a:r>
              <a:rPr lang="es-ES_tradnl" sz="3200" dirty="0"/>
              <a:t>y drogas</a:t>
            </a:r>
            <a:endParaRPr lang="en-US" sz="3200" dirty="0"/>
          </a:p>
          <a:p>
            <a:r>
              <a:rPr lang="es-ES_tradnl" sz="3200" dirty="0"/>
              <a:t>•   </a:t>
            </a:r>
            <a:r>
              <a:rPr lang="es-ES_tradnl" sz="3200" dirty="0" smtClean="0"/>
              <a:t>Trastorno </a:t>
            </a:r>
            <a:r>
              <a:rPr lang="es-ES_tradnl" sz="3200" dirty="0"/>
              <a:t>de ansiedad</a:t>
            </a:r>
            <a:endParaRPr lang="en-US" sz="3200" dirty="0"/>
          </a:p>
          <a:p>
            <a:r>
              <a:rPr lang="es-ES_tradnl" sz="3200" dirty="0"/>
              <a:t>•   </a:t>
            </a:r>
            <a:r>
              <a:rPr lang="es-ES_tradnl" sz="3200" dirty="0" smtClean="0"/>
              <a:t>Trastorno </a:t>
            </a:r>
            <a:r>
              <a:rPr lang="es-ES_tradnl" sz="3200" dirty="0"/>
              <a:t>de estrés </a:t>
            </a:r>
            <a:r>
              <a:rPr lang="es-ES_tradnl" sz="3200" dirty="0" smtClean="0"/>
              <a:t>	postraumático</a:t>
            </a:r>
            <a:endParaRPr lang="en-US" sz="3200" dirty="0"/>
          </a:p>
          <a:p>
            <a:r>
              <a:rPr lang="es-ES_tradnl" sz="3200" dirty="0"/>
              <a:t>•   </a:t>
            </a:r>
            <a:r>
              <a:rPr lang="es-ES_tradnl" sz="3200" dirty="0" smtClean="0"/>
              <a:t>Intentos </a:t>
            </a:r>
            <a:r>
              <a:rPr lang="es-ES_tradnl" sz="3200" dirty="0"/>
              <a:t>de suicidio</a:t>
            </a:r>
            <a:endParaRPr lang="en-US" sz="3200" dirty="0"/>
          </a:p>
          <a:p>
            <a:pPr marL="234950" indent="-234950">
              <a:lnSpc>
                <a:spcPct val="70000"/>
              </a:lnSpc>
              <a:buFont typeface="Arial" pitchFamily="34" charset="0"/>
              <a:buChar char="•"/>
              <a:tabLst>
                <a:tab pos="457200" algn="l"/>
              </a:tabLst>
            </a:pPr>
            <a:endParaRPr lang="en-US" sz="2800" dirty="0" smtClean="0">
              <a:latin typeface="+mn-lt"/>
            </a:endParaRPr>
          </a:p>
          <a:p>
            <a:pPr marL="234950" indent="-234950">
              <a:lnSpc>
                <a:spcPct val="70000"/>
              </a:lnSpc>
              <a:buFont typeface="Arial" pitchFamily="34" charset="0"/>
              <a:buChar char="•"/>
              <a:tabLst>
                <a:tab pos="457200" algn="l"/>
              </a:tabLst>
            </a:pPr>
            <a:endParaRPr lang="en-US" sz="3200" dirty="0" smtClean="0">
              <a:latin typeface="+mn-lt"/>
            </a:endParaRPr>
          </a:p>
        </p:txBody>
      </p:sp>
      <p:sp>
        <p:nvSpPr>
          <p:cNvPr id="7" name="Content Placeholder 2"/>
          <p:cNvSpPr txBox="1">
            <a:spLocks noGrp="1"/>
          </p:cNvSpPr>
          <p:nvPr>
            <p:ph type="title"/>
          </p:nvPr>
        </p:nvSpPr>
        <p:spPr bwMode="auto">
          <a:xfrm>
            <a:off x="533400" y="-457200"/>
            <a:ext cx="8229600"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r>
              <a:rPr lang="es-ES_tradnl" dirty="0"/>
              <a:t> </a:t>
            </a:r>
            <a:r>
              <a:rPr lang="en-US" dirty="0"/>
              <a:t/>
            </a:r>
            <a:br>
              <a:rPr lang="en-US" dirty="0"/>
            </a:br>
            <a:r>
              <a:rPr lang="es-ES_tradnl" b="1" dirty="0">
                <a:solidFill>
                  <a:srgbClr val="7030A0"/>
                </a:solidFill>
              </a:rPr>
              <a:t>CONSECUENCIAS DE SALUD EN LAS NIÑAS</a:t>
            </a:r>
            <a:endParaRPr lang="en-US" dirty="0">
              <a:solidFill>
                <a:srgbClr val="7030A0"/>
              </a:solidFill>
            </a:endParaRPr>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HT_PP_Dentro_B_8.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9144000" cy="7010399"/>
          </a:xfrm>
          <a:prstGeom prst="rect">
            <a:avLst/>
          </a:prstGeom>
        </p:spPr>
      </p:pic>
      <p:sp>
        <p:nvSpPr>
          <p:cNvPr id="2" name="Title 1"/>
          <p:cNvSpPr>
            <a:spLocks noGrp="1"/>
          </p:cNvSpPr>
          <p:nvPr>
            <p:ph type="title"/>
          </p:nvPr>
        </p:nvSpPr>
        <p:spPr>
          <a:xfrm>
            <a:off x="381000" y="762000"/>
            <a:ext cx="8229600" cy="1143000"/>
          </a:xfrm>
        </p:spPr>
        <p:txBody>
          <a:bodyPr/>
          <a:lstStyle/>
          <a:p>
            <a:r>
              <a:rPr lang="es-ES_tradnl" b="1" dirty="0">
                <a:solidFill>
                  <a:srgbClr val="7030A0"/>
                </a:solidFill>
              </a:rPr>
              <a:t>DAÑO CAUSADO A LOS NIÑOS</a:t>
            </a:r>
            <a:endParaRPr lang="en-US" dirty="0">
              <a:solidFill>
                <a:srgbClr val="7030A0"/>
              </a:solidFill>
            </a:endParaRPr>
          </a:p>
        </p:txBody>
      </p:sp>
      <p:sp>
        <p:nvSpPr>
          <p:cNvPr id="3" name="Content Placeholder 2"/>
          <p:cNvSpPr>
            <a:spLocks noGrp="1"/>
          </p:cNvSpPr>
          <p:nvPr>
            <p:ph idx="1"/>
          </p:nvPr>
        </p:nvSpPr>
        <p:spPr>
          <a:xfrm>
            <a:off x="381000" y="2332037"/>
            <a:ext cx="4114800" cy="3992563"/>
          </a:xfrm>
        </p:spPr>
        <p:txBody>
          <a:bodyPr/>
          <a:lstStyle/>
          <a:p>
            <a:pPr marL="0" indent="0">
              <a:buNone/>
            </a:pPr>
            <a:r>
              <a:rPr lang="es-ES_tradnl" dirty="0"/>
              <a:t>•   </a:t>
            </a:r>
            <a:r>
              <a:rPr lang="es-ES_tradnl" dirty="0" smtClean="0"/>
              <a:t>Enfermedades 	cardiovasculares</a:t>
            </a:r>
            <a:endParaRPr lang="en-US" dirty="0"/>
          </a:p>
          <a:p>
            <a:pPr marL="0" indent="0">
              <a:buNone/>
            </a:pPr>
            <a:r>
              <a:rPr lang="es-ES_tradnl" dirty="0"/>
              <a:t>•   </a:t>
            </a:r>
            <a:r>
              <a:rPr lang="es-ES_tradnl" dirty="0" smtClean="0"/>
              <a:t>Diabetes </a:t>
            </a:r>
            <a:r>
              <a:rPr lang="es-ES_tradnl" dirty="0"/>
              <a:t>tipo 2</a:t>
            </a:r>
            <a:endParaRPr lang="en-US" dirty="0"/>
          </a:p>
          <a:p>
            <a:pPr marL="0" indent="0">
              <a:buNone/>
            </a:pPr>
            <a:r>
              <a:rPr lang="es-ES_tradnl" dirty="0"/>
              <a:t>•  </a:t>
            </a:r>
            <a:r>
              <a:rPr lang="es-ES_tradnl" dirty="0" smtClean="0"/>
              <a:t>Sistema </a:t>
            </a:r>
            <a:r>
              <a:rPr lang="es-ES_tradnl" dirty="0"/>
              <a:t>inmune no </a:t>
            </a:r>
            <a:r>
              <a:rPr lang="es-ES_tradnl" dirty="0" smtClean="0"/>
              <a:t>	regularizado</a:t>
            </a:r>
            <a:endParaRPr lang="en-US" dirty="0"/>
          </a:p>
          <a:p>
            <a:pPr marL="0" indent="0">
              <a:buNone/>
            </a:pPr>
            <a:r>
              <a:rPr lang="es-ES_tradnl" dirty="0"/>
              <a:t>•  </a:t>
            </a:r>
            <a:r>
              <a:rPr lang="es-ES_tradnl" dirty="0" smtClean="0"/>
              <a:t>Abuso </a:t>
            </a:r>
            <a:r>
              <a:rPr lang="es-ES_tradnl" dirty="0"/>
              <a:t>de substancias </a:t>
            </a:r>
            <a:r>
              <a:rPr lang="es-ES_tradnl" dirty="0" smtClean="0"/>
              <a:t>	dañinas</a:t>
            </a:r>
            <a:endParaRPr lang="en-US" dirty="0"/>
          </a:p>
          <a:p>
            <a:pPr marL="1588" lvl="0" indent="0">
              <a:buNone/>
            </a:pPr>
            <a:endParaRPr lang="en-US" dirty="0"/>
          </a:p>
          <a:p>
            <a:pPr marL="0" indent="0">
              <a:buNone/>
            </a:pPr>
            <a:r>
              <a:rPr lang="en-US" dirty="0"/>
              <a:t> </a:t>
            </a:r>
          </a:p>
          <a:p>
            <a:pPr marL="0" indent="0">
              <a:buNone/>
            </a:pPr>
            <a:endParaRPr lang="en-US" dirty="0"/>
          </a:p>
        </p:txBody>
      </p:sp>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334000" y="4495800"/>
            <a:ext cx="3810000" cy="2540000"/>
          </a:xfrm>
          <a:prstGeom prst="rect">
            <a:avLst/>
          </a:prstGeom>
          <a:ln>
            <a:noFill/>
          </a:ln>
          <a:effectLst>
            <a:softEdge rad="112500"/>
          </a:effectLst>
        </p:spPr>
      </p:pic>
      <p:sp>
        <p:nvSpPr>
          <p:cNvPr id="7" name="Rectangle 6"/>
          <p:cNvSpPr/>
          <p:nvPr/>
        </p:nvSpPr>
        <p:spPr>
          <a:xfrm>
            <a:off x="4191000" y="2286000"/>
            <a:ext cx="5105400" cy="2554545"/>
          </a:xfrm>
          <a:prstGeom prst="rect">
            <a:avLst/>
          </a:prstGeom>
        </p:spPr>
        <p:txBody>
          <a:bodyPr wrap="square">
            <a:spAutoFit/>
          </a:bodyPr>
          <a:lstStyle/>
          <a:p>
            <a:r>
              <a:rPr lang="es-ES_tradnl" sz="3200" dirty="0"/>
              <a:t>•   </a:t>
            </a:r>
            <a:r>
              <a:rPr lang="es-ES_tradnl" sz="3200" dirty="0" smtClean="0"/>
              <a:t>Depresión</a:t>
            </a:r>
            <a:endParaRPr lang="en-US" sz="3200" dirty="0"/>
          </a:p>
          <a:p>
            <a:r>
              <a:rPr lang="es-ES_tradnl" sz="3200" dirty="0"/>
              <a:t>•   </a:t>
            </a:r>
            <a:r>
              <a:rPr lang="es-ES_tradnl" sz="3200" dirty="0" smtClean="0"/>
              <a:t>Cáncer</a:t>
            </a:r>
            <a:endParaRPr lang="en-US" sz="3200" dirty="0"/>
          </a:p>
          <a:p>
            <a:r>
              <a:rPr lang="es-ES_tradnl" sz="3200" dirty="0"/>
              <a:t>•   </a:t>
            </a:r>
            <a:r>
              <a:rPr lang="es-ES_tradnl" sz="3200" dirty="0" smtClean="0"/>
              <a:t>Obesidad</a:t>
            </a:r>
            <a:endParaRPr lang="en-US" sz="3200" dirty="0"/>
          </a:p>
          <a:p>
            <a:r>
              <a:rPr lang="es-ES_tradnl" sz="3200" dirty="0"/>
              <a:t>•   </a:t>
            </a:r>
            <a:r>
              <a:rPr lang="es-ES_tradnl" sz="3200" dirty="0" smtClean="0"/>
              <a:t>Sobrepeso</a:t>
            </a:r>
            <a:endParaRPr lang="en-US" sz="3200" dirty="0"/>
          </a:p>
          <a:p>
            <a:r>
              <a:rPr lang="es-ES_tradnl" sz="3200" dirty="0"/>
              <a:t>•   </a:t>
            </a:r>
            <a:r>
              <a:rPr lang="es-ES_tradnl" sz="3200" dirty="0" smtClean="0"/>
              <a:t>Muerte </a:t>
            </a:r>
            <a:r>
              <a:rPr lang="es-ES_tradnl" sz="3200" dirty="0"/>
              <a:t>prematura</a:t>
            </a:r>
            <a:endParaRPr lang="en-US" sz="3200" dirty="0"/>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HT_PP_Dentro_B_8.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2" name="Title 1"/>
          <p:cNvSpPr>
            <a:spLocks noGrp="1"/>
          </p:cNvSpPr>
          <p:nvPr>
            <p:ph type="title"/>
          </p:nvPr>
        </p:nvSpPr>
        <p:spPr>
          <a:xfrm>
            <a:off x="381000" y="762000"/>
            <a:ext cx="8229600" cy="1143000"/>
          </a:xfrm>
        </p:spPr>
        <p:txBody>
          <a:bodyPr/>
          <a:lstStyle/>
          <a:p>
            <a:r>
              <a:rPr lang="es-ES_tradnl" b="1" dirty="0">
                <a:solidFill>
                  <a:srgbClr val="7030A0"/>
                </a:solidFill>
              </a:rPr>
              <a:t>DAÑO CAUSADO A LOS NIÑOS</a:t>
            </a:r>
            <a:endParaRPr lang="en-US" dirty="0"/>
          </a:p>
        </p:txBody>
      </p:sp>
      <p:sp>
        <p:nvSpPr>
          <p:cNvPr id="4" name="Content Placeholder 2"/>
          <p:cNvSpPr>
            <a:spLocks noGrp="1"/>
          </p:cNvSpPr>
          <p:nvPr>
            <p:ph idx="1"/>
          </p:nvPr>
        </p:nvSpPr>
        <p:spPr>
          <a:xfrm>
            <a:off x="381000" y="2408237"/>
            <a:ext cx="8229600" cy="3535363"/>
          </a:xfrm>
          <a:ln>
            <a:noFill/>
          </a:ln>
        </p:spPr>
        <p:txBody>
          <a:bodyPr/>
          <a:lstStyle/>
          <a:p>
            <a:pPr marL="0" indent="0" algn="ctr">
              <a:spcBef>
                <a:spcPts val="0"/>
              </a:spcBef>
              <a:buNone/>
            </a:pPr>
            <a:r>
              <a:rPr lang="es-ES_tradnl" dirty="0"/>
              <a:t>Las víctimas y los niños que han sido testigos de violencia a menudo experimentan temor, vergüenza, culpa y estigma. Estas emociones negativas contribuyen a cargas pesadas de problemas mentales y emocionales, particularmente depresión y trastorno de estrés postraumático (PTSD), como se señaló anteriormente.</a:t>
            </a:r>
            <a:endParaRPr lang="en-US" i="1" dirty="0"/>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HT_PP_Dentro_A_8.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 y="0"/>
            <a:ext cx="9309322" cy="6858000"/>
          </a:xfrm>
          <a:prstGeom prst="rect">
            <a:avLst/>
          </a:prstGeom>
        </p:spPr>
      </p:pic>
      <p:sp>
        <p:nvSpPr>
          <p:cNvPr id="2" name="Title 1"/>
          <p:cNvSpPr>
            <a:spLocks noGrp="1"/>
          </p:cNvSpPr>
          <p:nvPr>
            <p:ph type="title"/>
          </p:nvPr>
        </p:nvSpPr>
        <p:spPr>
          <a:xfrm>
            <a:off x="2209800" y="457200"/>
            <a:ext cx="6477000" cy="1143000"/>
          </a:xfrm>
        </p:spPr>
        <p:txBody>
          <a:bodyPr/>
          <a:lstStyle/>
          <a:p>
            <a:r>
              <a:rPr lang="es-ES_tradnl" b="1" dirty="0">
                <a:solidFill>
                  <a:srgbClr val="7030A0"/>
                </a:solidFill>
              </a:rPr>
              <a:t>TESTIGOS  DE VIOLENCIA  DOMÉSTICA</a:t>
            </a:r>
            <a:endParaRPr lang="en-US" dirty="0">
              <a:solidFill>
                <a:srgbClr val="7030A0"/>
              </a:solidFill>
            </a:endParaRPr>
          </a:p>
        </p:txBody>
      </p:sp>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884025" y="3521825"/>
            <a:ext cx="3412375" cy="3412375"/>
          </a:xfrm>
          <a:prstGeom prst="rect">
            <a:avLst/>
          </a:prstGeom>
          <a:ln>
            <a:noFill/>
          </a:ln>
          <a:effectLst>
            <a:softEdge rad="112500"/>
          </a:effectLst>
        </p:spPr>
      </p:pic>
      <p:sp>
        <p:nvSpPr>
          <p:cNvPr id="3" name="Content Placeholder 2"/>
          <p:cNvSpPr>
            <a:spLocks noGrp="1"/>
          </p:cNvSpPr>
          <p:nvPr>
            <p:ph idx="1"/>
          </p:nvPr>
        </p:nvSpPr>
        <p:spPr>
          <a:xfrm>
            <a:off x="228600" y="2255837"/>
            <a:ext cx="6248400" cy="3230563"/>
          </a:xfrm>
        </p:spPr>
        <p:txBody>
          <a:bodyPr/>
          <a:lstStyle/>
          <a:p>
            <a:r>
              <a:rPr lang="es-ES_tradnl" dirty="0"/>
              <a:t>El ser testigos de abuso es considerado por algunos como abuso infantil </a:t>
            </a:r>
            <a:r>
              <a:rPr lang="es-ES_tradnl" dirty="0" smtClean="0"/>
              <a:t>serio </a:t>
            </a:r>
          </a:p>
          <a:p>
            <a:r>
              <a:rPr lang="es-ES_tradnl" dirty="0"/>
              <a:t>Los niños que son testigos de violencia doméstica tienen mayor probabilidad  de presentar problemas de conducta y de salud física, </a:t>
            </a:r>
            <a:r>
              <a:rPr lang="es-ES_tradnl" dirty="0" smtClean="0"/>
              <a:t> </a:t>
            </a:r>
            <a:r>
              <a:rPr lang="es-ES_tradnl" dirty="0"/>
              <a:t>incluyendo:</a:t>
            </a:r>
            <a:endParaRPr lang="en-US" sz="3600" dirty="0"/>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HT_PP_Dentro_A_8.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 y="0"/>
            <a:ext cx="9309322" cy="6858000"/>
          </a:xfrm>
          <a:prstGeom prst="rect">
            <a:avLst/>
          </a:prstGeom>
        </p:spPr>
      </p:pic>
      <p:sp>
        <p:nvSpPr>
          <p:cNvPr id="2" name="Title 1"/>
          <p:cNvSpPr>
            <a:spLocks noGrp="1"/>
          </p:cNvSpPr>
          <p:nvPr>
            <p:ph type="title"/>
          </p:nvPr>
        </p:nvSpPr>
        <p:spPr>
          <a:xfrm>
            <a:off x="990600" y="457200"/>
            <a:ext cx="8229600" cy="1143000"/>
          </a:xfrm>
        </p:spPr>
        <p:txBody>
          <a:bodyPr/>
          <a:lstStyle/>
          <a:p>
            <a:r>
              <a:rPr lang="es-ES_tradnl" b="1" dirty="0">
                <a:solidFill>
                  <a:srgbClr val="7030A0"/>
                </a:solidFill>
              </a:rPr>
              <a:t>TESTIGOS  DE VIOLENCIA  DOMÉSTICA</a:t>
            </a:r>
            <a:endParaRPr lang="en-US" dirty="0">
              <a:solidFill>
                <a:srgbClr val="7030A0"/>
              </a:solidFill>
            </a:endParaRPr>
          </a:p>
        </p:txBody>
      </p:sp>
      <p:sp>
        <p:nvSpPr>
          <p:cNvPr id="3" name="Content Placeholder 2"/>
          <p:cNvSpPr>
            <a:spLocks noGrp="1"/>
          </p:cNvSpPr>
          <p:nvPr>
            <p:ph idx="1"/>
          </p:nvPr>
        </p:nvSpPr>
        <p:spPr>
          <a:xfrm>
            <a:off x="228600" y="2255837"/>
            <a:ext cx="5105400" cy="4525963"/>
          </a:xfrm>
        </p:spPr>
        <p:txBody>
          <a:bodyPr/>
          <a:lstStyle/>
          <a:p>
            <a:pPr marL="0" indent="0">
              <a:buNone/>
            </a:pPr>
            <a:r>
              <a:rPr lang="es-ES_tradnl" dirty="0"/>
              <a:t>•   </a:t>
            </a:r>
            <a:r>
              <a:rPr lang="es-ES_tradnl" sz="2800" b="1" dirty="0"/>
              <a:t>depresión</a:t>
            </a:r>
            <a:endParaRPr lang="en-US" sz="2800" b="1" dirty="0"/>
          </a:p>
          <a:p>
            <a:pPr marL="0" indent="0">
              <a:buNone/>
            </a:pPr>
            <a:r>
              <a:rPr lang="es-ES_tradnl" sz="2800" b="1" dirty="0"/>
              <a:t>•   ansiedad</a:t>
            </a:r>
            <a:endParaRPr lang="en-US" sz="2800" b="1" dirty="0"/>
          </a:p>
          <a:p>
            <a:pPr marL="0" indent="0">
              <a:buNone/>
            </a:pPr>
            <a:r>
              <a:rPr lang="es-ES_tradnl" sz="2800" b="1" dirty="0"/>
              <a:t>•   intentos de suicidio</a:t>
            </a:r>
            <a:endParaRPr lang="en-US" sz="2800" b="1" dirty="0"/>
          </a:p>
          <a:p>
            <a:pPr marL="0" indent="0">
              <a:buNone/>
            </a:pPr>
            <a:r>
              <a:rPr lang="es-ES_tradnl" sz="2800" b="1" dirty="0"/>
              <a:t>•   abuso de drogas y alcohol</a:t>
            </a:r>
            <a:endParaRPr lang="en-US" sz="2800" b="1" dirty="0"/>
          </a:p>
          <a:p>
            <a:pPr marL="0" indent="0">
              <a:buNone/>
            </a:pPr>
            <a:r>
              <a:rPr lang="es-ES_tradnl" sz="2800" b="1" dirty="0"/>
              <a:t>•   trastorno de estrés </a:t>
            </a:r>
            <a:r>
              <a:rPr lang="es-ES_tradnl" sz="2800" b="1" dirty="0" smtClean="0"/>
              <a:t>	postraumático</a:t>
            </a:r>
          </a:p>
          <a:p>
            <a:pPr marL="0" indent="0">
              <a:buNone/>
            </a:pPr>
            <a:r>
              <a:rPr lang="es-ES_tradnl" sz="2800" b="1" dirty="0" smtClean="0"/>
              <a:t> 	(</a:t>
            </a:r>
            <a:r>
              <a:rPr lang="es-ES_tradnl" sz="2800" b="1" dirty="0"/>
              <a:t>tales como mojar la </a:t>
            </a:r>
            <a:r>
              <a:rPr lang="es-ES_tradnl" sz="2800" b="1" dirty="0" smtClean="0"/>
              <a:t>cama, 	o </a:t>
            </a:r>
            <a:r>
              <a:rPr lang="es-ES_tradnl" sz="2800" b="1" dirty="0"/>
              <a:t>pesadillas)</a:t>
            </a:r>
            <a:endParaRPr lang="en-US" sz="2800" b="1" dirty="0"/>
          </a:p>
        </p:txBody>
      </p:sp>
      <p:sp>
        <p:nvSpPr>
          <p:cNvPr id="4" name="Rectangle 3"/>
          <p:cNvSpPr/>
          <p:nvPr/>
        </p:nvSpPr>
        <p:spPr>
          <a:xfrm>
            <a:off x="4953000" y="2286000"/>
            <a:ext cx="4800600" cy="3280898"/>
          </a:xfrm>
          <a:prstGeom prst="rect">
            <a:avLst/>
          </a:prstGeom>
        </p:spPr>
        <p:txBody>
          <a:bodyPr wrap="square">
            <a:spAutoFit/>
          </a:bodyPr>
          <a:lstStyle/>
          <a:p>
            <a:r>
              <a:rPr lang="es-ES_tradnl" sz="3200" b="1" dirty="0"/>
              <a:t>•   </a:t>
            </a:r>
            <a:r>
              <a:rPr lang="es-ES_tradnl" sz="2800" b="1" dirty="0">
                <a:latin typeface="+mn-lt"/>
              </a:rPr>
              <a:t>alergias</a:t>
            </a:r>
            <a:endParaRPr lang="en-US" sz="2800" b="1" dirty="0">
              <a:latin typeface="+mn-lt"/>
            </a:endParaRPr>
          </a:p>
          <a:p>
            <a:r>
              <a:rPr lang="es-ES_tradnl" sz="2800" b="1" dirty="0">
                <a:latin typeface="+mn-lt"/>
              </a:rPr>
              <a:t>•   asma</a:t>
            </a:r>
            <a:endParaRPr lang="en-US" sz="2800" b="1" dirty="0">
              <a:latin typeface="+mn-lt"/>
            </a:endParaRPr>
          </a:p>
          <a:p>
            <a:r>
              <a:rPr lang="es-ES_tradnl" sz="2800" b="1" dirty="0">
                <a:latin typeface="+mn-lt"/>
              </a:rPr>
              <a:t>•   problemas </a:t>
            </a:r>
            <a:r>
              <a:rPr lang="es-ES_tradnl" sz="2800" b="1" dirty="0" smtClean="0">
                <a:latin typeface="+mn-lt"/>
              </a:rPr>
              <a:t>             	gastrointestinales </a:t>
            </a:r>
            <a:endParaRPr lang="en-US" sz="2800" b="1" dirty="0">
              <a:latin typeface="+mn-lt"/>
            </a:endParaRPr>
          </a:p>
          <a:p>
            <a:r>
              <a:rPr lang="es-ES_tradnl" sz="2800" b="1" dirty="0">
                <a:latin typeface="+mn-lt"/>
              </a:rPr>
              <a:t>•   dolor de cabeza</a:t>
            </a:r>
            <a:endParaRPr lang="en-US" sz="2800" b="1" dirty="0">
              <a:latin typeface="+mn-lt"/>
            </a:endParaRPr>
          </a:p>
          <a:p>
            <a:r>
              <a:rPr lang="es-ES_tradnl" sz="2800" b="1" dirty="0">
                <a:latin typeface="+mn-lt"/>
              </a:rPr>
              <a:t>•   influenza</a:t>
            </a:r>
            <a:endParaRPr lang="en-US" sz="2800" b="1" dirty="0">
              <a:latin typeface="+mn-lt"/>
            </a:endParaRPr>
          </a:p>
          <a:p>
            <a:pPr marL="285750" indent="-285750">
              <a:lnSpc>
                <a:spcPct val="110000"/>
              </a:lnSpc>
              <a:buFont typeface="Arial"/>
              <a:buChar char="•"/>
            </a:pPr>
            <a:endParaRPr lang="en-US" sz="3200" dirty="0">
              <a:latin typeface="+mj-lt"/>
            </a:endParaRPr>
          </a:p>
        </p:txBody>
      </p:sp>
    </p:spTree>
    <p:extLst>
      <p:ext uri="{BB962C8B-B14F-4D97-AF65-F5344CB8AC3E}">
        <p14:creationId xmlns:p14="http://schemas.microsoft.com/office/powerpoint/2010/main" val="485510739"/>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HT_PP_Dentro_A_8.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 y="0"/>
            <a:ext cx="9309322" cy="6858000"/>
          </a:xfrm>
          <a:prstGeom prst="rect">
            <a:avLst/>
          </a:prstGeom>
        </p:spPr>
      </p:pic>
      <p:sp>
        <p:nvSpPr>
          <p:cNvPr id="2" name="Title 1"/>
          <p:cNvSpPr>
            <a:spLocks noGrp="1"/>
          </p:cNvSpPr>
          <p:nvPr>
            <p:ph type="title"/>
          </p:nvPr>
        </p:nvSpPr>
        <p:spPr>
          <a:xfrm>
            <a:off x="762000" y="838200"/>
            <a:ext cx="8229600" cy="1143000"/>
          </a:xfrm>
        </p:spPr>
        <p:txBody>
          <a:bodyPr/>
          <a:lstStyle/>
          <a:p>
            <a:r>
              <a:rPr lang="es-ES_tradnl" b="1" dirty="0">
                <a:solidFill>
                  <a:srgbClr val="7030A0"/>
                </a:solidFill>
              </a:rPr>
              <a:t>QUÉ HACER</a:t>
            </a:r>
            <a:endParaRPr lang="en-US" dirty="0">
              <a:solidFill>
                <a:srgbClr val="7030A0"/>
              </a:solidFill>
            </a:endParaRPr>
          </a:p>
        </p:txBody>
      </p:sp>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704894" y="1828800"/>
            <a:ext cx="2589389" cy="2286000"/>
          </a:xfrm>
          <a:prstGeom prst="rect">
            <a:avLst/>
          </a:prstGeom>
        </p:spPr>
      </p:pic>
      <p:sp>
        <p:nvSpPr>
          <p:cNvPr id="3" name="Content Placeholder 2"/>
          <p:cNvSpPr>
            <a:spLocks noGrp="1"/>
          </p:cNvSpPr>
          <p:nvPr>
            <p:ph idx="1"/>
          </p:nvPr>
        </p:nvSpPr>
        <p:spPr>
          <a:xfrm>
            <a:off x="457200" y="2209800"/>
            <a:ext cx="7696200" cy="4068763"/>
          </a:xfrm>
        </p:spPr>
        <p:txBody>
          <a:bodyPr/>
          <a:lstStyle/>
          <a:p>
            <a:pPr marL="234950" lvl="0" indent="-234950">
              <a:tabLst>
                <a:tab pos="457200" algn="l"/>
              </a:tabLst>
            </a:pPr>
            <a:r>
              <a:rPr lang="es-ES_tradnl" dirty="0"/>
              <a:t>Ora por </a:t>
            </a:r>
            <a:r>
              <a:rPr lang="es-ES_tradnl" dirty="0" smtClean="0"/>
              <a:t>sabiduría</a:t>
            </a:r>
          </a:p>
          <a:p>
            <a:pPr marL="234950" lvl="0" indent="-234950">
              <a:tabLst>
                <a:tab pos="457200" algn="l"/>
              </a:tabLst>
            </a:pPr>
            <a:r>
              <a:rPr lang="es-ES_tradnl" dirty="0"/>
              <a:t>Evalúa tu seguridad y elabora un plan de </a:t>
            </a:r>
            <a:r>
              <a:rPr lang="es-ES_tradnl" dirty="0" smtClean="0"/>
              <a:t>seguridad</a:t>
            </a:r>
          </a:p>
          <a:p>
            <a:pPr marL="234950" lvl="0" indent="-234950">
              <a:tabLst>
                <a:tab pos="457200" algn="l"/>
              </a:tabLst>
            </a:pPr>
            <a:r>
              <a:rPr lang="es-ES_tradnl" dirty="0"/>
              <a:t>Mira y comparte el programa en vídeo END IT NOW </a:t>
            </a:r>
            <a:endParaRPr lang="es-ES_tradnl" dirty="0" smtClean="0"/>
          </a:p>
          <a:p>
            <a:pPr marL="234950" lvl="0" indent="-234950">
              <a:tabLst>
                <a:tab pos="457200" algn="l"/>
              </a:tabLst>
            </a:pPr>
            <a:r>
              <a:rPr lang="es-ES_tradnl" dirty="0"/>
              <a:t>Relata tu propia </a:t>
            </a:r>
            <a:r>
              <a:rPr lang="es-ES_tradnl" dirty="0" smtClean="0"/>
              <a:t>historia</a:t>
            </a:r>
          </a:p>
          <a:p>
            <a:pPr marL="234950" lvl="0" indent="-234950">
              <a:tabLst>
                <a:tab pos="457200" algn="l"/>
              </a:tabLst>
            </a:pPr>
            <a:r>
              <a:rPr lang="es-ES_tradnl" dirty="0"/>
              <a:t>Provee un </a:t>
            </a:r>
            <a:r>
              <a:rPr lang="es-ES_tradnl" dirty="0" smtClean="0"/>
              <a:t>refugio </a:t>
            </a:r>
            <a:r>
              <a:rPr lang="es-ES_tradnl" dirty="0"/>
              <a:t>para mujeres maltratadas</a:t>
            </a:r>
            <a:endParaRPr lang="en-US" sz="3600" dirty="0"/>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HT_PP_Dentro_A_8.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9309322" cy="7315200"/>
          </a:xfrm>
          <a:prstGeom prst="rect">
            <a:avLst/>
          </a:prstGeom>
        </p:spPr>
      </p:pic>
      <p:sp>
        <p:nvSpPr>
          <p:cNvPr id="2" name="Title 1"/>
          <p:cNvSpPr>
            <a:spLocks noGrp="1"/>
          </p:cNvSpPr>
          <p:nvPr>
            <p:ph type="title"/>
          </p:nvPr>
        </p:nvSpPr>
        <p:spPr>
          <a:xfrm>
            <a:off x="2057400" y="381000"/>
            <a:ext cx="6629400" cy="1249362"/>
          </a:xfrm>
        </p:spPr>
        <p:txBody>
          <a:bodyPr/>
          <a:lstStyle/>
          <a:p>
            <a:r>
              <a:rPr lang="es-ES_tradnl" sz="3600" b="1" dirty="0">
                <a:solidFill>
                  <a:srgbClr val="7030A0"/>
                </a:solidFill>
              </a:rPr>
              <a:t>PREVENCION: ESTABLECIMIENTO DE FACTORES DE </a:t>
            </a:r>
            <a:r>
              <a:rPr lang="es-ES_tradnl" sz="3600" b="1" dirty="0" smtClean="0">
                <a:solidFill>
                  <a:srgbClr val="7030A0"/>
                </a:solidFill>
              </a:rPr>
              <a:t>PROTECCIÓN</a:t>
            </a:r>
            <a:endParaRPr lang="en-US" sz="3600" dirty="0">
              <a:solidFill>
                <a:srgbClr val="7030A0"/>
              </a:solidFill>
            </a:endParaRPr>
          </a:p>
        </p:txBody>
      </p:sp>
      <p:sp>
        <p:nvSpPr>
          <p:cNvPr id="3" name="Content Placeholder 2"/>
          <p:cNvSpPr>
            <a:spLocks noGrp="1"/>
          </p:cNvSpPr>
          <p:nvPr>
            <p:ph idx="1"/>
          </p:nvPr>
        </p:nvSpPr>
        <p:spPr>
          <a:xfrm>
            <a:off x="457200" y="2209800"/>
            <a:ext cx="5181600" cy="3352800"/>
          </a:xfrm>
        </p:spPr>
        <p:txBody>
          <a:bodyPr/>
          <a:lstStyle/>
          <a:p>
            <a:pPr marL="514350" indent="-514350">
              <a:buFont typeface="+mj-lt"/>
              <a:buAutoNum type="arabicPeriod"/>
            </a:pPr>
            <a:r>
              <a:rPr lang="es-ES_tradnl" i="1" dirty="0"/>
              <a:t>Incluye el culto familiar en tu  agenda diaria y busca la presencia de Dios como familia</a:t>
            </a:r>
            <a:r>
              <a:rPr lang="es-ES_tradnl" i="1" dirty="0" smtClean="0"/>
              <a:t>.</a:t>
            </a:r>
          </a:p>
          <a:p>
            <a:pPr marL="514350" indent="-514350">
              <a:buFont typeface="+mj-lt"/>
              <a:buAutoNum type="arabicPeriod"/>
            </a:pPr>
            <a:r>
              <a:rPr lang="en-US" i="1" dirty="0" smtClean="0"/>
              <a:t> </a:t>
            </a:r>
            <a:r>
              <a:rPr lang="es-ES_tradnl" i="1" dirty="0"/>
              <a:t>Dedica tiempo de calidad para interacciones cara a cara</a:t>
            </a:r>
            <a:r>
              <a:rPr lang="es-ES_tradnl" i="1" dirty="0" smtClean="0"/>
              <a:t>.</a:t>
            </a:r>
          </a:p>
          <a:p>
            <a:pPr marL="514350" indent="-514350">
              <a:buFont typeface="+mj-lt"/>
              <a:buAutoNum type="arabicPeriod"/>
            </a:pPr>
            <a:r>
              <a:rPr lang="es-ES_tradnl" i="1" dirty="0"/>
              <a:t>Dedica tiempo para compartir las comidas como familia </a:t>
            </a:r>
            <a:endParaRPr lang="en-US" i="1" dirty="0"/>
          </a:p>
        </p:txBody>
      </p:sp>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175372" y="3048000"/>
            <a:ext cx="2968628" cy="377368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HT_PP_Dentro_A_8.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 y="0"/>
            <a:ext cx="9143999" cy="6858000"/>
          </a:xfrm>
          <a:prstGeom prst="rect">
            <a:avLst/>
          </a:prstGeom>
        </p:spPr>
      </p:pic>
      <p:sp>
        <p:nvSpPr>
          <p:cNvPr id="2" name="Title 1"/>
          <p:cNvSpPr>
            <a:spLocks noGrp="1"/>
          </p:cNvSpPr>
          <p:nvPr>
            <p:ph type="title"/>
          </p:nvPr>
        </p:nvSpPr>
        <p:spPr>
          <a:xfrm>
            <a:off x="2057400" y="381000"/>
            <a:ext cx="7162800" cy="1249362"/>
          </a:xfrm>
        </p:spPr>
        <p:txBody>
          <a:bodyPr/>
          <a:lstStyle/>
          <a:p>
            <a:r>
              <a:rPr lang="es-ES_tradnl" sz="4000" b="1" dirty="0" smtClean="0">
                <a:solidFill>
                  <a:srgbClr val="7030A0"/>
                </a:solidFill>
              </a:rPr>
              <a:t>PREVENCIÓN</a:t>
            </a:r>
            <a:r>
              <a:rPr lang="es-ES_tradnl" sz="4000" b="1" dirty="0">
                <a:solidFill>
                  <a:srgbClr val="7030A0"/>
                </a:solidFill>
              </a:rPr>
              <a:t>: ESTABLECIMIENTO DE FACTORES DE </a:t>
            </a:r>
            <a:r>
              <a:rPr lang="es-ES_tradnl" sz="4000" b="1" dirty="0" smtClean="0">
                <a:solidFill>
                  <a:srgbClr val="7030A0"/>
                </a:solidFill>
              </a:rPr>
              <a:t>PROTECCIÓN</a:t>
            </a:r>
            <a:endParaRPr lang="en-US" sz="4000" b="1" dirty="0">
              <a:solidFill>
                <a:srgbClr val="660066"/>
              </a:solidFill>
            </a:endParaRPr>
          </a:p>
        </p:txBody>
      </p:sp>
      <p:sp>
        <p:nvSpPr>
          <p:cNvPr id="3" name="Content Placeholder 2"/>
          <p:cNvSpPr>
            <a:spLocks noGrp="1"/>
          </p:cNvSpPr>
          <p:nvPr>
            <p:ph idx="1"/>
          </p:nvPr>
        </p:nvSpPr>
        <p:spPr>
          <a:xfrm>
            <a:off x="457200" y="2743200"/>
            <a:ext cx="7086600" cy="1935163"/>
          </a:xfrm>
        </p:spPr>
        <p:txBody>
          <a:bodyPr/>
          <a:lstStyle/>
          <a:p>
            <a:pPr marL="692150" indent="-692150">
              <a:buAutoNum type="arabicPeriod" startAt="4"/>
            </a:pPr>
            <a:r>
              <a:rPr lang="es-ES_tradnl" i="1" dirty="0"/>
              <a:t>Cultiva amor, bondad, cortesía y respeto mutuos</a:t>
            </a:r>
            <a:r>
              <a:rPr lang="es-ES_tradnl" i="1" dirty="0" smtClean="0"/>
              <a:t>.</a:t>
            </a:r>
          </a:p>
          <a:p>
            <a:pPr marL="692150" indent="-692150">
              <a:buAutoNum type="arabicPeriod" startAt="4"/>
            </a:pPr>
            <a:r>
              <a:rPr lang="es-ES_tradnl" i="1" dirty="0"/>
              <a:t>Perdónense unos a otros</a:t>
            </a:r>
            <a:r>
              <a:rPr lang="es-ES_tradnl" dirty="0"/>
              <a:t>.</a:t>
            </a:r>
            <a:endParaRPr lang="en-US" dirty="0"/>
          </a:p>
        </p:txBody>
      </p:sp>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562600" y="3200400"/>
            <a:ext cx="3657600" cy="3657600"/>
          </a:xfrm>
          <a:prstGeom prst="rect">
            <a:avLst/>
          </a:prstGeom>
          <a:ln>
            <a:noFill/>
          </a:ln>
          <a:effectLst>
            <a:softEdge rad="112500"/>
          </a:effectLst>
        </p:spPr>
      </p:pic>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HT_PP_Dentro_A_8.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 y="-76200"/>
            <a:ext cx="9309322" cy="6934200"/>
          </a:xfrm>
          <a:prstGeom prst="rect">
            <a:avLst/>
          </a:prstGeom>
        </p:spPr>
      </p:pic>
      <p:sp>
        <p:nvSpPr>
          <p:cNvPr id="2" name="Title 1"/>
          <p:cNvSpPr>
            <a:spLocks noGrp="1"/>
          </p:cNvSpPr>
          <p:nvPr>
            <p:ph type="title"/>
          </p:nvPr>
        </p:nvSpPr>
        <p:spPr>
          <a:xfrm>
            <a:off x="914400" y="685800"/>
            <a:ext cx="8229600" cy="1143000"/>
          </a:xfrm>
        </p:spPr>
        <p:txBody>
          <a:bodyPr/>
          <a:lstStyle/>
          <a:p>
            <a:r>
              <a:rPr lang="es-ES_tradnl" b="1" dirty="0">
                <a:solidFill>
                  <a:srgbClr val="7030A0"/>
                </a:solidFill>
              </a:rPr>
              <a:t>HECHOS</a:t>
            </a:r>
            <a:r>
              <a:rPr lang="es-ES_tradnl" b="1" dirty="0"/>
              <a:t> - </a:t>
            </a:r>
            <a:r>
              <a:rPr lang="es-ES_tradnl" b="1" dirty="0">
                <a:solidFill>
                  <a:srgbClr val="00B050"/>
                </a:solidFill>
              </a:rPr>
              <a:t>ESPERANZA</a:t>
            </a:r>
            <a:r>
              <a:rPr lang="es-ES_tradnl" b="1" dirty="0"/>
              <a:t>: </a:t>
            </a:r>
            <a:endParaRPr lang="en-US" b="1" dirty="0">
              <a:solidFill>
                <a:srgbClr val="660066"/>
              </a:solidFill>
            </a:endParaRPr>
          </a:p>
        </p:txBody>
      </p:sp>
      <p:sp>
        <p:nvSpPr>
          <p:cNvPr id="3" name="Content Placeholder 2"/>
          <p:cNvSpPr>
            <a:spLocks noGrp="1"/>
          </p:cNvSpPr>
          <p:nvPr>
            <p:ph idx="1"/>
          </p:nvPr>
        </p:nvSpPr>
        <p:spPr>
          <a:xfrm>
            <a:off x="381000" y="2057400"/>
            <a:ext cx="8534400" cy="1981200"/>
          </a:xfrm>
        </p:spPr>
        <p:txBody>
          <a:bodyPr/>
          <a:lstStyle/>
          <a:p>
            <a:r>
              <a:rPr lang="en-US" b="1" dirty="0" smtClean="0">
                <a:solidFill>
                  <a:srgbClr val="660066"/>
                </a:solidFill>
              </a:rPr>
              <a:t>HECHO: </a:t>
            </a:r>
            <a:r>
              <a:rPr lang="es-ES_tradnl" sz="2800" b="1" dirty="0"/>
              <a:t>Durante los años que mantuvieron un alto nivel de conectividad social,  lazos familiares fuertes y una comunidad enriquecedora y de apoyo, los residentes tuvieron una baja incidencia de enfermedades del </a:t>
            </a:r>
            <a:r>
              <a:rPr lang="es-ES_tradnl" sz="2800" b="1" dirty="0" smtClean="0"/>
              <a:t>corazón</a:t>
            </a:r>
          </a:p>
          <a:p>
            <a:endParaRPr lang="en-US" dirty="0"/>
          </a:p>
        </p:txBody>
      </p:sp>
      <p:sp>
        <p:nvSpPr>
          <p:cNvPr id="5" name="Content Placeholder 2"/>
          <p:cNvSpPr txBox="1">
            <a:spLocks/>
          </p:cNvSpPr>
          <p:nvPr/>
        </p:nvSpPr>
        <p:spPr bwMode="auto">
          <a:xfrm>
            <a:off x="304800" y="4267200"/>
            <a:ext cx="8458200" cy="2057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57200" lvl="0" indent="-457200">
              <a:lnSpc>
                <a:spcPct val="90000"/>
              </a:lnSpc>
              <a:spcBef>
                <a:spcPct val="20000"/>
              </a:spcBef>
              <a:buFont typeface="Arial"/>
              <a:buChar char="•"/>
              <a:defRPr/>
            </a:pPr>
            <a:r>
              <a:rPr lang="en-US" sz="3200" b="1" dirty="0" smtClean="0">
                <a:solidFill>
                  <a:srgbClr val="008000"/>
                </a:solidFill>
                <a:latin typeface="+mn-lt"/>
              </a:rPr>
              <a:t>ESPERANZA</a:t>
            </a:r>
            <a:r>
              <a:rPr kumimoji="0" lang="en-US" sz="3200" b="1" i="0" u="none" strike="noStrike" kern="1200" cap="none" spc="0" normalizeH="0" baseline="0" noProof="0" dirty="0" smtClean="0">
                <a:ln>
                  <a:noFill/>
                </a:ln>
                <a:solidFill>
                  <a:srgbClr val="008000"/>
                </a:solidFill>
                <a:effectLst/>
                <a:uLnTx/>
                <a:uFillTx/>
                <a:latin typeface="+mn-lt"/>
              </a:rPr>
              <a:t>: </a:t>
            </a:r>
            <a:r>
              <a:rPr lang="es-ES_tradnl" sz="2800" dirty="0"/>
              <a:t>El ser parte de una comunidad de apoyo, tal como la familia de la iglesia o una comunidad de fe, puede llegar muy lejos en cuanto a facilitar  la  salud total y ayudar a la persona a hacer frente al trauma o abuso.</a:t>
            </a:r>
            <a:endParaRPr kumimoji="0" lang="en-US" sz="2800" b="1" i="0" u="none" strike="noStrike" kern="1200" cap="none" spc="0" normalizeH="0" baseline="0" noProof="0" dirty="0" smtClean="0">
              <a:ln>
                <a:noFill/>
              </a:ln>
              <a:solidFill>
                <a:schemeClr val="tx1"/>
              </a:solidFill>
              <a:effectLst/>
              <a:uLnTx/>
              <a:uFillTx/>
              <a:latin typeface="+mn-lt"/>
            </a:endParaRPr>
          </a:p>
          <a:p>
            <a:pPr marL="457200" marR="0" lvl="0" indent="-457200" algn="l" defTabSz="914400" rtl="0" eaLnBrk="1" fontAlgn="base" latinLnBrk="0" hangingPunct="1">
              <a:lnSpc>
                <a:spcPct val="90000"/>
              </a:lnSpc>
              <a:spcBef>
                <a:spcPct val="20000"/>
              </a:spcBef>
              <a:spcAft>
                <a:spcPct val="0"/>
              </a:spcAft>
              <a:buClrTx/>
              <a:buSzTx/>
              <a:buFont typeface="Arial"/>
              <a:buChar char="•"/>
              <a:tabLst/>
              <a:defRPr/>
            </a:pPr>
            <a:endParaRPr kumimoji="0" lang="en-US" sz="3200" b="0" i="0" u="none" strike="noStrike" kern="1200" cap="none" spc="0" normalizeH="0" baseline="0" noProof="0" dirty="0" smtClean="0">
              <a:ln>
                <a:noFill/>
              </a:ln>
              <a:solidFill>
                <a:schemeClr val="tx1"/>
              </a:solidFill>
              <a:effectLst/>
              <a:uLnTx/>
              <a:uFillTx/>
              <a:latin typeface="+mn-lt"/>
            </a:endParaRPr>
          </a:p>
          <a:p>
            <a:pPr marL="457200" marR="0" lvl="0" indent="-457200" algn="l" defTabSz="914400" rtl="0" eaLnBrk="1" fontAlgn="base" latinLnBrk="0" hangingPunct="1">
              <a:lnSpc>
                <a:spcPct val="90000"/>
              </a:lnSpc>
              <a:spcBef>
                <a:spcPct val="20000"/>
              </a:spcBef>
              <a:spcAft>
                <a:spcPct val="0"/>
              </a:spcAft>
              <a:buClrTx/>
              <a:buSzTx/>
              <a:buFont typeface="Arial"/>
              <a:buChar char="•"/>
              <a:tabLst/>
              <a:defRPr/>
            </a:pPr>
            <a:endParaRPr kumimoji="0" lang="en-US" sz="3200" b="0" i="0" u="none" strike="noStrike" kern="1200" cap="none" spc="0" normalizeH="0" baseline="0" noProof="0" dirty="0">
              <a:ln>
                <a:noFill/>
              </a:ln>
              <a:solidFill>
                <a:schemeClr val="tx1"/>
              </a:solidFill>
              <a:effectLst/>
              <a:uLnTx/>
              <a:uFillTx/>
              <a:latin typeface="+mn-lt"/>
            </a:endParaRP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HT_PP_Dentro_A_8.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 y="0"/>
            <a:ext cx="9309322" cy="6858000"/>
          </a:xfrm>
          <a:prstGeom prst="rect">
            <a:avLst/>
          </a:prstGeom>
        </p:spPr>
      </p:pic>
      <p:sp>
        <p:nvSpPr>
          <p:cNvPr id="2" name="Title 1"/>
          <p:cNvSpPr>
            <a:spLocks noGrp="1"/>
          </p:cNvSpPr>
          <p:nvPr>
            <p:ph type="title"/>
          </p:nvPr>
        </p:nvSpPr>
        <p:spPr>
          <a:xfrm>
            <a:off x="2590800" y="0"/>
            <a:ext cx="6019800" cy="1828800"/>
          </a:xfrm>
        </p:spPr>
        <p:txBody>
          <a:bodyPr/>
          <a:lstStyle/>
          <a:p>
            <a:r>
              <a:rPr lang="es-ES_tradnl" b="1" dirty="0">
                <a:solidFill>
                  <a:srgbClr val="7030A0"/>
                </a:solidFill>
              </a:rPr>
              <a:t>LA HISTORIA DE UNA </a:t>
            </a:r>
            <a:r>
              <a:rPr lang="es-ES_tradnl" b="1" dirty="0" smtClean="0">
                <a:solidFill>
                  <a:srgbClr val="7030A0"/>
                </a:solidFill>
              </a:rPr>
              <a:t>MUJER…</a:t>
            </a:r>
            <a:endParaRPr lang="en-US" dirty="0">
              <a:solidFill>
                <a:srgbClr val="7030A0"/>
              </a:solidFill>
            </a:endParaRPr>
          </a:p>
        </p:txBody>
      </p:sp>
      <p:pic>
        <p:nvPicPr>
          <p:cNvPr id="7" name="Content Placeholder 6"/>
          <p:cNvPicPr>
            <a:picLocks noGrp="1" noChangeAspect="1"/>
          </p:cNvPicPr>
          <p:nvPr>
            <p:ph idx="1"/>
          </p:nvPr>
        </p:nvPicPr>
        <p:blipFill>
          <a:blip r:embed="rId4" cstate="email">
            <a:extLst>
              <a:ext uri="{28A0092B-C50C-407E-A947-70E740481C1C}">
                <a14:useLocalDpi xmlns:a14="http://schemas.microsoft.com/office/drawing/2010/main"/>
              </a:ext>
            </a:extLst>
          </a:blip>
          <a:srcRect/>
          <a:stretch>
            <a:fillRect/>
          </a:stretch>
        </p:blipFill>
        <p:spPr>
          <a:xfrm>
            <a:off x="609600" y="1981200"/>
            <a:ext cx="8229600" cy="4525963"/>
          </a:xfrm>
          <a:prstGeom prst="rect">
            <a:avLst/>
          </a:prstGeom>
          <a:ln>
            <a:noFill/>
          </a:ln>
          <a:effectLst>
            <a:softEdge rad="112500"/>
          </a:effectLst>
        </p:spPr>
      </p:pic>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HT_PP_Dentro_A_8.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 y="-76200"/>
            <a:ext cx="9309322" cy="6934200"/>
          </a:xfrm>
          <a:prstGeom prst="rect">
            <a:avLst/>
          </a:prstGeom>
        </p:spPr>
      </p:pic>
      <p:sp>
        <p:nvSpPr>
          <p:cNvPr id="2" name="Title 1"/>
          <p:cNvSpPr>
            <a:spLocks noGrp="1"/>
          </p:cNvSpPr>
          <p:nvPr>
            <p:ph type="title"/>
          </p:nvPr>
        </p:nvSpPr>
        <p:spPr>
          <a:xfrm>
            <a:off x="990600" y="533400"/>
            <a:ext cx="8229600" cy="1143000"/>
          </a:xfrm>
        </p:spPr>
        <p:txBody>
          <a:bodyPr/>
          <a:lstStyle/>
          <a:p>
            <a:r>
              <a:rPr lang="es-ES_tradnl" b="1" dirty="0">
                <a:solidFill>
                  <a:srgbClr val="7030A0"/>
                </a:solidFill>
              </a:rPr>
              <a:t>HECHOS</a:t>
            </a:r>
            <a:r>
              <a:rPr lang="es-ES_tradnl" b="1" dirty="0"/>
              <a:t> - </a:t>
            </a:r>
            <a:r>
              <a:rPr lang="es-ES_tradnl" b="1" dirty="0">
                <a:solidFill>
                  <a:srgbClr val="00B050"/>
                </a:solidFill>
              </a:rPr>
              <a:t>ESPERANZA</a:t>
            </a:r>
            <a:r>
              <a:rPr lang="es-ES_tradnl" b="1" dirty="0"/>
              <a:t>: </a:t>
            </a:r>
            <a:endParaRPr lang="en-US" dirty="0"/>
          </a:p>
        </p:txBody>
      </p:sp>
      <p:sp>
        <p:nvSpPr>
          <p:cNvPr id="3" name="Content Placeholder 2"/>
          <p:cNvSpPr>
            <a:spLocks noGrp="1"/>
          </p:cNvSpPr>
          <p:nvPr>
            <p:ph idx="1"/>
          </p:nvPr>
        </p:nvSpPr>
        <p:spPr>
          <a:xfrm>
            <a:off x="457200" y="1676401"/>
            <a:ext cx="8229600" cy="6096000"/>
          </a:xfrm>
        </p:spPr>
        <p:txBody>
          <a:bodyPr/>
          <a:lstStyle/>
          <a:p>
            <a:r>
              <a:rPr lang="en-US" b="1" dirty="0" smtClean="0">
                <a:solidFill>
                  <a:srgbClr val="660066"/>
                </a:solidFill>
              </a:rPr>
              <a:t>HECHO: </a:t>
            </a:r>
            <a:r>
              <a:rPr lang="es-ES_tradnl" dirty="0"/>
              <a:t>Los resultados del estudio demostraron que aquellos que estaban solos y aislados tenían una </a:t>
            </a:r>
            <a:r>
              <a:rPr lang="es-ES_tradnl" dirty="0" smtClean="0"/>
              <a:t>tasa </a:t>
            </a:r>
            <a:r>
              <a:rPr lang="es-ES_tradnl" dirty="0"/>
              <a:t>de </a:t>
            </a:r>
            <a:r>
              <a:rPr lang="es-ES_tradnl" dirty="0" smtClean="0"/>
              <a:t>mortalidad tres veces más alta, </a:t>
            </a:r>
            <a:r>
              <a:rPr lang="es-ES_tradnl" dirty="0"/>
              <a:t>comparados con aquellos que tenían muchos contactos sociales</a:t>
            </a:r>
            <a:r>
              <a:rPr lang="es-ES_tradnl" dirty="0" smtClean="0"/>
              <a:t>.</a:t>
            </a:r>
          </a:p>
          <a:p>
            <a:r>
              <a:rPr lang="en-US" b="1" dirty="0" smtClean="0">
                <a:solidFill>
                  <a:srgbClr val="008000"/>
                </a:solidFill>
              </a:rPr>
              <a:t>ESPERANZA:</a:t>
            </a:r>
            <a:r>
              <a:rPr lang="en-US" b="1" dirty="0" smtClean="0"/>
              <a:t> </a:t>
            </a:r>
            <a:r>
              <a:rPr lang="es-ES_tradnl" dirty="0"/>
              <a:t>Únete a un grupo con intereses similares.  Ofrécete de voluntario en  una actividad que involucre a otras personas. Asegúrate de hablar con alguien con quien tienes confianza y busca la ayuda de Dios.</a:t>
            </a:r>
            <a:endParaRPr lang="en-US" dirty="0"/>
          </a:p>
        </p:txBody>
      </p:sp>
    </p:spTree>
    <p:extLst>
      <p:ext uri="{BB962C8B-B14F-4D97-AF65-F5344CB8AC3E}">
        <p14:creationId xmlns:p14="http://schemas.microsoft.com/office/powerpoint/2010/main" val="3133791922"/>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HT_PP_Dentro_A_8.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11226" y="-381000"/>
            <a:ext cx="10614788" cy="8077200"/>
          </a:xfrm>
          <a:prstGeom prst="rect">
            <a:avLst/>
          </a:prstGeom>
        </p:spPr>
      </p:pic>
      <p:sp>
        <p:nvSpPr>
          <p:cNvPr id="2" name="Title 1"/>
          <p:cNvSpPr>
            <a:spLocks noGrp="1"/>
          </p:cNvSpPr>
          <p:nvPr>
            <p:ph type="title"/>
          </p:nvPr>
        </p:nvSpPr>
        <p:spPr>
          <a:xfrm>
            <a:off x="990600" y="685800"/>
            <a:ext cx="8229600" cy="1143000"/>
          </a:xfrm>
        </p:spPr>
        <p:txBody>
          <a:bodyPr/>
          <a:lstStyle/>
          <a:p>
            <a:r>
              <a:rPr lang="en-US" b="1" dirty="0" err="1" smtClean="0">
                <a:solidFill>
                  <a:srgbClr val="660066"/>
                </a:solidFill>
              </a:rPr>
              <a:t>Más</a:t>
            </a:r>
            <a:r>
              <a:rPr lang="en-US" b="1" dirty="0" smtClean="0">
                <a:solidFill>
                  <a:srgbClr val="660066"/>
                </a:solidFill>
              </a:rPr>
              <a:t> Esperanza</a:t>
            </a:r>
            <a:endParaRPr lang="en-US" b="1" dirty="0">
              <a:solidFill>
                <a:srgbClr val="660066"/>
              </a:solidFill>
            </a:endParaRPr>
          </a:p>
        </p:txBody>
      </p:sp>
      <p:sp>
        <p:nvSpPr>
          <p:cNvPr id="4" name="Content Placeholder 2"/>
          <p:cNvSpPr txBox="1">
            <a:spLocks/>
          </p:cNvSpPr>
          <p:nvPr/>
        </p:nvSpPr>
        <p:spPr bwMode="auto">
          <a:xfrm>
            <a:off x="304800" y="1905000"/>
            <a:ext cx="8839200" cy="68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39725" indent="-339725"/>
            <a:r>
              <a:rPr lang="en-US" sz="3200" b="1" dirty="0" err="1" smtClean="0">
                <a:solidFill>
                  <a:srgbClr val="008000"/>
                </a:solidFill>
                <a:latin typeface="+mn-lt"/>
              </a:rPr>
              <a:t>Asistencia</a:t>
            </a:r>
            <a:r>
              <a:rPr lang="en-US" sz="3200" b="1" dirty="0" smtClean="0">
                <a:solidFill>
                  <a:srgbClr val="008000"/>
                </a:solidFill>
                <a:latin typeface="+mn-lt"/>
              </a:rPr>
              <a:t> </a:t>
            </a:r>
            <a:r>
              <a:rPr lang="en-US" sz="3200" b="1" dirty="0" err="1" smtClean="0">
                <a:solidFill>
                  <a:srgbClr val="008000"/>
                </a:solidFill>
                <a:latin typeface="+mn-lt"/>
              </a:rPr>
              <a:t>telefónica</a:t>
            </a:r>
            <a:r>
              <a:rPr lang="en-US" sz="3200" b="1" dirty="0" smtClean="0">
                <a:solidFill>
                  <a:srgbClr val="008000"/>
                </a:solidFill>
                <a:latin typeface="+mn-lt"/>
              </a:rPr>
              <a:t> y </a:t>
            </a:r>
            <a:r>
              <a:rPr lang="en-US" sz="3200" b="1" dirty="0" err="1" smtClean="0">
                <a:solidFill>
                  <a:srgbClr val="008000"/>
                </a:solidFill>
                <a:latin typeface="+mn-lt"/>
              </a:rPr>
              <a:t>aplicaciones</a:t>
            </a:r>
            <a:r>
              <a:rPr lang="en-US" sz="3200" b="1" dirty="0" smtClean="0">
                <a:solidFill>
                  <a:srgbClr val="008000"/>
                </a:solidFill>
                <a:latin typeface="+mn-lt"/>
              </a:rPr>
              <a:t> para el </a:t>
            </a:r>
            <a:r>
              <a:rPr lang="en-US" sz="3200" b="1" dirty="0" err="1" smtClean="0">
                <a:solidFill>
                  <a:srgbClr val="008000"/>
                </a:solidFill>
                <a:latin typeface="+mn-lt"/>
              </a:rPr>
              <a:t>teléfono</a:t>
            </a:r>
            <a:endParaRPr lang="en-US" sz="3200" b="1" dirty="0" smtClean="0">
              <a:solidFill>
                <a:srgbClr val="008000"/>
              </a:solidFill>
              <a:latin typeface="+mn-lt"/>
            </a:endParaRPr>
          </a:p>
        </p:txBody>
      </p:sp>
      <p:sp>
        <p:nvSpPr>
          <p:cNvPr id="5" name="Content Placeholder 2"/>
          <p:cNvSpPr txBox="1">
            <a:spLocks/>
          </p:cNvSpPr>
          <p:nvPr/>
        </p:nvSpPr>
        <p:spPr bwMode="auto">
          <a:xfrm>
            <a:off x="-533400" y="2608385"/>
            <a:ext cx="9074612" cy="3124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r>
              <a:rPr lang="es-ES_tradnl" sz="2800" b="1" dirty="0"/>
              <a:t>línea directa nacional  de emergencia de violencia doméstica </a:t>
            </a:r>
            <a:r>
              <a:rPr lang="es-ES_tradnl" sz="2800" dirty="0"/>
              <a:t>(1800-799-7233 en Estados Unidos</a:t>
            </a:r>
            <a:r>
              <a:rPr lang="es-ES_tradnl" sz="2800" dirty="0" smtClean="0"/>
              <a:t>)</a:t>
            </a:r>
          </a:p>
          <a:p>
            <a:endParaRPr lang="es-ES_tradnl" sz="2800" dirty="0" smtClean="0"/>
          </a:p>
          <a:p>
            <a:r>
              <a:rPr lang="es-ES_tradnl" sz="2800" b="1" dirty="0"/>
              <a:t>línea directa nacional de emergencia </a:t>
            </a:r>
            <a:r>
              <a:rPr lang="es-ES_tradnl" sz="2800" dirty="0"/>
              <a:t>(en los Estados Unidos) para prevención de suicidio (1-800-273-8255</a:t>
            </a:r>
            <a:r>
              <a:rPr lang="es-ES_tradnl" sz="2800" dirty="0" smtClean="0"/>
              <a:t>)</a:t>
            </a:r>
          </a:p>
          <a:p>
            <a:endParaRPr lang="es-ES_tradnl" sz="2800" dirty="0" smtClean="0"/>
          </a:p>
          <a:p>
            <a:r>
              <a:rPr lang="es-ES_tradnl" sz="2800" b="1" dirty="0"/>
              <a:t>ENDITNOW</a:t>
            </a:r>
            <a:r>
              <a:rPr lang="es-ES_tradnl" sz="2800" dirty="0"/>
              <a:t> (</a:t>
            </a:r>
            <a:r>
              <a:rPr lang="es-ES_tradnl" sz="2800" dirty="0" smtClean="0">
                <a:solidFill>
                  <a:srgbClr val="000099"/>
                </a:solidFill>
              </a:rPr>
              <a:t>ver </a:t>
            </a:r>
            <a:r>
              <a:rPr lang="es-ES_tradnl" sz="2800" dirty="0">
                <a:solidFill>
                  <a:srgbClr val="000099"/>
                </a:solidFill>
              </a:rPr>
              <a:t>www.enditnow.org</a:t>
            </a:r>
            <a:r>
              <a:rPr lang="es-ES_tradnl" sz="2800" dirty="0"/>
              <a:t>) </a:t>
            </a:r>
            <a:r>
              <a:rPr lang="en-US" sz="2800" dirty="0" smtClean="0">
                <a:latin typeface="+mn-lt"/>
              </a:rPr>
              <a:t> </a:t>
            </a:r>
          </a:p>
          <a:p>
            <a:endParaRPr lang="en-US" sz="2800" dirty="0" smtClean="0">
              <a:latin typeface="+mn-lt"/>
            </a:endParaRPr>
          </a:p>
          <a:p>
            <a:r>
              <a:rPr lang="es-ES_tradnl" sz="2400" dirty="0"/>
              <a:t>Hay algunas buenas “apps” (aplicaciones) para el teléfono, que pueden proveer asistencia para garantizar tu seguridad (</a:t>
            </a:r>
            <a:r>
              <a:rPr lang="es-ES_tradnl" sz="2400" b="1" i="1" dirty="0"/>
              <a:t>R3</a:t>
            </a:r>
            <a:r>
              <a:rPr lang="es-ES_tradnl" sz="2400" i="1" dirty="0"/>
              <a:t> </a:t>
            </a:r>
            <a:r>
              <a:rPr lang="es-ES_tradnl" sz="2400" dirty="0"/>
              <a:t>y </a:t>
            </a:r>
            <a:r>
              <a:rPr lang="es-ES_tradnl" sz="2400" b="1" i="1" dirty="0" err="1"/>
              <a:t>Circle</a:t>
            </a:r>
            <a:r>
              <a:rPr lang="es-ES_tradnl" sz="2400" b="1" i="1" dirty="0"/>
              <a:t> of 6 </a:t>
            </a:r>
            <a:r>
              <a:rPr lang="es-ES_tradnl" sz="2400" dirty="0"/>
              <a:t>son excelentes aplicaciones).</a:t>
            </a:r>
            <a:endParaRPr lang="en-US" sz="2400" dirty="0"/>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HT_PP_Dentro_A_8.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 y="0"/>
            <a:ext cx="9309322" cy="6858000"/>
          </a:xfrm>
          <a:prstGeom prst="rect">
            <a:avLst/>
          </a:prstGeom>
        </p:spPr>
      </p:pic>
      <p:sp>
        <p:nvSpPr>
          <p:cNvPr id="2" name="Title 1"/>
          <p:cNvSpPr>
            <a:spLocks noGrp="1"/>
          </p:cNvSpPr>
          <p:nvPr>
            <p:ph type="title"/>
          </p:nvPr>
        </p:nvSpPr>
        <p:spPr>
          <a:xfrm>
            <a:off x="2514600" y="228600"/>
            <a:ext cx="6400800" cy="1600200"/>
          </a:xfrm>
        </p:spPr>
        <p:txBody>
          <a:bodyPr/>
          <a:lstStyle/>
          <a:p>
            <a:r>
              <a:rPr lang="es-ES_tradnl" b="1" dirty="0">
                <a:solidFill>
                  <a:srgbClr val="7030A0"/>
                </a:solidFill>
              </a:rPr>
              <a:t>QUÉ PIDE DIOS DE NOSOTROS</a:t>
            </a:r>
            <a:endParaRPr lang="en-US" dirty="0">
              <a:solidFill>
                <a:srgbClr val="7030A0"/>
              </a:solidFill>
            </a:endParaRPr>
          </a:p>
        </p:txBody>
      </p:sp>
      <p:sp>
        <p:nvSpPr>
          <p:cNvPr id="4" name="Content Placeholder 2"/>
          <p:cNvSpPr>
            <a:spLocks noGrp="1"/>
          </p:cNvSpPr>
          <p:nvPr>
            <p:ph idx="1"/>
          </p:nvPr>
        </p:nvSpPr>
        <p:spPr>
          <a:xfrm>
            <a:off x="457200" y="2057400"/>
            <a:ext cx="5943600" cy="2925763"/>
          </a:xfrm>
        </p:spPr>
        <p:txBody>
          <a:bodyPr/>
          <a:lstStyle/>
          <a:p>
            <a:pPr marL="0" indent="0">
              <a:buNone/>
            </a:pPr>
            <a:r>
              <a:rPr lang="es-ES_tradnl" dirty="0"/>
              <a:t> </a:t>
            </a:r>
            <a:endParaRPr lang="en-US" dirty="0"/>
          </a:p>
          <a:p>
            <a:pPr marL="0" indent="0">
              <a:buNone/>
            </a:pPr>
            <a:r>
              <a:rPr lang="es-ES_tradnl" i="1" dirty="0"/>
              <a:t>“No temas, porque yo estoy contigo; no desmayes, porque yo soy tu Dios que te esfuerzo; siempre te ayudaré, siempre te sustentaré con la diestra de mi justicia</a:t>
            </a:r>
            <a:r>
              <a:rPr lang="es-ES_tradnl" i="1" dirty="0" smtClean="0"/>
              <a:t>”</a:t>
            </a:r>
          </a:p>
          <a:p>
            <a:pPr marL="0" indent="0">
              <a:buNone/>
            </a:pPr>
            <a:r>
              <a:rPr lang="es-ES_tradnl" dirty="0"/>
              <a:t> </a:t>
            </a:r>
            <a:r>
              <a:rPr lang="es-ES_tradnl" dirty="0" smtClean="0"/>
              <a:t>         Isaías </a:t>
            </a:r>
            <a:r>
              <a:rPr lang="es-ES_tradnl" dirty="0"/>
              <a:t>41:10 </a:t>
            </a:r>
            <a:endParaRPr lang="en-US" dirty="0"/>
          </a:p>
          <a:p>
            <a:pPr>
              <a:buNone/>
            </a:pPr>
            <a:endParaRPr lang="en-US" dirty="0"/>
          </a:p>
        </p:txBody>
      </p:sp>
      <p:pic>
        <p:nvPicPr>
          <p:cNvPr id="3" name="Picture 2"/>
          <p:cNvPicPr>
            <a:picLocks noChangeAspect="1"/>
          </p:cNvPicPr>
          <p:nvPr/>
        </p:nvPicPr>
        <p:blipFill>
          <a:blip r:embed="rId4" cstate="print"/>
          <a:stretch>
            <a:fillRect/>
          </a:stretch>
        </p:blipFill>
        <p:spPr>
          <a:xfrm>
            <a:off x="5715000" y="4028536"/>
            <a:ext cx="3581400" cy="2905664"/>
          </a:xfrm>
          <a:prstGeom prst="rect">
            <a:avLst/>
          </a:prstGeom>
          <a:ln>
            <a:noFill/>
          </a:ln>
          <a:effectLst>
            <a:softEdge rad="112500"/>
          </a:effectLst>
        </p:spPr>
      </p:pic>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HT_PP_Dentro_A_8.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 y="0"/>
            <a:ext cx="9309322" cy="6858000"/>
          </a:xfrm>
          <a:prstGeom prst="rect">
            <a:avLst/>
          </a:prstGeom>
        </p:spPr>
      </p:pic>
      <p:sp>
        <p:nvSpPr>
          <p:cNvPr id="2" name="Title 1"/>
          <p:cNvSpPr>
            <a:spLocks noGrp="1"/>
          </p:cNvSpPr>
          <p:nvPr>
            <p:ph type="title"/>
          </p:nvPr>
        </p:nvSpPr>
        <p:spPr>
          <a:xfrm>
            <a:off x="762000" y="685800"/>
            <a:ext cx="8229600" cy="1143000"/>
          </a:xfrm>
        </p:spPr>
        <p:txBody>
          <a:bodyPr/>
          <a:lstStyle/>
          <a:p>
            <a:r>
              <a:rPr lang="es-ES_tradnl" b="1" dirty="0">
                <a:solidFill>
                  <a:srgbClr val="7030A0"/>
                </a:solidFill>
              </a:rPr>
              <a:t>UNA ORACIÓN</a:t>
            </a:r>
            <a:endParaRPr lang="en-US" dirty="0">
              <a:solidFill>
                <a:srgbClr val="7030A0"/>
              </a:solidFill>
            </a:endParaRPr>
          </a:p>
        </p:txBody>
      </p:sp>
      <p:sp>
        <p:nvSpPr>
          <p:cNvPr id="4" name="Content Placeholder 3"/>
          <p:cNvSpPr>
            <a:spLocks noGrp="1"/>
          </p:cNvSpPr>
          <p:nvPr>
            <p:ph idx="1"/>
          </p:nvPr>
        </p:nvSpPr>
        <p:spPr>
          <a:xfrm>
            <a:off x="609600" y="2286000"/>
            <a:ext cx="8229600" cy="3962400"/>
          </a:xfrm>
        </p:spPr>
        <p:txBody>
          <a:bodyPr/>
          <a:lstStyle/>
          <a:p>
            <a:pPr algn="ctr">
              <a:buNone/>
            </a:pPr>
            <a:r>
              <a:rPr lang="es-ES_tradnl" i="1" dirty="0"/>
              <a:t>Dios misericordioso, sabemos que eres un Dios capaz. Pero hoy venimos ante ti con corazones apesadumbrados. Ya no ignoraremos más los abusos perpetrados contra la mujer. Danos el poder para acabar con la violencia contra la mujer. Danos la sabiduría y el ánimo de detener el abuso—en nuestra iglesia y en nuestra comunidad.</a:t>
            </a:r>
            <a:endParaRPr lang="en-US" i="1" dirty="0"/>
          </a:p>
          <a:p>
            <a:pPr algn="ctr">
              <a:buNone/>
            </a:pPr>
            <a:endParaRPr lang="en-US" dirty="0" smtClean="0"/>
          </a:p>
          <a:p>
            <a:pPr algn="ctr">
              <a:buNone/>
            </a:pPr>
            <a:endParaRPr lang="en-US" dirty="0"/>
          </a:p>
        </p:txBody>
      </p:sp>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HT_PP_Dentro_A_8.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 y="0"/>
            <a:ext cx="9309322" cy="6858000"/>
          </a:xfrm>
          <a:prstGeom prst="rect">
            <a:avLst/>
          </a:prstGeom>
        </p:spPr>
      </p:pic>
      <p:sp>
        <p:nvSpPr>
          <p:cNvPr id="2" name="Title 1"/>
          <p:cNvSpPr>
            <a:spLocks noGrp="1"/>
          </p:cNvSpPr>
          <p:nvPr>
            <p:ph type="title"/>
          </p:nvPr>
        </p:nvSpPr>
        <p:spPr>
          <a:xfrm>
            <a:off x="914400" y="685800"/>
            <a:ext cx="8229600" cy="1143000"/>
          </a:xfrm>
        </p:spPr>
        <p:txBody>
          <a:bodyPr/>
          <a:lstStyle/>
          <a:p>
            <a:r>
              <a:rPr lang="es-ES_tradnl" b="1" dirty="0">
                <a:solidFill>
                  <a:srgbClr val="7030A0"/>
                </a:solidFill>
              </a:rPr>
              <a:t>UNA ORACIÓN</a:t>
            </a:r>
            <a:endParaRPr lang="en-US" dirty="0">
              <a:solidFill>
                <a:srgbClr val="7030A0"/>
              </a:solidFill>
            </a:endParaRPr>
          </a:p>
        </p:txBody>
      </p:sp>
      <p:sp>
        <p:nvSpPr>
          <p:cNvPr id="3" name="Content Placeholder 2"/>
          <p:cNvSpPr>
            <a:spLocks noGrp="1"/>
          </p:cNvSpPr>
          <p:nvPr>
            <p:ph idx="1"/>
          </p:nvPr>
        </p:nvSpPr>
        <p:spPr>
          <a:xfrm>
            <a:off x="533400" y="2362200"/>
            <a:ext cx="8229600" cy="4144963"/>
          </a:xfrm>
        </p:spPr>
        <p:txBody>
          <a:bodyPr/>
          <a:lstStyle/>
          <a:p>
            <a:pPr marL="0" indent="0">
              <a:buNone/>
            </a:pPr>
            <a:r>
              <a:rPr lang="es-ES_tradnl" dirty="0"/>
              <a:t>Recordando el inmenso valor que tú, nuestro Creador y Redentor, le das </a:t>
            </a:r>
            <a:r>
              <a:rPr lang="es-ES_tradnl" dirty="0" smtClean="0"/>
              <a:t>a cada </a:t>
            </a:r>
            <a:r>
              <a:rPr lang="es-ES_tradnl" dirty="0"/>
              <a:t>uno de nosotros, </a:t>
            </a:r>
            <a:r>
              <a:rPr lang="es-ES_tradnl" dirty="0" smtClean="0"/>
              <a:t>te pedimos que </a:t>
            </a:r>
            <a:r>
              <a:rPr lang="es-ES_tradnl" dirty="0"/>
              <a:t>podamos reflejar tu amor. Danos conocimiento, valentía, sabiduría, fortaleza y entendimiento</a:t>
            </a:r>
            <a:r>
              <a:rPr lang="es-ES_tradnl" dirty="0" smtClean="0"/>
              <a:t>.</a:t>
            </a:r>
            <a:r>
              <a:rPr lang="es-ES_tradnl" dirty="0"/>
              <a:t> </a:t>
            </a:r>
            <a:r>
              <a:rPr lang="es-ES_tradnl" dirty="0" smtClean="0"/>
              <a:t>Lo </a:t>
            </a:r>
            <a:r>
              <a:rPr lang="es-ES_tradnl" dirty="0"/>
              <a:t>pedimos en el nombre de Jesús</a:t>
            </a:r>
            <a:r>
              <a:rPr lang="es-ES_tradnl" dirty="0" smtClean="0"/>
              <a:t>,</a:t>
            </a:r>
          </a:p>
          <a:p>
            <a:pPr marL="0" indent="0">
              <a:buNone/>
            </a:pPr>
            <a:r>
              <a:rPr lang="es-ES_tradnl" dirty="0" smtClean="0"/>
              <a:t> </a:t>
            </a:r>
            <a:r>
              <a:rPr lang="es-ES_tradnl" dirty="0"/>
              <a:t>Amén.</a:t>
            </a:r>
            <a:endParaRPr lang="en-US" dirty="0"/>
          </a:p>
          <a:p>
            <a:pPr marL="0" indent="0" algn="ctr">
              <a:buNone/>
            </a:pPr>
            <a:endParaRPr lang="en-US" dirty="0"/>
          </a:p>
        </p:txBody>
      </p:sp>
    </p:spTree>
    <p:extLst>
      <p:ext uri="{BB962C8B-B14F-4D97-AF65-F5344CB8AC3E}">
        <p14:creationId xmlns:p14="http://schemas.microsoft.com/office/powerpoint/2010/main" val="2376873853"/>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HT_PP_Dentro_GERAL.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9367603" cy="7086600"/>
          </a:xfrm>
          <a:prstGeom prst="rect">
            <a:avLst/>
          </a:prstGeom>
        </p:spPr>
      </p:pic>
      <p:sp>
        <p:nvSpPr>
          <p:cNvPr id="2" name="Title 1"/>
          <p:cNvSpPr>
            <a:spLocks noGrp="1"/>
          </p:cNvSpPr>
          <p:nvPr>
            <p:ph type="title"/>
          </p:nvPr>
        </p:nvSpPr>
        <p:spPr>
          <a:xfrm>
            <a:off x="457200" y="685800"/>
            <a:ext cx="8229600" cy="1143000"/>
          </a:xfrm>
        </p:spPr>
        <p:txBody>
          <a:bodyPr/>
          <a:lstStyle/>
          <a:p>
            <a:r>
              <a:rPr lang="en-US" sz="4800" b="1" dirty="0" err="1" smtClean="0">
                <a:solidFill>
                  <a:srgbClr val="660066"/>
                </a:solidFill>
                <a:latin typeface="Book Antiqua"/>
                <a:cs typeface="Book Antiqua"/>
              </a:rPr>
              <a:t>Oración</a:t>
            </a:r>
            <a:endParaRPr lang="en-US" sz="4800" b="1" dirty="0">
              <a:solidFill>
                <a:srgbClr val="660066"/>
              </a:solidFill>
              <a:latin typeface="Book Antiqua"/>
              <a:cs typeface="Book Antiqua"/>
            </a:endParaRPr>
          </a:p>
        </p:txBody>
      </p:sp>
      <p:sp>
        <p:nvSpPr>
          <p:cNvPr id="3" name="Content Placeholder 2"/>
          <p:cNvSpPr>
            <a:spLocks noGrp="1"/>
          </p:cNvSpPr>
          <p:nvPr>
            <p:ph idx="1"/>
          </p:nvPr>
        </p:nvSpPr>
        <p:spPr>
          <a:xfrm>
            <a:off x="457200" y="2286000"/>
            <a:ext cx="8229600" cy="1905000"/>
          </a:xfrm>
        </p:spPr>
        <p:txBody>
          <a:bodyPr/>
          <a:lstStyle/>
          <a:p>
            <a:pPr marL="0" indent="0" algn="ctr">
              <a:buNone/>
            </a:pPr>
            <a:r>
              <a:rPr lang="es-ES" sz="3600" dirty="0">
                <a:latin typeface="Book Antiqua"/>
                <a:cs typeface="Book Antiqua"/>
              </a:rPr>
              <a:t>"Porque yo estoy contigo para salvarte —dice el </a:t>
            </a:r>
            <a:r>
              <a:rPr lang="es-ES" sz="3600" dirty="0" smtClean="0">
                <a:latin typeface="Book Antiqua"/>
                <a:cs typeface="Book Antiqua"/>
              </a:rPr>
              <a:t>Eterno</a:t>
            </a:r>
            <a:r>
              <a:rPr lang="en-US" sz="3600" dirty="0" smtClean="0">
                <a:latin typeface="Book Antiqua"/>
                <a:cs typeface="Book Antiqua"/>
              </a:rPr>
              <a:t>”</a:t>
            </a:r>
          </a:p>
          <a:p>
            <a:pPr marL="0" indent="0" algn="ctr">
              <a:buNone/>
            </a:pPr>
            <a:r>
              <a:rPr lang="en-US" sz="3600" dirty="0" err="1" smtClean="0">
                <a:latin typeface="Book Antiqua"/>
                <a:cs typeface="Book Antiqua"/>
              </a:rPr>
              <a:t>Jerem</a:t>
            </a:r>
            <a:r>
              <a:rPr lang="es-ES_tradnl" sz="3600" dirty="0" err="1" smtClean="0">
                <a:latin typeface="Book Antiqua"/>
                <a:cs typeface="Book Antiqua"/>
              </a:rPr>
              <a:t>ías</a:t>
            </a:r>
            <a:r>
              <a:rPr lang="en-US" sz="3600" dirty="0" smtClean="0">
                <a:latin typeface="Book Antiqua"/>
                <a:cs typeface="Book Antiqua"/>
              </a:rPr>
              <a:t> </a:t>
            </a:r>
            <a:r>
              <a:rPr lang="en-US" sz="3600" dirty="0">
                <a:latin typeface="Book Antiqua"/>
                <a:cs typeface="Book Antiqua"/>
              </a:rPr>
              <a:t>30:11 </a:t>
            </a:r>
          </a:p>
          <a:p>
            <a:pPr marL="0" indent="0" algn="ctr">
              <a:buNone/>
            </a:pPr>
            <a:endParaRPr lang="en-US" sz="3600" dirty="0">
              <a:latin typeface="Book Antiqua"/>
              <a:cs typeface="Book Antiqua"/>
            </a:endParaRPr>
          </a:p>
        </p:txBody>
      </p:sp>
      <p:pic>
        <p:nvPicPr>
          <p:cNvPr id="5" name="Picture 4"/>
          <p:cNvPicPr>
            <a:picLocks noChangeAspect="1"/>
          </p:cNvPicPr>
          <p:nvPr/>
        </p:nvPicPr>
        <p:blipFill>
          <a:blip r:embed="rId4" cstate="print">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4648200" y="3814303"/>
            <a:ext cx="5486399" cy="3653297"/>
          </a:xfrm>
          <a:prstGeom prst="rect">
            <a:avLst/>
          </a:prstGeom>
        </p:spPr>
      </p:pic>
    </p:spTree>
    <p:extLst>
      <p:ext uri="{BB962C8B-B14F-4D97-AF65-F5344CB8AC3E}">
        <p14:creationId xmlns:p14="http://schemas.microsoft.com/office/powerpoint/2010/main" val="209101445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HT_PP_Dentro_B_8.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4" name="Title 1"/>
          <p:cNvSpPr>
            <a:spLocks noGrp="1"/>
          </p:cNvSpPr>
          <p:nvPr>
            <p:ph type="title"/>
          </p:nvPr>
        </p:nvSpPr>
        <p:spPr>
          <a:xfrm>
            <a:off x="457200" y="503238"/>
            <a:ext cx="8229600" cy="1249362"/>
          </a:xfrm>
        </p:spPr>
        <p:txBody>
          <a:bodyPr/>
          <a:lstStyle/>
          <a:p>
            <a:r>
              <a:rPr lang="es-ES_tradnl" sz="4000" b="1" dirty="0">
                <a:solidFill>
                  <a:srgbClr val="7030A0"/>
                </a:solidFill>
              </a:rPr>
              <a:t>VIOLENCIA DE GÉNERO: UNA PREOCUPACIÓN GLOBAL</a:t>
            </a:r>
            <a:endParaRPr lang="en-US" sz="4000" dirty="0">
              <a:solidFill>
                <a:srgbClr val="7030A0"/>
              </a:solidFill>
            </a:endParaRPr>
          </a:p>
        </p:txBody>
      </p:sp>
      <p:sp>
        <p:nvSpPr>
          <p:cNvPr id="6" name="Content Placeholder 2"/>
          <p:cNvSpPr>
            <a:spLocks noGrp="1"/>
          </p:cNvSpPr>
          <p:nvPr>
            <p:ph idx="1"/>
          </p:nvPr>
        </p:nvSpPr>
        <p:spPr>
          <a:xfrm>
            <a:off x="914400" y="2286000"/>
            <a:ext cx="7467600" cy="2362200"/>
          </a:xfrm>
        </p:spPr>
        <p:txBody>
          <a:bodyPr/>
          <a:lstStyle/>
          <a:p>
            <a:pPr marL="0" indent="0" algn="ctr">
              <a:buNone/>
            </a:pPr>
            <a:r>
              <a:rPr lang="es-ES_tradnl" dirty="0"/>
              <a:t>La violencia contra mujeres y niñas es posiblemente la violación a los derechos civiles más generalizada  que conocemos hoy. </a:t>
            </a:r>
            <a:endParaRPr lang="en-US" sz="3600" dirty="0"/>
          </a:p>
        </p:txBody>
      </p:sp>
      <p:pic>
        <p:nvPicPr>
          <p:cNvPr id="3" name="Picture 2"/>
          <p:cNvPicPr>
            <a:picLocks noChangeAspect="1"/>
          </p:cNvPicPr>
          <p:nvPr/>
        </p:nvPicPr>
        <p:blipFill>
          <a:blip r:embed="rId4" cstate="print"/>
          <a:stretch>
            <a:fillRect/>
          </a:stretch>
        </p:blipFill>
        <p:spPr>
          <a:xfrm>
            <a:off x="1828800" y="4197569"/>
            <a:ext cx="5715000" cy="2660431"/>
          </a:xfrm>
          <a:prstGeom prst="rect">
            <a:avLst/>
          </a:prstGeom>
          <a:ln>
            <a:noFill/>
          </a:ln>
          <a:effectLst>
            <a:softEdge rad="112500"/>
          </a:effectLst>
        </p:spPr>
      </p:pic>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HT_PP_Dentro_B_8.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4" name="Title 1"/>
          <p:cNvSpPr>
            <a:spLocks noGrp="1"/>
          </p:cNvSpPr>
          <p:nvPr>
            <p:ph type="title"/>
          </p:nvPr>
        </p:nvSpPr>
        <p:spPr>
          <a:xfrm>
            <a:off x="457200" y="503238"/>
            <a:ext cx="8229600" cy="1249362"/>
          </a:xfrm>
        </p:spPr>
        <p:txBody>
          <a:bodyPr/>
          <a:lstStyle/>
          <a:p>
            <a:r>
              <a:rPr lang="es-ES_tradnl" sz="4000" b="1" dirty="0">
                <a:solidFill>
                  <a:srgbClr val="7030A0"/>
                </a:solidFill>
              </a:rPr>
              <a:t>DATOS GLOBALES ACERCA DE LA VIOLENCIA DE GÉNERO</a:t>
            </a:r>
            <a:endParaRPr lang="en-US" sz="4000" dirty="0">
              <a:solidFill>
                <a:srgbClr val="7030A0"/>
              </a:solidFill>
            </a:endParaRPr>
          </a:p>
        </p:txBody>
      </p:sp>
      <p:sp>
        <p:nvSpPr>
          <p:cNvPr id="6" name="Content Placeholder 2"/>
          <p:cNvSpPr>
            <a:spLocks noGrp="1"/>
          </p:cNvSpPr>
          <p:nvPr>
            <p:ph idx="1"/>
          </p:nvPr>
        </p:nvSpPr>
        <p:spPr>
          <a:xfrm>
            <a:off x="533400" y="2362200"/>
            <a:ext cx="8001000" cy="4038600"/>
          </a:xfrm>
        </p:spPr>
        <p:txBody>
          <a:bodyPr/>
          <a:lstStyle/>
          <a:p>
            <a:pPr>
              <a:tabLst>
                <a:tab pos="339725" algn="l"/>
              </a:tabLst>
            </a:pPr>
            <a:r>
              <a:rPr lang="es-ES_tradnl" dirty="0"/>
              <a:t>La mujer está  sujeta a la violencia como mujer, independientemente de su estatus económico, rural o urbano, de su fe o su ubicación geográfica. </a:t>
            </a:r>
            <a:endParaRPr lang="en-US" sz="1000" dirty="0" smtClean="0"/>
          </a:p>
          <a:p>
            <a:pPr>
              <a:tabLst>
                <a:tab pos="339725" algn="l"/>
              </a:tabLst>
            </a:pPr>
            <a:r>
              <a:rPr lang="es-ES_tradnl" dirty="0"/>
              <a:t>Las  Naciones Unidas estiman que globalmente, al menos </a:t>
            </a:r>
            <a:r>
              <a:rPr lang="es-ES_tradnl" b="1" dirty="0">
                <a:solidFill>
                  <a:schemeClr val="accent3">
                    <a:lumMod val="75000"/>
                  </a:schemeClr>
                </a:solidFill>
              </a:rPr>
              <a:t>una de cada tres mujeres</a:t>
            </a:r>
            <a:r>
              <a:rPr lang="es-ES_tradnl" dirty="0">
                <a:solidFill>
                  <a:schemeClr val="accent3">
                    <a:lumMod val="75000"/>
                  </a:schemeClr>
                </a:solidFill>
              </a:rPr>
              <a:t> </a:t>
            </a:r>
            <a:r>
              <a:rPr lang="es-ES_tradnl" dirty="0"/>
              <a:t>experimentan  violencia física o sexual durante su vida. </a:t>
            </a:r>
            <a:endParaRPr lang="en-US" dirty="0" smtClean="0"/>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HT_PP_Dentro_B_8.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2" name="Title 1"/>
          <p:cNvSpPr>
            <a:spLocks noGrp="1"/>
          </p:cNvSpPr>
          <p:nvPr>
            <p:ph type="title"/>
          </p:nvPr>
        </p:nvSpPr>
        <p:spPr/>
        <p:txBody>
          <a:bodyPr/>
          <a:lstStyle/>
          <a:p>
            <a:endParaRPr lang="en-US"/>
          </a:p>
        </p:txBody>
      </p:sp>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07449" y="3124200"/>
            <a:ext cx="3812751" cy="3810000"/>
          </a:xfrm>
          <a:prstGeom prst="rect">
            <a:avLst/>
          </a:prstGeom>
          <a:ln>
            <a:noFill/>
          </a:ln>
          <a:effectLst>
            <a:softEdge rad="112500"/>
          </a:effectLst>
        </p:spPr>
      </p:pic>
      <p:sp>
        <p:nvSpPr>
          <p:cNvPr id="3" name="Content Placeholder 2"/>
          <p:cNvSpPr>
            <a:spLocks noGrp="1"/>
          </p:cNvSpPr>
          <p:nvPr>
            <p:ph idx="1"/>
          </p:nvPr>
        </p:nvSpPr>
        <p:spPr>
          <a:xfrm>
            <a:off x="152400" y="2286000"/>
            <a:ext cx="6477000" cy="3048000"/>
          </a:xfrm>
        </p:spPr>
        <p:txBody>
          <a:bodyPr/>
          <a:lstStyle/>
          <a:p>
            <a:r>
              <a:rPr lang="es-ES_tradnl" b="1" dirty="0">
                <a:solidFill>
                  <a:srgbClr val="00B050"/>
                </a:solidFill>
              </a:rPr>
              <a:t>Tres cuartas partes de los adultos analfabetos del mundo son mujeres.</a:t>
            </a:r>
            <a:r>
              <a:rPr lang="es-ES_tradnl" dirty="0"/>
              <a:t> Innumerable cantidad de niñas abandonan la escuela por causa de acoso sexual y violencia, o temor a la violencia.</a:t>
            </a:r>
            <a:endParaRPr lang="en-US" dirty="0"/>
          </a:p>
        </p:txBody>
      </p:sp>
    </p:spTree>
    <p:extLst>
      <p:ext uri="{BB962C8B-B14F-4D97-AF65-F5344CB8AC3E}">
        <p14:creationId xmlns:p14="http://schemas.microsoft.com/office/powerpoint/2010/main" val="100952024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HT_PP_Dentro_B_8.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2" name="Title 1"/>
          <p:cNvSpPr>
            <a:spLocks noGrp="1"/>
          </p:cNvSpPr>
          <p:nvPr>
            <p:ph type="title"/>
          </p:nvPr>
        </p:nvSpPr>
        <p:spPr>
          <a:xfrm>
            <a:off x="457200" y="457200"/>
            <a:ext cx="8229600" cy="1143000"/>
          </a:xfrm>
        </p:spPr>
        <p:txBody>
          <a:bodyPr/>
          <a:lstStyle/>
          <a:p>
            <a:r>
              <a:rPr lang="es-ES_tradnl" b="1" dirty="0">
                <a:solidFill>
                  <a:srgbClr val="7030A0"/>
                </a:solidFill>
              </a:rPr>
              <a:t>DEFINICIONES DE ABUSO Y VIOLENCIA DE GÉNERO</a:t>
            </a:r>
            <a:endParaRPr lang="en-US" dirty="0">
              <a:solidFill>
                <a:srgbClr val="7030A0"/>
              </a:solidFill>
            </a:endParaRPr>
          </a:p>
        </p:txBody>
      </p:sp>
      <p:sp>
        <p:nvSpPr>
          <p:cNvPr id="3" name="Content Placeholder 2"/>
          <p:cNvSpPr>
            <a:spLocks noGrp="1"/>
          </p:cNvSpPr>
          <p:nvPr>
            <p:ph idx="1"/>
          </p:nvPr>
        </p:nvSpPr>
        <p:spPr>
          <a:xfrm>
            <a:off x="457200" y="2027237"/>
            <a:ext cx="8229600" cy="4525963"/>
          </a:xfrm>
        </p:spPr>
        <p:txBody>
          <a:bodyPr/>
          <a:lstStyle/>
          <a:p>
            <a:r>
              <a:rPr lang="es-ES_tradnl" dirty="0"/>
              <a:t>“</a:t>
            </a:r>
            <a:r>
              <a:rPr lang="es-ES_tradnl" b="1" dirty="0"/>
              <a:t>Violencia contra la mujer significa cualquier acto de violencia de género que </a:t>
            </a:r>
            <a:r>
              <a:rPr lang="es-ES_tradnl" b="1" dirty="0" smtClean="0"/>
              <a:t>resulta, </a:t>
            </a:r>
            <a:r>
              <a:rPr lang="es-ES_tradnl" b="1" dirty="0"/>
              <a:t>o puede resultar en,  daño o sufrimiento físico, sexual o psicológico en las mujeres, incluyendo amenaza de tales actos, coerción o privación arbitraria de la libertad, ya sea que ocurra en la vida privada o pública</a:t>
            </a:r>
            <a:r>
              <a:rPr lang="es-ES_tradnl" dirty="0"/>
              <a:t>”—</a:t>
            </a:r>
            <a:r>
              <a:rPr lang="es-ES_tradnl" sz="2800" dirty="0"/>
              <a:t>Asamblea General de la ONU (resolución 48/104, diciembre de 1993).</a:t>
            </a:r>
            <a:endParaRPr lang="en-US" sz="2800" dirty="0"/>
          </a:p>
          <a:p>
            <a:r>
              <a:rPr lang="es-ES_tradnl" dirty="0"/>
              <a:t> </a:t>
            </a:r>
            <a:endParaRPr lang="en-US" dirty="0"/>
          </a:p>
          <a:p>
            <a:pPr marL="0" indent="0" algn="ctr">
              <a:buNone/>
            </a:pPr>
            <a:r>
              <a:rPr lang="en-US" dirty="0"/>
              <a:t> </a:t>
            </a:r>
          </a:p>
          <a:p>
            <a:pPr marL="0" indent="0" algn="ctr">
              <a:buNone/>
            </a:pPr>
            <a:endParaRPr lang="en-US" dirty="0"/>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MHT_PP_Dentro_B_8.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2" name="Title 1"/>
          <p:cNvSpPr>
            <a:spLocks noGrp="1"/>
          </p:cNvSpPr>
          <p:nvPr>
            <p:ph type="title"/>
          </p:nvPr>
        </p:nvSpPr>
        <p:spPr>
          <a:xfrm>
            <a:off x="457200" y="228600"/>
            <a:ext cx="8229600" cy="1600200"/>
          </a:xfrm>
        </p:spPr>
        <p:txBody>
          <a:bodyPr/>
          <a:lstStyle/>
          <a:p>
            <a:r>
              <a:rPr lang="en-US" b="1" dirty="0" smtClean="0">
                <a:solidFill>
                  <a:srgbClr val="660066"/>
                </a:solidFill>
              </a:rPr>
              <a:t>TIPOS DE ABUSO Y VIOLENCIA DE G</a:t>
            </a:r>
            <a:r>
              <a:rPr lang="es-ES_tradnl" b="1" dirty="0" smtClean="0">
                <a:solidFill>
                  <a:srgbClr val="660066"/>
                </a:solidFill>
              </a:rPr>
              <a:t>ÉNERO</a:t>
            </a:r>
            <a:endParaRPr lang="en-US" b="1" dirty="0">
              <a:solidFill>
                <a:srgbClr val="660066"/>
              </a:solidFill>
            </a:endParaRPr>
          </a:p>
        </p:txBody>
      </p:sp>
      <p:sp>
        <p:nvSpPr>
          <p:cNvPr id="6" name="Content Placeholder 2"/>
          <p:cNvSpPr txBox="1">
            <a:spLocks/>
          </p:cNvSpPr>
          <p:nvPr/>
        </p:nvSpPr>
        <p:spPr bwMode="auto">
          <a:xfrm>
            <a:off x="457200" y="3124200"/>
            <a:ext cx="8229600" cy="121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r>
              <a:rPr lang="en-US" sz="2800" dirty="0" smtClean="0">
                <a:latin typeface="+mn-lt"/>
              </a:rPr>
              <a:t> </a:t>
            </a:r>
          </a:p>
        </p:txBody>
      </p:sp>
      <p:sp>
        <p:nvSpPr>
          <p:cNvPr id="7" name="Content Placeholder 2"/>
          <p:cNvSpPr txBox="1">
            <a:spLocks/>
          </p:cNvSpPr>
          <p:nvPr/>
        </p:nvSpPr>
        <p:spPr bwMode="auto">
          <a:xfrm>
            <a:off x="838200" y="2667000"/>
            <a:ext cx="7620000" cy="2895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57200" indent="-457200">
              <a:buFont typeface="Wingdings" charset="2"/>
              <a:buChar char="§"/>
            </a:pPr>
            <a:r>
              <a:rPr lang="en-US" sz="3600" dirty="0" err="1" smtClean="0">
                <a:latin typeface="+mj-lt"/>
              </a:rPr>
              <a:t>Violencia</a:t>
            </a:r>
            <a:r>
              <a:rPr lang="en-US" sz="3600" dirty="0" smtClean="0">
                <a:latin typeface="+mj-lt"/>
              </a:rPr>
              <a:t> </a:t>
            </a:r>
            <a:r>
              <a:rPr lang="en-US" sz="3600" dirty="0" err="1" smtClean="0">
                <a:latin typeface="+mj-lt"/>
              </a:rPr>
              <a:t>en</a:t>
            </a:r>
            <a:r>
              <a:rPr lang="en-US" sz="3600" dirty="0" smtClean="0">
                <a:latin typeface="+mj-lt"/>
              </a:rPr>
              <a:t> la </a:t>
            </a:r>
            <a:r>
              <a:rPr lang="en-US" sz="3600" dirty="0" smtClean="0">
                <a:solidFill>
                  <a:srgbClr val="008000"/>
                </a:solidFill>
                <a:latin typeface="+mj-lt"/>
              </a:rPr>
              <a:t>FAMILIA</a:t>
            </a:r>
          </a:p>
          <a:p>
            <a:pPr marL="457200" indent="-457200">
              <a:buFont typeface="Wingdings" charset="2"/>
              <a:buChar char="§"/>
            </a:pPr>
            <a:r>
              <a:rPr lang="en-US" sz="3600" dirty="0" err="1" smtClean="0">
                <a:latin typeface="+mj-lt"/>
              </a:rPr>
              <a:t>Violencia</a:t>
            </a:r>
            <a:r>
              <a:rPr lang="en-US" sz="3600" dirty="0" smtClean="0">
                <a:latin typeface="+mj-lt"/>
              </a:rPr>
              <a:t> </a:t>
            </a:r>
            <a:r>
              <a:rPr lang="en-US" sz="3600" dirty="0" err="1" smtClean="0">
                <a:latin typeface="+mj-lt"/>
              </a:rPr>
              <a:t>en</a:t>
            </a:r>
            <a:r>
              <a:rPr lang="en-US" sz="3600" dirty="0" smtClean="0">
                <a:latin typeface="+mj-lt"/>
              </a:rPr>
              <a:t> la </a:t>
            </a:r>
            <a:r>
              <a:rPr lang="en-US" sz="3600" dirty="0" smtClean="0">
                <a:solidFill>
                  <a:srgbClr val="008000"/>
                </a:solidFill>
                <a:latin typeface="+mj-lt"/>
              </a:rPr>
              <a:t>COMUNIDAD</a:t>
            </a:r>
          </a:p>
          <a:p>
            <a:pPr marL="457200" indent="-457200">
              <a:buFont typeface="Wingdings" charset="2"/>
              <a:buChar char="§"/>
            </a:pPr>
            <a:r>
              <a:rPr lang="en-US" sz="3600" dirty="0" err="1" smtClean="0">
                <a:latin typeface="+mj-lt"/>
              </a:rPr>
              <a:t>Violencia</a:t>
            </a:r>
            <a:r>
              <a:rPr lang="en-US" sz="3600" dirty="0" smtClean="0">
                <a:latin typeface="+mj-lt"/>
              </a:rPr>
              <a:t> </a:t>
            </a:r>
            <a:r>
              <a:rPr lang="en-US" sz="3600" dirty="0" err="1" smtClean="0">
                <a:latin typeface="+mj-lt"/>
              </a:rPr>
              <a:t>perpetrada</a:t>
            </a:r>
            <a:r>
              <a:rPr lang="en-US" sz="3600" dirty="0" smtClean="0">
                <a:latin typeface="+mj-lt"/>
              </a:rPr>
              <a:t> </a:t>
            </a:r>
            <a:r>
              <a:rPr lang="en-US" sz="3600" dirty="0" err="1" smtClean="0">
                <a:latin typeface="+mj-lt"/>
              </a:rPr>
              <a:t>por</a:t>
            </a:r>
            <a:r>
              <a:rPr lang="en-US" sz="3600" dirty="0" smtClean="0">
                <a:latin typeface="+mj-lt"/>
              </a:rPr>
              <a:t> el </a:t>
            </a:r>
            <a:r>
              <a:rPr lang="en-US" sz="3600" dirty="0" smtClean="0">
                <a:solidFill>
                  <a:srgbClr val="008000"/>
                </a:solidFill>
                <a:latin typeface="+mj-lt"/>
              </a:rPr>
              <a:t>ESTADO</a:t>
            </a:r>
          </a:p>
          <a:p>
            <a:pPr marL="457200" indent="-457200">
              <a:buFont typeface="Wingdings" charset="2"/>
              <a:buChar char="§"/>
            </a:pPr>
            <a:r>
              <a:rPr lang="en-US" sz="3600" dirty="0" err="1" smtClean="0">
                <a:latin typeface="+mj-lt"/>
              </a:rPr>
              <a:t>Violencia</a:t>
            </a:r>
            <a:r>
              <a:rPr lang="en-US" sz="3600" dirty="0" smtClean="0">
                <a:latin typeface="+mj-lt"/>
              </a:rPr>
              <a:t>  </a:t>
            </a:r>
            <a:r>
              <a:rPr lang="en-US" sz="3600" dirty="0" err="1" smtClean="0">
                <a:latin typeface="+mj-lt"/>
              </a:rPr>
              <a:t>por</a:t>
            </a:r>
            <a:r>
              <a:rPr lang="en-US" sz="3600" dirty="0" smtClean="0">
                <a:latin typeface="+mj-lt"/>
              </a:rPr>
              <a:t> </a:t>
            </a:r>
            <a:r>
              <a:rPr lang="en-US" sz="3600" dirty="0" smtClean="0">
                <a:solidFill>
                  <a:srgbClr val="008000"/>
                </a:solidFill>
                <a:latin typeface="+mj-lt"/>
              </a:rPr>
              <a:t>PRÁCTICAS TRADICIONALES</a:t>
            </a:r>
            <a:endParaRPr lang="en-US" sz="3600" dirty="0">
              <a:solidFill>
                <a:srgbClr val="008000"/>
              </a:solidFill>
              <a:latin typeface="+mj-lt"/>
            </a:endParaRPr>
          </a:p>
          <a:p>
            <a:pPr marL="457200" indent="-457200">
              <a:buFont typeface="Wingdings" charset="2"/>
              <a:buChar char="§"/>
            </a:pPr>
            <a:endParaRPr lang="en-US" sz="3600" dirty="0">
              <a:latin typeface="+mj-lt"/>
            </a:endParaRPr>
          </a:p>
          <a:p>
            <a:pPr marL="457200" indent="-457200">
              <a:buFont typeface="Wingdings" charset="2"/>
              <a:buChar char="§"/>
            </a:pPr>
            <a:endParaRPr lang="en-US" sz="3600" dirty="0">
              <a:latin typeface="+mj-lt"/>
            </a:endParaRPr>
          </a:p>
          <a:p>
            <a:pPr marL="457200" indent="-457200">
              <a:buFont typeface="Wingdings" charset="2"/>
              <a:buChar char="§"/>
            </a:pPr>
            <a:endParaRPr lang="en-US" sz="3600" dirty="0" smtClean="0">
              <a:latin typeface="+mj-lt"/>
            </a:endParaRPr>
          </a:p>
        </p:txBody>
      </p:sp>
      <p:sp>
        <p:nvSpPr>
          <p:cNvPr id="9" name="Content Placeholder 2"/>
          <p:cNvSpPr txBox="1">
            <a:spLocks/>
          </p:cNvSpPr>
          <p:nvPr/>
        </p:nvSpPr>
        <p:spPr bwMode="auto">
          <a:xfrm>
            <a:off x="457200" y="4800600"/>
            <a:ext cx="8229600" cy="91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r>
              <a:rPr lang="en-US" sz="2800" dirty="0" smtClean="0">
                <a:latin typeface="+mn-lt"/>
              </a:rPr>
              <a:t> </a:t>
            </a:r>
          </a:p>
        </p:txBody>
      </p:sp>
      <p:sp>
        <p:nvSpPr>
          <p:cNvPr id="10" name="Content Placeholder 2"/>
          <p:cNvSpPr txBox="1">
            <a:spLocks/>
          </p:cNvSpPr>
          <p:nvPr/>
        </p:nvSpPr>
        <p:spPr bwMode="auto">
          <a:xfrm flipV="1">
            <a:off x="457200" y="5029199"/>
            <a:ext cx="8686800" cy="4571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r>
              <a:rPr lang="en-US" sz="2800" dirty="0" smtClean="0">
                <a:latin typeface="+mn-lt"/>
              </a:rPr>
              <a:t> </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HT_PP_Dentro_B_8.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2" name="Title 1"/>
          <p:cNvSpPr>
            <a:spLocks noGrp="1"/>
          </p:cNvSpPr>
          <p:nvPr>
            <p:ph type="title"/>
          </p:nvPr>
        </p:nvSpPr>
        <p:spPr>
          <a:xfrm>
            <a:off x="457200" y="457200"/>
            <a:ext cx="8229600" cy="1143000"/>
          </a:xfrm>
        </p:spPr>
        <p:txBody>
          <a:bodyPr/>
          <a:lstStyle/>
          <a:p>
            <a:r>
              <a:rPr lang="es-ES_tradnl" b="1" dirty="0">
                <a:solidFill>
                  <a:srgbClr val="7030A0"/>
                </a:solidFill>
              </a:rPr>
              <a:t>TIPOS DE VIOLENCIA CONTRA MUJERES Y NIÑAS</a:t>
            </a:r>
            <a:endParaRPr lang="en-US" dirty="0">
              <a:solidFill>
                <a:srgbClr val="7030A0"/>
              </a:solidFill>
            </a:endParaRPr>
          </a:p>
        </p:txBody>
      </p:sp>
      <p:sp>
        <p:nvSpPr>
          <p:cNvPr id="7" name="Content Placeholder 2"/>
          <p:cNvSpPr txBox="1">
            <a:spLocks/>
          </p:cNvSpPr>
          <p:nvPr/>
        </p:nvSpPr>
        <p:spPr bwMode="auto">
          <a:xfrm>
            <a:off x="304800" y="2438400"/>
            <a:ext cx="6477000" cy="2895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57200" indent="-457200">
              <a:buFont typeface="Arial"/>
              <a:buChar char="•"/>
            </a:pPr>
            <a:r>
              <a:rPr lang="es-ES_tradnl" sz="3200" b="1" dirty="0"/>
              <a:t>Maltrato físico: </a:t>
            </a:r>
            <a:r>
              <a:rPr lang="es-ES_tradnl" sz="3200" dirty="0"/>
              <a:t>Maltrato físico, lesión, o daño a una persona. </a:t>
            </a:r>
            <a:endParaRPr lang="es-ES_tradnl" sz="3200" dirty="0" smtClean="0"/>
          </a:p>
          <a:p>
            <a:pPr marL="457200" indent="-457200">
              <a:buFont typeface="Arial"/>
              <a:buChar char="•"/>
            </a:pPr>
            <a:r>
              <a:rPr lang="es-ES_tradnl" sz="3200" b="1" dirty="0"/>
              <a:t>Abuso sexual: </a:t>
            </a:r>
            <a:r>
              <a:rPr lang="es-ES_tradnl" sz="3200" dirty="0"/>
              <a:t>Intento o consumación de incesto, violación, sodomía, exhibicionismo, pornografía, manoseo indeseado, o desnudez forzada.</a:t>
            </a:r>
            <a:r>
              <a:rPr lang="en-US" sz="3200" dirty="0">
                <a:latin typeface="+mj-lt"/>
              </a:rPr>
              <a:t/>
            </a:r>
            <a:br>
              <a:rPr lang="en-US" sz="3200" dirty="0">
                <a:latin typeface="+mj-lt"/>
              </a:rPr>
            </a:br>
            <a:endParaRPr lang="en-US" sz="3200" b="1" dirty="0" smtClean="0">
              <a:latin typeface="+mj-lt"/>
            </a:endParaRPr>
          </a:p>
        </p:txBody>
      </p:sp>
      <p:pic>
        <p:nvPicPr>
          <p:cNvPr id="3" name="Picture 2"/>
          <p:cNvPicPr>
            <a:picLocks noChangeAspect="1"/>
          </p:cNvPicPr>
          <p:nvPr/>
        </p:nvPicPr>
        <p:blipFill>
          <a:blip r:embed="rId4" cstate="print"/>
          <a:stretch>
            <a:fillRect/>
          </a:stretch>
        </p:blipFill>
        <p:spPr>
          <a:xfrm>
            <a:off x="6554098" y="3617083"/>
            <a:ext cx="2565400" cy="3238500"/>
          </a:xfrm>
          <a:prstGeom prst="rect">
            <a:avLst/>
          </a:prstGeom>
          <a:ln>
            <a:noFill/>
          </a:ln>
          <a:effectLst>
            <a:softEdge rad="112500"/>
          </a:effec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1529</TotalTime>
  <Words>4138</Words>
  <Application>Microsoft Macintosh PowerPoint</Application>
  <PresentationFormat>Presentación en pantalla (4:3)</PresentationFormat>
  <Paragraphs>513</Paragraphs>
  <Slides>35</Slides>
  <Notes>35</Notes>
  <HiddenSlides>0</HiddenSlides>
  <MMClips>0</MMClips>
  <ScaleCrop>false</ScaleCrop>
  <HeadingPairs>
    <vt:vector size="4" baseType="variant">
      <vt:variant>
        <vt:lpstr>Tema</vt:lpstr>
      </vt:variant>
      <vt:variant>
        <vt:i4>1</vt:i4>
      </vt:variant>
      <vt:variant>
        <vt:lpstr>Títulos de diapositiva</vt:lpstr>
      </vt:variant>
      <vt:variant>
        <vt:i4>35</vt:i4>
      </vt:variant>
    </vt:vector>
  </HeadingPairs>
  <TitlesOfParts>
    <vt:vector size="36" baseType="lpstr">
      <vt:lpstr>Office Theme</vt:lpstr>
      <vt:lpstr>Presentación de PowerPoint</vt:lpstr>
      <vt:lpstr>Relaciones Saludables a Puertas Cerradas</vt:lpstr>
      <vt:lpstr>LA HISTORIA DE UNA MUJER…</vt:lpstr>
      <vt:lpstr>VIOLENCIA DE GÉNERO: UNA PREOCUPACIÓN GLOBAL</vt:lpstr>
      <vt:lpstr>DATOS GLOBALES ACERCA DE LA VIOLENCIA DE GÉNERO</vt:lpstr>
      <vt:lpstr>Presentación de PowerPoint</vt:lpstr>
      <vt:lpstr>DEFINICIONES DE ABUSO Y VIOLENCIA DE GÉNERO</vt:lpstr>
      <vt:lpstr>TIPOS DE ABUSO Y VIOLENCIA DE GÉNERO</vt:lpstr>
      <vt:lpstr>TIPOS DE VIOLENCIA CONTRA MUJERES Y NIÑAS</vt:lpstr>
      <vt:lpstr>TIPOS DE VIOLENCIA CONTRA MUJERES Y NIÑAS</vt:lpstr>
      <vt:lpstr>Presentación de PowerPoint</vt:lpstr>
      <vt:lpstr>VIOLENCIA DE GÉNERO: NOMBRES Y TIPOS COMUNES</vt:lpstr>
      <vt:lpstr>VIOLENCIA DE GÉNERO: NOMBRES Y TIPOS COMUNES</vt:lpstr>
      <vt:lpstr>VIOLENCIA DE GÉNERO: NOMBRES Y TIPOS COMUNES</vt:lpstr>
      <vt:lpstr>IMPACTO SOBRE LA SALUD</vt:lpstr>
      <vt:lpstr>CONSECUENCIAS EN LA SALUD DE LA MUJER  </vt:lpstr>
      <vt:lpstr>Problemas Reproductivos </vt:lpstr>
      <vt:lpstr>Presentación de PowerPoint</vt:lpstr>
      <vt:lpstr>Las mujeres que han experimentado violación o acecho están más propensas a presentar: </vt:lpstr>
      <vt:lpstr>CONSECUENCIAS EN LA SALUD DURANTE EL EMBARAZO  </vt:lpstr>
      <vt:lpstr>  CONSECUENCIAS DE SALUD EN LAS NIÑAS</vt:lpstr>
      <vt:lpstr>DAÑO CAUSADO A LOS NIÑOS</vt:lpstr>
      <vt:lpstr>DAÑO CAUSADO A LOS NIÑOS</vt:lpstr>
      <vt:lpstr>TESTIGOS  DE VIOLENCIA  DOMÉSTICA</vt:lpstr>
      <vt:lpstr>TESTIGOS  DE VIOLENCIA  DOMÉSTICA</vt:lpstr>
      <vt:lpstr>QUÉ HACER</vt:lpstr>
      <vt:lpstr>PREVENCION: ESTABLECIMIENTO DE FACTORES DE PROTECCIÓN</vt:lpstr>
      <vt:lpstr>PREVENCIÓN: ESTABLECIMIENTO DE FACTORES DE PROTECCIÓN</vt:lpstr>
      <vt:lpstr>HECHOS - ESPERANZA: </vt:lpstr>
      <vt:lpstr>HECHOS - ESPERANZA: </vt:lpstr>
      <vt:lpstr>Más Esperanza</vt:lpstr>
      <vt:lpstr>QUÉ PIDE DIOS DE NOSOTROS</vt:lpstr>
      <vt:lpstr>UNA ORACIÓN</vt:lpstr>
      <vt:lpstr>UNA ORACIÓN</vt:lpstr>
      <vt:lpstr>Oración</vt:lpstr>
    </vt:vector>
  </TitlesOfParts>
  <Company>General Conference of Seventh-day Adventists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Mental Health</dc:title>
  <dc:creator>KujawaC</dc:creator>
  <cp:lastModifiedBy>Milder Cordoba de Palacio</cp:lastModifiedBy>
  <cp:revision>117</cp:revision>
  <dcterms:created xsi:type="dcterms:W3CDTF">2013-10-10T13:17:38Z</dcterms:created>
  <dcterms:modified xsi:type="dcterms:W3CDTF">2016-04-29T17:20:17Z</dcterms:modified>
</cp:coreProperties>
</file>