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82" r:id="rId3"/>
    <p:sldId id="276" r:id="rId4"/>
    <p:sldId id="267" r:id="rId5"/>
    <p:sldId id="279" r:id="rId6"/>
    <p:sldId id="266" r:id="rId7"/>
    <p:sldId id="278" r:id="rId8"/>
    <p:sldId id="270" r:id="rId9"/>
    <p:sldId id="280" r:id="rId10"/>
    <p:sldId id="271" r:id="rId11"/>
    <p:sldId id="268" r:id="rId12"/>
    <p:sldId id="281" r:id="rId13"/>
    <p:sldId id="283" r:id="rId14"/>
    <p:sldId id="269" r:id="rId15"/>
    <p:sldId id="275" r:id="rId16"/>
    <p:sldId id="259" r:id="rId17"/>
    <p:sldId id="256" r:id="rId18"/>
    <p:sldId id="257" r:id="rId19"/>
    <p:sldId id="258" r:id="rId20"/>
    <p:sldId id="261" r:id="rId21"/>
    <p:sldId id="260" r:id="rId22"/>
    <p:sldId id="264" r:id="rId23"/>
    <p:sldId id="273" r:id="rId24"/>
    <p:sldId id="277" r:id="rId25"/>
    <p:sldId id="284"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2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406687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207211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31388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349443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316863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121188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285856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132178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413209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163790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A47346-86F8-40EE-8A02-14E8ADC49309}" type="datetimeFigureOut">
              <a:rPr lang="es-ES" smtClean="0"/>
              <a:t>29/10/2016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37AF5C-A8B3-4917-8003-DEFB31A198E2}" type="slidenum">
              <a:rPr lang="es-ES" smtClean="0"/>
              <a:t>‹Nº›</a:t>
            </a:fld>
            <a:endParaRPr lang="es-ES"/>
          </a:p>
        </p:txBody>
      </p:sp>
    </p:spTree>
    <p:extLst>
      <p:ext uri="{BB962C8B-B14F-4D97-AF65-F5344CB8AC3E}">
        <p14:creationId xmlns:p14="http://schemas.microsoft.com/office/powerpoint/2010/main" val="278293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47346-86F8-40EE-8A02-14E8ADC49309}" type="datetimeFigureOut">
              <a:rPr lang="es-ES" smtClean="0"/>
              <a:t>29/10/2016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AF5C-A8B3-4917-8003-DEFB31A198E2}" type="slidenum">
              <a:rPr lang="es-ES" smtClean="0"/>
              <a:t>‹Nº›</a:t>
            </a:fld>
            <a:endParaRPr lang="es-ES"/>
          </a:p>
        </p:txBody>
      </p:sp>
    </p:spTree>
    <p:extLst>
      <p:ext uri="{BB962C8B-B14F-4D97-AF65-F5344CB8AC3E}">
        <p14:creationId xmlns:p14="http://schemas.microsoft.com/office/powerpoint/2010/main" val="422366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mp\Desktop\imagenes seminario educ.esp\228ff41381783365.jpg"/>
          <p:cNvPicPr>
            <a:picLocks noChangeAspect="1" noChangeArrowheads="1"/>
          </p:cNvPicPr>
          <p:nvPr/>
        </p:nvPicPr>
        <p:blipFill rotWithShape="1">
          <a:blip r:embed="rId3">
            <a:extLst>
              <a:ext uri="{28A0092B-C50C-407E-A947-70E740481C1C}">
                <a14:useLocalDpi xmlns:a14="http://schemas.microsoft.com/office/drawing/2010/main" val="0"/>
              </a:ext>
            </a:extLst>
          </a:blip>
          <a:srcRect l="58193" b="24472"/>
          <a:stretch/>
        </p:blipFill>
        <p:spPr bwMode="auto">
          <a:xfrm>
            <a:off x="4716016" y="692696"/>
            <a:ext cx="3668966" cy="337249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55575" y="836712"/>
            <a:ext cx="4176466" cy="3416320"/>
          </a:xfrm>
          <a:prstGeom prst="rect">
            <a:avLst/>
          </a:prstGeom>
        </p:spPr>
        <p:txBody>
          <a:bodyPr wrap="square">
            <a:spAutoFit/>
          </a:bodyPr>
          <a:lstStyle/>
          <a:p>
            <a:pPr algn="ctr"/>
            <a:r>
              <a:rPr lang="es-ES" sz="3600" dirty="0" smtClean="0">
                <a:solidFill>
                  <a:srgbClr val="C00000"/>
                </a:solidFill>
                <a:latin typeface="Hand Of Sean" panose="02000000000000000000" pitchFamily="2" charset="0"/>
                <a:ea typeface="Ginga&gt;" panose="02000506000000020003" pitchFamily="2" charset="-128"/>
                <a:cs typeface="Ginga&gt;" panose="02000506000000020003" pitchFamily="2" charset="-128"/>
              </a:rPr>
              <a:t>Sugerencias </a:t>
            </a:r>
          </a:p>
          <a:p>
            <a:pPr algn="ctr"/>
            <a:r>
              <a:rPr lang="es-ES" sz="3600" dirty="0" smtClean="0">
                <a:solidFill>
                  <a:srgbClr val="C00000"/>
                </a:solidFill>
                <a:latin typeface="Hand Of Sean" panose="02000000000000000000" pitchFamily="2" charset="0"/>
                <a:ea typeface="Ginga&gt;" panose="02000506000000020003" pitchFamily="2" charset="-128"/>
                <a:cs typeface="Ginga&gt;" panose="02000506000000020003" pitchFamily="2" charset="-128"/>
              </a:rPr>
              <a:t>para los maestros </a:t>
            </a:r>
          </a:p>
          <a:p>
            <a:pPr algn="ctr"/>
            <a:r>
              <a:rPr lang="es-ES" sz="3600" dirty="0" smtClean="0">
                <a:solidFill>
                  <a:srgbClr val="C00000"/>
                </a:solidFill>
                <a:latin typeface="Hand Of Sean" panose="02000000000000000000" pitchFamily="2" charset="0"/>
                <a:ea typeface="Ginga&gt;" panose="02000506000000020003" pitchFamily="2" charset="-128"/>
                <a:cs typeface="Ginga&gt;" panose="02000506000000020003" pitchFamily="2" charset="-128"/>
              </a:rPr>
              <a:t>al enseñar </a:t>
            </a:r>
          </a:p>
          <a:p>
            <a:pPr algn="ctr"/>
            <a:r>
              <a:rPr lang="es-ES" sz="3600" dirty="0" smtClean="0">
                <a:solidFill>
                  <a:srgbClr val="C00000"/>
                </a:solidFill>
                <a:latin typeface="Hand Of Sean" panose="02000000000000000000" pitchFamily="2" charset="0"/>
                <a:ea typeface="Ginga&gt;" panose="02000506000000020003" pitchFamily="2" charset="-128"/>
                <a:cs typeface="Ginga&gt;" panose="02000506000000020003" pitchFamily="2" charset="-128"/>
              </a:rPr>
              <a:t>a Niños </a:t>
            </a:r>
          </a:p>
          <a:p>
            <a:pPr algn="ctr"/>
            <a:r>
              <a:rPr lang="es-ES" sz="3600" dirty="0" smtClean="0">
                <a:solidFill>
                  <a:srgbClr val="C00000"/>
                </a:solidFill>
                <a:latin typeface="Hand Of Sean" panose="02000000000000000000" pitchFamily="2" charset="0"/>
                <a:ea typeface="Ginga&gt;" panose="02000506000000020003" pitchFamily="2" charset="-128"/>
                <a:cs typeface="Ginga&gt;" panose="02000506000000020003" pitchFamily="2" charset="-128"/>
              </a:rPr>
              <a:t>con </a:t>
            </a:r>
            <a:r>
              <a:rPr lang="es-ES" sz="3600" dirty="0">
                <a:solidFill>
                  <a:srgbClr val="C00000"/>
                </a:solidFill>
                <a:latin typeface="Hand Of Sean" panose="02000000000000000000" pitchFamily="2" charset="0"/>
                <a:ea typeface="Ginga&gt;" panose="02000506000000020003" pitchFamily="2" charset="-128"/>
                <a:cs typeface="Ginga&gt;" panose="02000506000000020003" pitchFamily="2" charset="-128"/>
              </a:rPr>
              <a:t>N</a:t>
            </a:r>
            <a:r>
              <a:rPr lang="es-ES" sz="3600" dirty="0" smtClean="0">
                <a:solidFill>
                  <a:srgbClr val="C00000"/>
                </a:solidFill>
                <a:latin typeface="Hand Of Sean" panose="02000000000000000000" pitchFamily="2" charset="0"/>
                <a:ea typeface="Ginga&gt;" panose="02000506000000020003" pitchFamily="2" charset="-128"/>
                <a:cs typeface="Ginga&gt;" panose="02000506000000020003" pitchFamily="2" charset="-128"/>
              </a:rPr>
              <a:t>ecesidades Especiales.</a:t>
            </a:r>
            <a:endParaRPr lang="es-ES" sz="3600" dirty="0">
              <a:solidFill>
                <a:srgbClr val="C00000"/>
              </a:solidFill>
              <a:latin typeface="Hand Of Sean" panose="02000000000000000000" pitchFamily="2" charset="0"/>
              <a:ea typeface="Ginga&gt;" panose="02000506000000020003" pitchFamily="2" charset="-128"/>
              <a:cs typeface="Ginga&gt;" panose="02000506000000020003" pitchFamily="2" charset="-128"/>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54426" b="3024"/>
          <a:stretch/>
        </p:blipFill>
        <p:spPr bwMode="auto">
          <a:xfrm>
            <a:off x="783039" y="4065188"/>
            <a:ext cx="7601943" cy="19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595216" y="6279703"/>
            <a:ext cx="4011034"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s-ES" sz="2400" dirty="0" smtClean="0">
                <a:solidFill>
                  <a:srgbClr val="00B050"/>
                </a:solidFill>
                <a:latin typeface="Cartoon" pitchFamily="2" charset="0"/>
              </a:rPr>
              <a:t>Mónica Beltrán de De La Ráns</a:t>
            </a:r>
            <a:endParaRPr lang="es-ES" sz="2400" dirty="0">
              <a:solidFill>
                <a:srgbClr val="00B050"/>
              </a:solidFill>
              <a:latin typeface="Cartoon" pitchFamily="2" charset="0"/>
            </a:endParaRPr>
          </a:p>
        </p:txBody>
      </p:sp>
    </p:spTree>
    <p:extLst>
      <p:ext uri="{BB962C8B-B14F-4D97-AF65-F5344CB8AC3E}">
        <p14:creationId xmlns:p14="http://schemas.microsoft.com/office/powerpoint/2010/main" val="319267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84"/>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518698" y="3142709"/>
            <a:ext cx="486003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rgbClr val="7030A0"/>
                </a:solidFill>
              </a:rPr>
              <a:t>Hay muchos niveles diferentes de discapacidad intelectual, algunos incluso apenas se perciben.</a:t>
            </a:r>
          </a:p>
        </p:txBody>
      </p:sp>
      <p:sp>
        <p:nvSpPr>
          <p:cNvPr id="3" name="2 Rectángulo"/>
          <p:cNvSpPr/>
          <p:nvPr/>
        </p:nvSpPr>
        <p:spPr>
          <a:xfrm>
            <a:off x="827584" y="5374957"/>
            <a:ext cx="500404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b="1" dirty="0" smtClean="0">
                <a:solidFill>
                  <a:srgbClr val="7030A0"/>
                </a:solidFill>
              </a:rPr>
              <a:t>Con </a:t>
            </a:r>
            <a:r>
              <a:rPr lang="es-ES" b="1" dirty="0">
                <a:solidFill>
                  <a:srgbClr val="7030A0"/>
                </a:solidFill>
              </a:rPr>
              <a:t>tu ayuda, todos los niños con </a:t>
            </a:r>
            <a:r>
              <a:rPr lang="es-ES" b="1" dirty="0" smtClean="0">
                <a:solidFill>
                  <a:srgbClr val="7030A0"/>
                </a:solidFill>
              </a:rPr>
              <a:t>Discapacidad Intelectual </a:t>
            </a:r>
            <a:r>
              <a:rPr lang="es-ES" b="1" dirty="0">
                <a:solidFill>
                  <a:srgbClr val="7030A0"/>
                </a:solidFill>
              </a:rPr>
              <a:t>pueden vivir una vida </a:t>
            </a:r>
            <a:r>
              <a:rPr lang="es-ES" b="1" dirty="0" smtClean="0">
                <a:solidFill>
                  <a:srgbClr val="7030A0"/>
                </a:solidFill>
              </a:rPr>
              <a:t>satisfactoria.</a:t>
            </a:r>
            <a:endParaRPr lang="es-ES" b="1" dirty="0">
              <a:solidFill>
                <a:srgbClr val="7030A0"/>
              </a:solidFill>
            </a:endParaRPr>
          </a:p>
        </p:txBody>
      </p:sp>
      <p:sp>
        <p:nvSpPr>
          <p:cNvPr id="5" name="4 Rectángulo"/>
          <p:cNvSpPr/>
          <p:nvPr/>
        </p:nvSpPr>
        <p:spPr>
          <a:xfrm>
            <a:off x="827584" y="692696"/>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es-ES" b="1" dirty="0">
                <a:solidFill>
                  <a:srgbClr val="7030A0"/>
                </a:solidFill>
              </a:rPr>
              <a:t>Cada niño con una discapacidad intelectual es capaz de aprender, desarrollarse y crecer.</a:t>
            </a:r>
          </a:p>
        </p:txBody>
      </p:sp>
    </p:spTree>
    <p:extLst>
      <p:ext uri="{BB962C8B-B14F-4D97-AF65-F5344CB8AC3E}">
        <p14:creationId xmlns:p14="http://schemas.microsoft.com/office/powerpoint/2010/main" val="1955346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descr="C:\Users\comp\AppData\Local\Temp\Rar$DI33.634\template_internal3.jpg"/>
          <p:cNvPicPr>
            <a:picLocks noChangeAspect="1" noChangeArrowheads="1"/>
          </p:cNvPicPr>
          <p:nvPr/>
        </p:nvPicPr>
        <p:blipFill rotWithShape="1">
          <a:blip r:embed="rId3">
            <a:extLst>
              <a:ext uri="{28A0092B-C50C-407E-A947-70E740481C1C}">
                <a14:useLocalDpi xmlns:a14="http://schemas.microsoft.com/office/drawing/2010/main" val="0"/>
              </a:ext>
            </a:extLst>
          </a:blip>
          <a:srcRect l="81700" t="56561"/>
          <a:stretch/>
        </p:blipFill>
        <p:spPr bwMode="auto">
          <a:xfrm>
            <a:off x="6660232" y="3851564"/>
            <a:ext cx="1673308" cy="216972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899592" y="647094"/>
            <a:ext cx="6732240" cy="3293209"/>
          </a:xfrm>
          <a:prstGeom prst="rect">
            <a:avLst/>
          </a:prstGeom>
        </p:spPr>
        <p:txBody>
          <a:bodyPr wrap="square">
            <a:spAutoFit/>
          </a:bodyPr>
          <a:lstStyle/>
          <a:p>
            <a:endParaRPr lang="es-ES" sz="1600" dirty="0">
              <a:latin typeface="Comic Sans MS" panose="030F0702030302020204" pitchFamily="66" charset="0"/>
            </a:endParaRPr>
          </a:p>
          <a:p>
            <a:r>
              <a:rPr lang="es-ES" sz="1600" i="1" dirty="0">
                <a:latin typeface="Comic Sans MS" panose="030F0702030302020204" pitchFamily="66" charset="0"/>
              </a:rPr>
              <a:t>“El </a:t>
            </a:r>
            <a:r>
              <a:rPr lang="es-ES" sz="1600" i="1" dirty="0" smtClean="0">
                <a:latin typeface="Comic Sans MS" panose="030F0702030302020204" pitchFamily="66" charset="0"/>
              </a:rPr>
              <a:t>autismo, </a:t>
            </a:r>
            <a:r>
              <a:rPr lang="es-ES" sz="1600" dirty="0">
                <a:latin typeface="Comic Sans MS" panose="030F0702030302020204" pitchFamily="66" charset="0"/>
              </a:rPr>
              <a:t>En el DSM-5, esta definición ha sido sustituida por el </a:t>
            </a:r>
            <a:r>
              <a:rPr lang="es-ES" sz="1600" dirty="0" smtClean="0">
                <a:latin typeface="Comic Sans MS" panose="030F0702030302020204" pitchFamily="66" charset="0"/>
              </a:rPr>
              <a:t>término:</a:t>
            </a:r>
            <a:r>
              <a:rPr lang="es-ES" sz="1600" dirty="0">
                <a:latin typeface="Comic Sans MS" panose="030F0702030302020204" pitchFamily="66" charset="0"/>
              </a:rPr>
              <a:t/>
            </a:r>
            <a:br>
              <a:rPr lang="es-ES" sz="1600" dirty="0">
                <a:latin typeface="Comic Sans MS" panose="030F0702030302020204" pitchFamily="66" charset="0"/>
              </a:rPr>
            </a:br>
            <a:r>
              <a:rPr lang="es-ES" sz="1600" dirty="0" smtClean="0">
                <a:latin typeface="Comic Sans MS" panose="030F0702030302020204" pitchFamily="66" charset="0"/>
              </a:rPr>
              <a:t>“trastornos </a:t>
            </a:r>
            <a:r>
              <a:rPr lang="es-ES" sz="1600" dirty="0">
                <a:latin typeface="Comic Sans MS" panose="030F0702030302020204" pitchFamily="66" charset="0"/>
              </a:rPr>
              <a:t>del espectro autista” (TEA), que han sido incluidos a su vez dentro de una categoría más amplia de “trastornos del </a:t>
            </a:r>
            <a:r>
              <a:rPr lang="es-ES" sz="1600" dirty="0" err="1">
                <a:latin typeface="Comic Sans MS" panose="030F0702030302020204" pitchFamily="66" charset="0"/>
              </a:rPr>
              <a:t>neurodesarrollo</a:t>
            </a:r>
            <a:r>
              <a:rPr lang="es-ES" sz="1600" dirty="0" smtClean="0">
                <a:latin typeface="Comic Sans MS" panose="030F0702030302020204" pitchFamily="66" charset="0"/>
              </a:rPr>
              <a:t>”.</a:t>
            </a:r>
          </a:p>
          <a:p>
            <a:endParaRPr lang="es-ES" sz="1600" dirty="0">
              <a:latin typeface="Comic Sans MS" panose="030F0702030302020204" pitchFamily="66" charset="0"/>
            </a:endParaRPr>
          </a:p>
          <a:p>
            <a:r>
              <a:rPr lang="es-ES" sz="1600" i="1" dirty="0" smtClean="0">
                <a:latin typeface="Comic Sans MS" panose="030F0702030302020204" pitchFamily="66" charset="0"/>
              </a:rPr>
              <a:t> </a:t>
            </a:r>
            <a:r>
              <a:rPr lang="es-ES" sz="1600" i="1" dirty="0" smtClean="0">
                <a:latin typeface="Comic Sans MS" panose="030F0702030302020204" pitchFamily="66" charset="0"/>
              </a:rPr>
              <a:t> Algunos </a:t>
            </a:r>
            <a:r>
              <a:rPr lang="es-ES" sz="1600" i="1" dirty="0" smtClean="0">
                <a:latin typeface="Comic Sans MS" panose="030F0702030302020204" pitchFamily="66" charset="0"/>
              </a:rPr>
              <a:t>presentan dificultad para </a:t>
            </a:r>
            <a:r>
              <a:rPr lang="es-ES" sz="1600" i="1" dirty="0" smtClean="0">
                <a:latin typeface="Comic Sans MS" panose="030F0702030302020204" pitchFamily="66" charset="0"/>
              </a:rPr>
              <a:t>entender y desarrollar el </a:t>
            </a:r>
            <a:r>
              <a:rPr lang="es-ES" sz="1600" i="1" dirty="0">
                <a:latin typeface="Comic Sans MS" panose="030F0702030302020204" pitchFamily="66" charset="0"/>
              </a:rPr>
              <a:t>lenguaje, jugar y relacionarse con los demás</a:t>
            </a:r>
            <a:r>
              <a:rPr lang="es-ES" sz="1600" i="1" dirty="0" smtClean="0">
                <a:latin typeface="Comic Sans MS" panose="030F0702030302020204" pitchFamily="66" charset="0"/>
              </a:rPr>
              <a:t>.</a:t>
            </a:r>
          </a:p>
          <a:p>
            <a:r>
              <a:rPr lang="es-ES" sz="1600" i="1" dirty="0" smtClean="0">
                <a:latin typeface="Comic Sans MS" panose="030F0702030302020204" pitchFamily="66" charset="0"/>
              </a:rPr>
              <a:t>”La incidencia actualmente se encuentra de </a:t>
            </a:r>
            <a:r>
              <a:rPr lang="es-ES" sz="1600" dirty="0" smtClean="0">
                <a:latin typeface="Comic Sans MS" panose="030F0702030302020204" pitchFamily="66" charset="0"/>
              </a:rPr>
              <a:t>2-6 </a:t>
            </a:r>
            <a:r>
              <a:rPr lang="es-ES" sz="1600" dirty="0">
                <a:latin typeface="Comic Sans MS" panose="030F0702030302020204" pitchFamily="66" charset="0"/>
              </a:rPr>
              <a:t>Niños entre 1000 (4 veces más común en los niños que en las niñas</a:t>
            </a:r>
            <a:r>
              <a:rPr lang="es-ES" sz="1600" dirty="0" smtClean="0">
                <a:latin typeface="Comic Sans MS" panose="030F0702030302020204" pitchFamily="66" charset="0"/>
              </a:rPr>
              <a:t>) Causa </a:t>
            </a:r>
            <a:r>
              <a:rPr lang="es-ES" sz="1600" dirty="0">
                <a:latin typeface="Comic Sans MS" panose="030F0702030302020204" pitchFamily="66" charset="0"/>
              </a:rPr>
              <a:t>desconocida. Los investigadores están estudiando el desarrollo cerebral, la estructura, la genética y el desequilibrio bioquímico. </a:t>
            </a:r>
            <a:endParaRPr lang="es-ES" sz="1600" dirty="0" smtClean="0">
              <a:latin typeface="Comic Sans MS" panose="030F0702030302020204" pitchFamily="66" charset="0"/>
            </a:endParaRPr>
          </a:p>
        </p:txBody>
      </p:sp>
      <p:sp>
        <p:nvSpPr>
          <p:cNvPr id="5" name="4 Rectángulo"/>
          <p:cNvSpPr/>
          <p:nvPr/>
        </p:nvSpPr>
        <p:spPr>
          <a:xfrm>
            <a:off x="1259632" y="-27384"/>
            <a:ext cx="6840760" cy="830997"/>
          </a:xfrm>
          <a:prstGeom prst="rect">
            <a:avLst/>
          </a:prstGeom>
        </p:spPr>
        <p:txBody>
          <a:bodyPr wrap="square">
            <a:spAutoFit/>
          </a:bodyPr>
          <a:lstStyle/>
          <a:p>
            <a:pPr algn="ctr"/>
            <a:endParaRPr lang="es-ES" sz="2400" dirty="0" smtClean="0">
              <a:solidFill>
                <a:srgbClr val="FF0000"/>
              </a:solidFill>
              <a:latin typeface="Comic Sans MS" panose="030F0702030302020204" pitchFamily="66" charset="0"/>
            </a:endParaRPr>
          </a:p>
          <a:p>
            <a:pPr algn="ctr"/>
            <a:r>
              <a:rPr lang="es-ES" sz="2400" dirty="0" smtClean="0">
                <a:solidFill>
                  <a:srgbClr val="FF0000"/>
                </a:solidFill>
                <a:latin typeface="Comic Sans MS" panose="030F0702030302020204" pitchFamily="66" charset="0"/>
              </a:rPr>
              <a:t>Trastornos Del Espectro Autista (TEA)</a:t>
            </a:r>
            <a:endParaRPr lang="es-ES" sz="2400" dirty="0">
              <a:solidFill>
                <a:srgbClr val="FF0000"/>
              </a:solidFill>
              <a:latin typeface="Comic Sans MS" panose="030F0702030302020204" pitchFamily="66" charset="0"/>
            </a:endParaRPr>
          </a:p>
        </p:txBody>
      </p:sp>
      <p:sp>
        <p:nvSpPr>
          <p:cNvPr id="3" name="2 Rectángulo"/>
          <p:cNvSpPr/>
          <p:nvPr/>
        </p:nvSpPr>
        <p:spPr>
          <a:xfrm>
            <a:off x="1979712" y="4183920"/>
            <a:ext cx="4572000" cy="1477328"/>
          </a:xfrm>
          <a:prstGeom prst="rect">
            <a:avLst/>
          </a:prstGeom>
        </p:spPr>
        <p:txBody>
          <a:bodyPr>
            <a:spAutoFit/>
          </a:bodyPr>
          <a:lstStyle/>
          <a:p>
            <a:r>
              <a:rPr lang="es-ES" dirty="0" smtClean="0">
                <a:latin typeface="Comic Sans MS" panose="030F0702030302020204" pitchFamily="66" charset="0"/>
              </a:rPr>
              <a:t>a</a:t>
            </a:r>
            <a:r>
              <a:rPr lang="es-ES" dirty="0">
                <a:latin typeface="Comic Sans MS" panose="030F0702030302020204" pitchFamily="66" charset="0"/>
              </a:rPr>
              <a:t>. “deficiencias en la comunicación social” (los problemas sociales y de comunicación se combinan)</a:t>
            </a:r>
          </a:p>
          <a:p>
            <a:r>
              <a:rPr lang="es-ES" dirty="0">
                <a:latin typeface="Comic Sans MS" panose="030F0702030302020204" pitchFamily="66" charset="0"/>
              </a:rPr>
              <a:t>b. “comportamientos restringidos y repetitivos”.</a:t>
            </a:r>
          </a:p>
        </p:txBody>
      </p:sp>
    </p:spTree>
    <p:extLst>
      <p:ext uri="{BB962C8B-B14F-4D97-AF65-F5344CB8AC3E}">
        <p14:creationId xmlns:p14="http://schemas.microsoft.com/office/powerpoint/2010/main" val="3341667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403648" y="764704"/>
            <a:ext cx="6732240" cy="4801314"/>
          </a:xfrm>
          <a:prstGeom prst="rect">
            <a:avLst/>
          </a:prstGeom>
        </p:spPr>
        <p:txBody>
          <a:bodyPr wrap="square">
            <a:spAutoFit/>
          </a:bodyPr>
          <a:lstStyle/>
          <a:p>
            <a:pPr algn="ctr"/>
            <a:r>
              <a:rPr lang="es-ES" b="1" dirty="0" err="1" smtClean="0">
                <a:solidFill>
                  <a:srgbClr val="FF0000"/>
                </a:solidFill>
              </a:rPr>
              <a:t>Caracteristicas</a:t>
            </a:r>
            <a:endParaRPr lang="es-ES" b="1" dirty="0" smtClean="0">
              <a:solidFill>
                <a:srgbClr val="FF0000"/>
              </a:solidFill>
            </a:endParaRPr>
          </a:p>
          <a:p>
            <a:pPr algn="ctr"/>
            <a:endParaRPr lang="es-ES" b="1" dirty="0">
              <a:solidFill>
                <a:srgbClr val="FF0000"/>
              </a:solidFill>
            </a:endParaRPr>
          </a:p>
          <a:p>
            <a:pPr marL="285750" indent="-285750">
              <a:buFont typeface="Wingdings" panose="05000000000000000000" pitchFamily="2" charset="2"/>
              <a:buChar char="Ø"/>
            </a:pPr>
            <a:r>
              <a:rPr lang="es-ES" dirty="0" smtClean="0"/>
              <a:t> </a:t>
            </a:r>
            <a:r>
              <a:rPr lang="es-ES" dirty="0" smtClean="0"/>
              <a:t>Afecta la</a:t>
            </a:r>
            <a:r>
              <a:rPr lang="es-ES" dirty="0" smtClean="0"/>
              <a:t> </a:t>
            </a:r>
            <a:r>
              <a:rPr lang="es-ES" dirty="0"/>
              <a:t>de comunicación </a:t>
            </a:r>
            <a:r>
              <a:rPr lang="es-ES" dirty="0" smtClean="0"/>
              <a:t>y lenguaje.</a:t>
            </a:r>
          </a:p>
          <a:p>
            <a:pPr marL="285750" indent="-285750">
              <a:buFont typeface="Wingdings" panose="05000000000000000000" pitchFamily="2" charset="2"/>
              <a:buChar char="Ø"/>
            </a:pPr>
            <a:r>
              <a:rPr lang="es-ES" dirty="0" smtClean="0"/>
              <a:t>Mutismo, en algunos casos selectivo.</a:t>
            </a:r>
            <a:endParaRPr lang="es-ES" dirty="0"/>
          </a:p>
          <a:p>
            <a:pPr marL="285750" indent="-285750">
              <a:buFont typeface="Wingdings" panose="05000000000000000000" pitchFamily="2" charset="2"/>
              <a:buChar char="Ø"/>
            </a:pPr>
            <a:r>
              <a:rPr lang="es-ES" dirty="0" smtClean="0"/>
              <a:t>Relaciones sociales</a:t>
            </a:r>
          </a:p>
          <a:p>
            <a:pPr marL="285750" indent="-285750">
              <a:buFont typeface="Wingdings" panose="05000000000000000000" pitchFamily="2" charset="2"/>
              <a:buChar char="Ø"/>
            </a:pPr>
            <a:r>
              <a:rPr lang="es-ES" dirty="0" smtClean="0"/>
              <a:t>Juegos </a:t>
            </a:r>
            <a:r>
              <a:rPr lang="es-ES" dirty="0"/>
              <a:t>inusuales con juguetes y otros </a:t>
            </a:r>
            <a:r>
              <a:rPr lang="es-ES" dirty="0" smtClean="0"/>
              <a:t>objetos </a:t>
            </a:r>
          </a:p>
          <a:p>
            <a:pPr marL="285750" indent="-285750">
              <a:buFont typeface="Wingdings" panose="05000000000000000000" pitchFamily="2" charset="2"/>
              <a:buChar char="Ø"/>
            </a:pPr>
            <a:r>
              <a:rPr lang="es-ES" dirty="0" smtClean="0"/>
              <a:t>Estereotipias.</a:t>
            </a:r>
          </a:p>
          <a:p>
            <a:pPr marL="285750" indent="-285750">
              <a:buFont typeface="Wingdings" panose="05000000000000000000" pitchFamily="2" charset="2"/>
              <a:buChar char="Ø"/>
            </a:pPr>
            <a:r>
              <a:rPr lang="es-ES" dirty="0" smtClean="0"/>
              <a:t>Actividades rutinarias o ritualistas.</a:t>
            </a:r>
          </a:p>
          <a:p>
            <a:pPr marL="285750" indent="-285750">
              <a:buFont typeface="Wingdings" panose="05000000000000000000" pitchFamily="2" charset="2"/>
              <a:buChar char="Ø"/>
            </a:pPr>
            <a:r>
              <a:rPr lang="es-ES" dirty="0" smtClean="0"/>
              <a:t>Ecolalia.</a:t>
            </a:r>
            <a:endParaRPr lang="es-ES" dirty="0" smtClean="0"/>
          </a:p>
          <a:p>
            <a:pPr marL="285750" indent="-285750">
              <a:buFont typeface="Wingdings" panose="05000000000000000000" pitchFamily="2" charset="2"/>
              <a:buChar char="Ø"/>
            </a:pPr>
            <a:r>
              <a:rPr lang="es-ES" dirty="0" smtClean="0"/>
              <a:t> </a:t>
            </a:r>
            <a:r>
              <a:rPr lang="es-ES" dirty="0"/>
              <a:t>Dificultad con los cambios de rutina </a:t>
            </a:r>
            <a:endParaRPr lang="es-ES" dirty="0" smtClean="0"/>
          </a:p>
          <a:p>
            <a:pPr marL="285750" indent="-285750">
              <a:buFont typeface="Wingdings" panose="05000000000000000000" pitchFamily="2" charset="2"/>
              <a:buChar char="Ø"/>
            </a:pPr>
            <a:r>
              <a:rPr lang="es-ES" dirty="0" smtClean="0"/>
              <a:t>Movimientos </a:t>
            </a:r>
            <a:r>
              <a:rPr lang="es-ES" dirty="0"/>
              <a:t>repetitivos del </a:t>
            </a:r>
            <a:r>
              <a:rPr lang="es-ES" dirty="0" smtClean="0"/>
              <a:t>cuerpo.</a:t>
            </a:r>
          </a:p>
          <a:p>
            <a:pPr marL="285750" indent="-285750">
              <a:buFont typeface="Wingdings" panose="05000000000000000000" pitchFamily="2" charset="2"/>
              <a:buChar char="Ø"/>
            </a:pPr>
            <a:r>
              <a:rPr lang="es-ES" dirty="0"/>
              <a:t>R</a:t>
            </a:r>
            <a:r>
              <a:rPr lang="es-ES" dirty="0" smtClean="0"/>
              <a:t>espuestas </a:t>
            </a:r>
            <a:r>
              <a:rPr lang="es-ES" dirty="0"/>
              <a:t>inusuales a la información sensorial, por ejemplo, los ruidos fuertes, luces, ciertas texturas de los alimentos o telas, que son comunes</a:t>
            </a:r>
            <a:r>
              <a:rPr lang="es-ES" dirty="0" smtClean="0"/>
              <a:t>.</a:t>
            </a:r>
          </a:p>
          <a:p>
            <a:pPr marL="285750" indent="-285750">
              <a:buFont typeface="Wingdings" panose="05000000000000000000" pitchFamily="2" charset="2"/>
              <a:buChar char="Ø"/>
            </a:pPr>
            <a:r>
              <a:rPr lang="es-ES" dirty="0" smtClean="0"/>
              <a:t>puede </a:t>
            </a:r>
            <a:r>
              <a:rPr lang="es-ES" dirty="0"/>
              <a:t>que no lo miren a los ojos cuando habla con ellos. </a:t>
            </a:r>
            <a:endParaRPr lang="es-ES" dirty="0"/>
          </a:p>
          <a:p>
            <a:pPr marL="285750" indent="-285750">
              <a:buFont typeface="Wingdings" panose="05000000000000000000" pitchFamily="2" charset="2"/>
              <a:buChar char="Ø"/>
            </a:pPr>
            <a:r>
              <a:rPr lang="es-ES" dirty="0" smtClean="0"/>
              <a:t>Pueden </a:t>
            </a:r>
            <a:r>
              <a:rPr lang="es-ES" dirty="0"/>
              <a:t>agitar sus brazos para decirle que son felices, o puede ser que se lastimen a sí mismos para decirle que no lo son</a:t>
            </a:r>
            <a:r>
              <a:rPr lang="es-ES" dirty="0" smtClean="0"/>
              <a:t>.</a:t>
            </a:r>
            <a:endParaRPr lang="es-ES" dirty="0"/>
          </a:p>
        </p:txBody>
      </p:sp>
    </p:spTree>
    <p:extLst>
      <p:ext uri="{BB962C8B-B14F-4D97-AF65-F5344CB8AC3E}">
        <p14:creationId xmlns:p14="http://schemas.microsoft.com/office/powerpoint/2010/main" val="94477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590" y="-12491"/>
            <a:ext cx="9169179" cy="6882981"/>
          </a:xfrm>
          <a:prstGeom prst="rect">
            <a:avLst/>
          </a:prstGeom>
        </p:spPr>
      </p:pic>
      <p:sp>
        <p:nvSpPr>
          <p:cNvPr id="4" name="Rectángulo 3"/>
          <p:cNvSpPr/>
          <p:nvPr/>
        </p:nvSpPr>
        <p:spPr>
          <a:xfrm>
            <a:off x="971600" y="1720840"/>
            <a:ext cx="7344816" cy="4154984"/>
          </a:xfrm>
          <a:prstGeom prst="rect">
            <a:avLst/>
          </a:prstGeom>
        </p:spPr>
        <p:txBody>
          <a:bodyPr wrap="square">
            <a:spAutoFit/>
          </a:bodyPr>
          <a:lstStyle/>
          <a:p>
            <a:pPr algn="ctr"/>
            <a:r>
              <a:rPr lang="es-ES" sz="2400" b="1" i="1" dirty="0">
                <a:solidFill>
                  <a:srgbClr val="FF0000"/>
                </a:solidFill>
                <a:latin typeface="Arial" panose="020B0604020202020204" pitchFamily="34" charset="0"/>
                <a:cs typeface="Arial" panose="020B0604020202020204" pitchFamily="34" charset="0"/>
              </a:rPr>
              <a:t>¿Qué puedes hacer como maestro de Escuela Sabática</a:t>
            </a:r>
            <a:r>
              <a:rPr lang="es-ES" sz="2400" b="1" i="1" dirty="0" smtClean="0">
                <a:solidFill>
                  <a:srgbClr val="FF0000"/>
                </a:solidFill>
                <a:latin typeface="Arial" panose="020B0604020202020204" pitchFamily="34" charset="0"/>
                <a:cs typeface="Arial" panose="020B0604020202020204" pitchFamily="34" charset="0"/>
              </a:rPr>
              <a:t>???</a:t>
            </a:r>
            <a:endParaRPr lang="es-ES" sz="2400" b="1" dirty="0">
              <a:solidFill>
                <a:srgbClr val="FF0000"/>
              </a:solidFill>
              <a:latin typeface="Arial" panose="020B0604020202020204" pitchFamily="34" charset="0"/>
              <a:cs typeface="Arial" panose="020B0604020202020204" pitchFamily="34" charset="0"/>
            </a:endParaRPr>
          </a:p>
          <a:p>
            <a:pPr algn="just"/>
            <a:endParaRPr lang="es-E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S" dirty="0" smtClean="0">
                <a:latin typeface="Arial" panose="020B0604020202020204" pitchFamily="34" charset="0"/>
                <a:cs typeface="Arial" panose="020B0604020202020204" pitchFamily="34" charset="0"/>
              </a:rPr>
              <a:t>Haga </a:t>
            </a:r>
            <a:r>
              <a:rPr lang="es-ES" dirty="0">
                <a:latin typeface="Arial" panose="020B0604020202020204" pitchFamily="34" charset="0"/>
                <a:cs typeface="Arial" panose="020B0604020202020204" pitchFamily="34" charset="0"/>
              </a:rPr>
              <a:t>un horario de clases coherente y previsible (Si usted sabe que viene un cambio, prepare al estudiante diciéndole lo que va a ser diferente y lo que pueden hacer o esperar</a:t>
            </a:r>
            <a:r>
              <a:rPr lang="es-ES"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es-ES" dirty="0" smtClean="0">
                <a:latin typeface="Arial" panose="020B0604020202020204" pitchFamily="34" charset="0"/>
                <a:cs typeface="Arial" panose="020B0604020202020204" pitchFamily="34" charset="0"/>
              </a:rPr>
              <a:t>Presente </a:t>
            </a:r>
            <a:r>
              <a:rPr lang="es-ES" dirty="0">
                <a:latin typeface="Arial" panose="020B0604020202020204" pitchFamily="34" charset="0"/>
                <a:cs typeface="Arial" panose="020B0604020202020204" pitchFamily="34" charset="0"/>
              </a:rPr>
              <a:t>la información verbal y visual, con instrucciones fáciles paso a paso</a:t>
            </a:r>
            <a:r>
              <a:rPr lang="es-ES"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Mantenga a él/ella </a:t>
            </a:r>
            <a:r>
              <a:rPr lang="es-ES" dirty="0" smtClean="0">
                <a:latin typeface="Arial" panose="020B0604020202020204" pitchFamily="34" charset="0"/>
                <a:cs typeface="Arial" panose="020B0604020202020204" pitchFamily="34" charset="0"/>
              </a:rPr>
              <a:t>siempre junto a sus compañeros. </a:t>
            </a:r>
          </a:p>
          <a:p>
            <a:pPr marL="285750" indent="-285750" algn="just">
              <a:buFont typeface="Wingdings" panose="05000000000000000000" pitchFamily="2" charset="2"/>
              <a:buChar char="v"/>
            </a:pPr>
            <a:r>
              <a:rPr lang="es-ES" dirty="0" smtClean="0">
                <a:latin typeface="Arial" panose="020B0604020202020204" pitchFamily="34" charset="0"/>
                <a:cs typeface="Arial" panose="020B0604020202020204" pitchFamily="34" charset="0"/>
              </a:rPr>
              <a:t>Encuentre </a:t>
            </a:r>
            <a:r>
              <a:rPr lang="es-ES" dirty="0">
                <a:latin typeface="Arial" panose="020B0604020202020204" pitchFamily="34" charset="0"/>
                <a:cs typeface="Arial" panose="020B0604020202020204" pitchFamily="34" charset="0"/>
              </a:rPr>
              <a:t>los puntos fuertes y los intereses de los estudiantes, y haga hincapié en </a:t>
            </a:r>
            <a:r>
              <a:rPr lang="es-ES" dirty="0" smtClean="0">
                <a:latin typeface="Arial" panose="020B0604020202020204" pitchFamily="34" charset="0"/>
                <a:cs typeface="Arial" panose="020B0604020202020204" pitchFamily="34" charset="0"/>
              </a:rPr>
              <a:t>ello.</a:t>
            </a:r>
          </a:p>
          <a:p>
            <a:pPr marL="285750" indent="-285750" algn="just">
              <a:buFont typeface="Wingdings" panose="05000000000000000000" pitchFamily="2" charset="2"/>
              <a:buChar char="v"/>
            </a:pPr>
            <a:r>
              <a:rPr lang="es-ES" dirty="0" smtClean="0">
                <a:latin typeface="Arial" panose="020B0604020202020204" pitchFamily="34" charset="0"/>
                <a:cs typeface="Arial" panose="020B0604020202020204" pitchFamily="34" charset="0"/>
              </a:rPr>
              <a:t>Recompense </a:t>
            </a:r>
            <a:r>
              <a:rPr lang="es-ES" dirty="0">
                <a:latin typeface="Arial" panose="020B0604020202020204" pitchFamily="34" charset="0"/>
                <a:cs typeface="Arial" panose="020B0604020202020204" pitchFamily="34" charset="0"/>
              </a:rPr>
              <a:t>a los estudiantes con </a:t>
            </a:r>
            <a:r>
              <a:rPr lang="es-ES" dirty="0" smtClean="0">
                <a:latin typeface="Arial" panose="020B0604020202020204" pitchFamily="34" charset="0"/>
                <a:cs typeface="Arial" panose="020B0604020202020204" pitchFamily="34" charset="0"/>
              </a:rPr>
              <a:t>cada éxito.</a:t>
            </a:r>
          </a:p>
          <a:p>
            <a:pPr marL="285750" indent="-285750" algn="just">
              <a:buFont typeface="Wingdings" panose="05000000000000000000" pitchFamily="2" charset="2"/>
              <a:buChar char="v"/>
            </a:pPr>
            <a:r>
              <a:rPr lang="es-ES" b="1" dirty="0" smtClean="0">
                <a:solidFill>
                  <a:srgbClr val="FF0000"/>
                </a:solidFill>
                <a:latin typeface="Arial" panose="020B0604020202020204" pitchFamily="34" charset="0"/>
                <a:cs typeface="Arial" panose="020B0604020202020204" pitchFamily="34" charset="0"/>
              </a:rPr>
              <a:t>TODO, ABSOLUTAMENTE TODO DEBE CONTENER IMÁGENES!!!</a:t>
            </a:r>
            <a:endParaRPr lang="es-E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135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C:\Users\comp\AppData\Local\Temp\Rar$DI35.782\template_internal4.jpg"/>
          <p:cNvPicPr>
            <a:picLocks noChangeAspect="1" noChangeArrowheads="1"/>
          </p:cNvPicPr>
          <p:nvPr/>
        </p:nvPicPr>
        <p:blipFill rotWithShape="1">
          <a:blip r:embed="rId3">
            <a:extLst>
              <a:ext uri="{28A0092B-C50C-407E-A947-70E740481C1C}">
                <a14:useLocalDpi xmlns:a14="http://schemas.microsoft.com/office/drawing/2010/main" val="0"/>
              </a:ext>
            </a:extLst>
          </a:blip>
          <a:srcRect l="80303" t="66060"/>
          <a:stretch/>
        </p:blipFill>
        <p:spPr bwMode="auto">
          <a:xfrm>
            <a:off x="6858001" y="4530436"/>
            <a:ext cx="1530424" cy="163486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55576" y="970850"/>
            <a:ext cx="7632848" cy="4524315"/>
          </a:xfrm>
          <a:prstGeom prst="rect">
            <a:avLst/>
          </a:prstGeom>
        </p:spPr>
        <p:txBody>
          <a:bodyPr wrap="square">
            <a:spAutoFit/>
          </a:bodyPr>
          <a:lstStyle/>
          <a:p>
            <a:endParaRPr lang="es-ES" sz="1600" dirty="0">
              <a:latin typeface="Arial" panose="020B0604020202020204" pitchFamily="34" charset="0"/>
              <a:cs typeface="Arial" panose="020B0604020202020204" pitchFamily="34" charset="0"/>
            </a:endParaRPr>
          </a:p>
          <a:p>
            <a:r>
              <a:rPr lang="es-ES" sz="1600" i="1" dirty="0">
                <a:latin typeface="Arial" panose="020B0604020202020204" pitchFamily="34" charset="0"/>
                <a:cs typeface="Arial" panose="020B0604020202020204" pitchFamily="34" charset="0"/>
              </a:rPr>
              <a:t>E</a:t>
            </a:r>
            <a:r>
              <a:rPr lang="es-ES" sz="1600" i="1" dirty="0" smtClean="0">
                <a:latin typeface="Arial" panose="020B0604020202020204" pitchFamily="34" charset="0"/>
                <a:cs typeface="Arial" panose="020B0604020202020204" pitchFamily="34" charset="0"/>
              </a:rPr>
              <a:t>s </a:t>
            </a:r>
            <a:r>
              <a:rPr lang="es-ES" sz="1600" i="1" dirty="0">
                <a:latin typeface="Arial" panose="020B0604020202020204" pitchFamily="34" charset="0"/>
                <a:cs typeface="Arial" panose="020B0604020202020204" pitchFamily="34" charset="0"/>
              </a:rPr>
              <a:t>un término que general que describe los tipos específicos de problemas de aprendizaje. Las habilidades más afectadas son: </a:t>
            </a:r>
            <a:r>
              <a:rPr lang="es-ES" sz="1600" i="1" dirty="0" smtClean="0">
                <a:latin typeface="Arial" panose="020B0604020202020204" pitchFamily="34" charset="0"/>
                <a:cs typeface="Arial" panose="020B0604020202020204" pitchFamily="34" charset="0"/>
              </a:rPr>
              <a:t>lectura </a:t>
            </a:r>
            <a:r>
              <a:rPr lang="es-ES" sz="1600" i="1" dirty="0">
                <a:latin typeface="Arial" panose="020B0604020202020204" pitchFamily="34" charset="0"/>
                <a:cs typeface="Arial" panose="020B0604020202020204" pitchFamily="34" charset="0"/>
              </a:rPr>
              <a:t>escritura, </a:t>
            </a:r>
            <a:r>
              <a:rPr lang="es-ES" sz="1600" i="1" dirty="0" smtClean="0">
                <a:latin typeface="Arial" panose="020B0604020202020204" pitchFamily="34" charset="0"/>
                <a:cs typeface="Arial" panose="020B0604020202020204" pitchFamily="34" charset="0"/>
              </a:rPr>
              <a:t>y calculo. </a:t>
            </a:r>
            <a:r>
              <a:rPr lang="es-ES" sz="1600" dirty="0" smtClean="0">
                <a:latin typeface="Arial" panose="020B0604020202020204" pitchFamily="34" charset="0"/>
                <a:cs typeface="Arial" panose="020B0604020202020204" pitchFamily="34" charset="0"/>
              </a:rPr>
              <a:t>¡</a:t>
            </a:r>
            <a:r>
              <a:rPr lang="es-ES" sz="1600" dirty="0">
                <a:latin typeface="Arial" panose="020B0604020202020204" pitchFamily="34" charset="0"/>
                <a:cs typeface="Arial" panose="020B0604020202020204" pitchFamily="34" charset="0"/>
              </a:rPr>
              <a:t>1 de cada 5 niños tienen problemas de aprendizaje</a:t>
            </a:r>
            <a:r>
              <a:rPr lang="es-ES" sz="1600" dirty="0" smtClean="0">
                <a:latin typeface="Arial" panose="020B0604020202020204" pitchFamily="34" charset="0"/>
                <a:cs typeface="Arial" panose="020B0604020202020204" pitchFamily="34" charset="0"/>
              </a:rPr>
              <a:t>!</a:t>
            </a:r>
          </a:p>
          <a:p>
            <a:endParaRPr lang="es-ES" sz="1600" dirty="0" smtClean="0">
              <a:latin typeface="Arial" panose="020B0604020202020204" pitchFamily="34" charset="0"/>
              <a:cs typeface="Arial" panose="020B0604020202020204" pitchFamily="34" charset="0"/>
            </a:endParaRPr>
          </a:p>
          <a:p>
            <a:r>
              <a:rPr lang="es-ES" sz="1600" b="1" dirty="0" smtClean="0">
                <a:solidFill>
                  <a:srgbClr val="FF0000"/>
                </a:solidFill>
                <a:latin typeface="Arial" panose="020B0604020202020204" pitchFamily="34" charset="0"/>
                <a:cs typeface="Arial" panose="020B0604020202020204" pitchFamily="34" charset="0"/>
              </a:rPr>
              <a:t>Signos </a:t>
            </a:r>
          </a:p>
          <a:p>
            <a:pPr marL="285750" indent="-285750" algn="just">
              <a:buFont typeface="Wingdings" panose="05000000000000000000" pitchFamily="2" charset="2"/>
              <a:buChar char="v"/>
            </a:pPr>
            <a:r>
              <a:rPr lang="es-ES" sz="1600" dirty="0" smtClean="0">
                <a:latin typeface="Arial" panose="020B0604020202020204" pitchFamily="34" charset="0"/>
                <a:cs typeface="Arial" panose="020B0604020202020204" pitchFamily="34" charset="0"/>
              </a:rPr>
              <a:t>Dificultades con la producción gráfica</a:t>
            </a:r>
          </a:p>
          <a:p>
            <a:pPr marL="285750" indent="-285750" algn="just">
              <a:buFont typeface="Wingdings" panose="05000000000000000000" pitchFamily="2" charset="2"/>
              <a:buChar char="v"/>
            </a:pPr>
            <a:r>
              <a:rPr lang="es-ES" sz="1600" dirty="0">
                <a:latin typeface="Arial" panose="020B0604020202020204" pitchFamily="34" charset="0"/>
                <a:cs typeface="Arial" panose="020B0604020202020204" pitchFamily="34" charset="0"/>
              </a:rPr>
              <a:t>Puede presentar </a:t>
            </a:r>
            <a:r>
              <a:rPr lang="es-ES" sz="1600" dirty="0" smtClean="0">
                <a:latin typeface="Arial" panose="020B0604020202020204" pitchFamily="34" charset="0"/>
                <a:cs typeface="Arial" panose="020B0604020202020204" pitchFamily="34" charset="0"/>
              </a:rPr>
              <a:t>digrafías </a:t>
            </a:r>
            <a:r>
              <a:rPr lang="es-ES" sz="1600" dirty="0">
                <a:latin typeface="Arial" panose="020B0604020202020204" pitchFamily="34" charset="0"/>
                <a:cs typeface="Arial" panose="020B0604020202020204" pitchFamily="34" charset="0"/>
              </a:rPr>
              <a:t>y disortografia </a:t>
            </a:r>
            <a:endParaRPr lang="es-ES"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S" sz="1600" dirty="0" smtClean="0">
                <a:latin typeface="Arial" panose="020B0604020202020204" pitchFamily="34" charset="0"/>
                <a:cs typeface="Arial" panose="020B0604020202020204" pitchFamily="34" charset="0"/>
              </a:rPr>
              <a:t>producción </a:t>
            </a:r>
            <a:r>
              <a:rPr lang="es-ES" sz="1600" dirty="0">
                <a:latin typeface="Arial" panose="020B0604020202020204" pitchFamily="34" charset="0"/>
                <a:cs typeface="Arial" panose="020B0604020202020204" pitchFamily="34" charset="0"/>
              </a:rPr>
              <a:t>discursiva </a:t>
            </a:r>
            <a:r>
              <a:rPr lang="es-ES" sz="1600" dirty="0" smtClean="0">
                <a:latin typeface="Arial" panose="020B0604020202020204" pitchFamily="34" charset="0"/>
                <a:cs typeface="Arial" panose="020B0604020202020204" pitchFamily="34" charset="0"/>
              </a:rPr>
              <a:t>oral</a:t>
            </a:r>
          </a:p>
          <a:p>
            <a:pPr marL="285750" indent="-285750" algn="just">
              <a:buFont typeface="Wingdings" panose="05000000000000000000" pitchFamily="2" charset="2"/>
              <a:buChar char="v"/>
            </a:pPr>
            <a:r>
              <a:rPr lang="es-ES" sz="1600" dirty="0" smtClean="0">
                <a:latin typeface="Arial" panose="020B0604020202020204" pitchFamily="34" charset="0"/>
                <a:cs typeface="Arial" panose="020B0604020202020204" pitchFamily="34" charset="0"/>
              </a:rPr>
              <a:t>producción </a:t>
            </a:r>
            <a:r>
              <a:rPr lang="es-ES" sz="1600" dirty="0">
                <a:latin typeface="Arial" panose="020B0604020202020204" pitchFamily="34" charset="0"/>
                <a:cs typeface="Arial" panose="020B0604020202020204" pitchFamily="34" charset="0"/>
              </a:rPr>
              <a:t>escrita e interpretación </a:t>
            </a:r>
            <a:r>
              <a:rPr lang="es-ES" sz="1600" dirty="0" smtClean="0">
                <a:latin typeface="Arial" panose="020B0604020202020204" pitchFamily="34" charset="0"/>
                <a:cs typeface="Arial" panose="020B0604020202020204" pitchFamily="34" charset="0"/>
              </a:rPr>
              <a:t>lectora.</a:t>
            </a:r>
          </a:p>
          <a:p>
            <a:pPr marL="285750" indent="-285750" algn="just">
              <a:buFont typeface="Wingdings" panose="05000000000000000000" pitchFamily="2" charset="2"/>
              <a:buChar char="v"/>
            </a:pPr>
            <a:r>
              <a:rPr lang="es-ES" sz="1600" dirty="0" err="1" smtClean="0">
                <a:latin typeface="Arial" panose="020B0604020202020204" pitchFamily="34" charset="0"/>
                <a:cs typeface="Arial" panose="020B0604020202020204" pitchFamily="34" charset="0"/>
              </a:rPr>
              <a:t>Discalculia</a:t>
            </a:r>
            <a:r>
              <a:rPr lang="es-ES" sz="1600" dirty="0" smtClean="0">
                <a:latin typeface="Arial" panose="020B0604020202020204" pitchFamily="34" charset="0"/>
                <a:cs typeface="Arial" panose="020B0604020202020204" pitchFamily="34" charset="0"/>
              </a:rPr>
              <a:t>.</a:t>
            </a:r>
            <a:endParaRPr lang="es-ES"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S" sz="1600" dirty="0" smtClean="0">
                <a:latin typeface="Arial" panose="020B0604020202020204" pitchFamily="34" charset="0"/>
                <a:cs typeface="Arial" panose="020B0604020202020204" pitchFamily="34" charset="0"/>
              </a:rPr>
              <a:t>Poseen  </a:t>
            </a:r>
            <a:r>
              <a:rPr lang="es-ES" sz="1600" dirty="0">
                <a:latin typeface="Arial" panose="020B0604020202020204" pitchFamily="34" charset="0"/>
                <a:cs typeface="Arial" panose="020B0604020202020204" pitchFamily="34" charset="0"/>
              </a:rPr>
              <a:t>limitadas </a:t>
            </a:r>
            <a:r>
              <a:rPr lang="es-ES" sz="1600" dirty="0" smtClean="0">
                <a:latin typeface="Arial" panose="020B0604020202020204" pitchFamily="34" charset="0"/>
                <a:cs typeface="Arial" panose="020B0604020202020204" pitchFamily="34" charset="0"/>
              </a:rPr>
              <a:t>habilidades en cuanto al</a:t>
            </a:r>
            <a:r>
              <a:rPr lang="es-ES" sz="1600" b="1" dirty="0" smtClean="0">
                <a:latin typeface="Arial" panose="020B0604020202020204" pitchFamily="34" charset="0"/>
                <a:cs typeface="Arial" panose="020B0604020202020204" pitchFamily="34" charset="0"/>
              </a:rPr>
              <a:t> </a:t>
            </a:r>
            <a:r>
              <a:rPr lang="es-ES" sz="1600" u="sng" dirty="0" smtClean="0">
                <a:latin typeface="Arial" panose="020B0604020202020204" pitchFamily="34" charset="0"/>
                <a:cs typeface="Arial" panose="020B0604020202020204" pitchFamily="34" charset="0"/>
              </a:rPr>
              <a:t>Funcionamiento </a:t>
            </a:r>
            <a:r>
              <a:rPr lang="es-ES" sz="1600" u="sng" dirty="0">
                <a:latin typeface="Arial" panose="020B0604020202020204" pitchFamily="34" charset="0"/>
                <a:cs typeface="Arial" panose="020B0604020202020204" pitchFamily="34" charset="0"/>
              </a:rPr>
              <a:t>Ejecutivo</a:t>
            </a:r>
            <a:r>
              <a:rPr lang="es-ES" sz="1600" dirty="0">
                <a:latin typeface="Arial" panose="020B0604020202020204" pitchFamily="34" charset="0"/>
                <a:cs typeface="Arial" panose="020B0604020202020204" pitchFamily="34" charset="0"/>
              </a:rPr>
              <a:t>, cualquier tarea que requiera planificación, organización, memorización, administración del tiempo y una flexibilidad de pensamiento. </a:t>
            </a:r>
            <a:endParaRPr lang="es-ES"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S" sz="1600" dirty="0" smtClean="0">
                <a:latin typeface="Arial" panose="020B0604020202020204" pitchFamily="34" charset="0"/>
                <a:cs typeface="Arial" panose="020B0604020202020204" pitchFamily="34" charset="0"/>
              </a:rPr>
              <a:t>Dificultad y mala </a:t>
            </a:r>
            <a:r>
              <a:rPr lang="es-ES" sz="1600" dirty="0" err="1" smtClean="0">
                <a:latin typeface="Arial" panose="020B0604020202020204" pitchFamily="34" charset="0"/>
                <a:cs typeface="Arial" panose="020B0604020202020204" pitchFamily="34" charset="0"/>
              </a:rPr>
              <a:t>prehension</a:t>
            </a:r>
            <a:r>
              <a:rPr lang="es-ES" sz="1600" dirty="0" smtClean="0">
                <a:latin typeface="Arial" panose="020B0604020202020204" pitchFamily="34" charset="0"/>
                <a:cs typeface="Arial" panose="020B0604020202020204" pitchFamily="34" charset="0"/>
              </a:rPr>
              <a:t> para sostener </a:t>
            </a:r>
            <a:r>
              <a:rPr lang="es-ES" sz="1600" dirty="0">
                <a:latin typeface="Arial" panose="020B0604020202020204" pitchFamily="34" charset="0"/>
                <a:cs typeface="Arial" panose="020B0604020202020204" pitchFamily="34" charset="0"/>
              </a:rPr>
              <a:t>el lápiz</a:t>
            </a:r>
            <a:r>
              <a:rPr lang="es-ES" sz="16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es-ES" sz="1600" dirty="0" smtClean="0">
                <a:latin typeface="Arial" panose="020B0604020202020204" pitchFamily="34" charset="0"/>
                <a:cs typeface="Arial" panose="020B0604020202020204" pitchFamily="34" charset="0"/>
              </a:rPr>
              <a:t>Puede </a:t>
            </a:r>
            <a:r>
              <a:rPr lang="es-ES" sz="1600" dirty="0">
                <a:latin typeface="Arial" panose="020B0604020202020204" pitchFamily="34" charset="0"/>
                <a:cs typeface="Arial" panose="020B0604020202020204" pitchFamily="34" charset="0"/>
              </a:rPr>
              <a:t>tener problemas para seguir instrucciones</a:t>
            </a:r>
            <a:r>
              <a:rPr lang="es-ES" sz="16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es-ES" sz="1600" dirty="0" smtClean="0">
                <a:latin typeface="Arial" panose="020B0604020202020204" pitchFamily="34" charset="0"/>
                <a:cs typeface="Arial" panose="020B0604020202020204" pitchFamily="34" charset="0"/>
              </a:rPr>
              <a:t>Dificultad para seguir</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las reglas sociales de la conversación, tales como, tomar turnos o pararse muy cerca del oyente</a:t>
            </a:r>
            <a:r>
              <a:rPr lang="es-ES" sz="1600" dirty="0" smtClean="0">
                <a:latin typeface="Arial" panose="020B0604020202020204" pitchFamily="34" charset="0"/>
                <a:cs typeface="Arial" panose="020B0604020202020204" pitchFamily="34" charset="0"/>
              </a:rPr>
              <a:t>.</a:t>
            </a:r>
            <a:endParaRPr lang="es-ES" sz="1600" dirty="0" smtClean="0">
              <a:latin typeface="Arial" panose="020B0604020202020204" pitchFamily="34" charset="0"/>
              <a:cs typeface="Arial" panose="020B0604020202020204" pitchFamily="34" charset="0"/>
            </a:endParaRPr>
          </a:p>
        </p:txBody>
      </p:sp>
      <p:sp>
        <p:nvSpPr>
          <p:cNvPr id="5" name="4 Rectángulo"/>
          <p:cNvSpPr/>
          <p:nvPr/>
        </p:nvSpPr>
        <p:spPr>
          <a:xfrm>
            <a:off x="2286000" y="221739"/>
            <a:ext cx="4572000" cy="830997"/>
          </a:xfrm>
          <a:prstGeom prst="rect">
            <a:avLst/>
          </a:prstGeom>
        </p:spPr>
        <p:txBody>
          <a:bodyPr>
            <a:spAutoFit/>
          </a:bodyPr>
          <a:lstStyle/>
          <a:p>
            <a:pPr algn="ctr"/>
            <a:endParaRPr lang="es-ES" sz="2400" dirty="0">
              <a:solidFill>
                <a:srgbClr val="FF0000"/>
              </a:solidFill>
            </a:endParaRPr>
          </a:p>
          <a:p>
            <a:pPr algn="ctr"/>
            <a:r>
              <a:rPr lang="es-ES" sz="2400" dirty="0" smtClean="0">
                <a:solidFill>
                  <a:srgbClr val="FF0000"/>
                </a:solidFill>
              </a:rPr>
              <a:t>Dificultades en el</a:t>
            </a:r>
            <a:r>
              <a:rPr lang="es-ES" sz="2400" dirty="0" smtClean="0">
                <a:solidFill>
                  <a:srgbClr val="FF0000"/>
                </a:solidFill>
              </a:rPr>
              <a:t> </a:t>
            </a:r>
            <a:r>
              <a:rPr lang="es-ES" sz="2400" dirty="0" smtClean="0">
                <a:solidFill>
                  <a:srgbClr val="FF0000"/>
                </a:solidFill>
              </a:rPr>
              <a:t>Aprendizaje</a:t>
            </a:r>
            <a:endParaRPr lang="es-ES" sz="2400" dirty="0">
              <a:solidFill>
                <a:srgbClr val="FF0000"/>
              </a:solidFill>
            </a:endParaRPr>
          </a:p>
        </p:txBody>
      </p:sp>
    </p:spTree>
    <p:extLst>
      <p:ext uri="{BB962C8B-B14F-4D97-AF65-F5344CB8AC3E}">
        <p14:creationId xmlns:p14="http://schemas.microsoft.com/office/powerpoint/2010/main" val="4132937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C:\Users\comp\AppData\Local\Temp\Rar$DI30.520\template_internal1.jpg"/>
          <p:cNvPicPr>
            <a:picLocks noChangeAspect="1" noChangeArrowheads="1"/>
          </p:cNvPicPr>
          <p:nvPr/>
        </p:nvPicPr>
        <p:blipFill rotWithShape="1">
          <a:blip r:embed="rId3">
            <a:extLst>
              <a:ext uri="{28A0092B-C50C-407E-A947-70E740481C1C}">
                <a14:useLocalDpi xmlns:a14="http://schemas.microsoft.com/office/drawing/2010/main" val="0"/>
              </a:ext>
            </a:extLst>
          </a:blip>
          <a:srcRect l="77424" t="58990"/>
          <a:stretch/>
        </p:blipFill>
        <p:spPr bwMode="auto">
          <a:xfrm>
            <a:off x="6858001" y="4007922"/>
            <a:ext cx="1372084" cy="208537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827584" y="908720"/>
            <a:ext cx="7272808" cy="3477875"/>
          </a:xfrm>
          <a:prstGeom prst="rect">
            <a:avLst/>
          </a:prstGeom>
        </p:spPr>
        <p:txBody>
          <a:bodyPr wrap="square">
            <a:spAutoFit/>
          </a:bodyPr>
          <a:lstStyle/>
          <a:p>
            <a:r>
              <a:rPr lang="es-ES" sz="2000" b="1" i="1" dirty="0">
                <a:solidFill>
                  <a:srgbClr val="FF0000"/>
                </a:solidFill>
              </a:rPr>
              <a:t>¿Qué puedes hacer como maestro de Escuela Sabática</a:t>
            </a:r>
            <a:r>
              <a:rPr lang="es-ES" sz="2000" b="1" i="1" dirty="0" smtClean="0">
                <a:solidFill>
                  <a:srgbClr val="FF0000"/>
                </a:solidFill>
              </a:rPr>
              <a:t>???</a:t>
            </a:r>
          </a:p>
          <a:p>
            <a:endParaRPr lang="es-ES" sz="2000" b="1" i="1" dirty="0" smtClean="0">
              <a:solidFill>
                <a:srgbClr val="FF0000"/>
              </a:solidFill>
            </a:endParaRPr>
          </a:p>
          <a:p>
            <a:r>
              <a:rPr lang="es-ES" dirty="0" smtClean="0"/>
              <a:t>• </a:t>
            </a:r>
            <a:r>
              <a:rPr lang="es-ES" dirty="0"/>
              <a:t>¡Aproveche la oportunidad de hacer una gran diferencia en la vida de ese </a:t>
            </a:r>
            <a:r>
              <a:rPr lang="es-ES" dirty="0" smtClean="0"/>
              <a:t>estudiante!</a:t>
            </a:r>
          </a:p>
          <a:p>
            <a:pPr marL="285750" indent="-285750">
              <a:buFont typeface="Arial" panose="020B0604020202020204" pitchFamily="34" charset="0"/>
              <a:buChar char="•"/>
            </a:pPr>
            <a:r>
              <a:rPr lang="es-ES" dirty="0" smtClean="0"/>
              <a:t>Descubra </a:t>
            </a:r>
            <a:r>
              <a:rPr lang="es-ES" dirty="0"/>
              <a:t>y destaque cuáles son las fortalezas y los intereses de ese estudiante</a:t>
            </a:r>
            <a:r>
              <a:rPr lang="es-ES" dirty="0" smtClean="0"/>
              <a:t>.</a:t>
            </a:r>
          </a:p>
          <a:p>
            <a:r>
              <a:rPr lang="es-ES" dirty="0" smtClean="0"/>
              <a:t>• </a:t>
            </a:r>
            <a:r>
              <a:rPr lang="es-ES" dirty="0" err="1"/>
              <a:t>Déle</a:t>
            </a:r>
            <a:r>
              <a:rPr lang="es-ES" dirty="0"/>
              <a:t> al estudiante una retroalimentación positiva y mucha práctica</a:t>
            </a:r>
            <a:r>
              <a:rPr lang="es-ES" dirty="0" smtClean="0"/>
              <a:t>.</a:t>
            </a:r>
          </a:p>
          <a:p>
            <a:r>
              <a:rPr lang="es-ES" dirty="0" smtClean="0"/>
              <a:t>• </a:t>
            </a:r>
            <a:r>
              <a:rPr lang="es-ES" dirty="0"/>
              <a:t>Divida las actividades en pasos más pequeños, dando instrucciones verbalmente y por escrito</a:t>
            </a:r>
            <a:r>
              <a:rPr lang="es-ES" dirty="0" smtClean="0"/>
              <a:t>.</a:t>
            </a:r>
          </a:p>
          <a:p>
            <a:r>
              <a:rPr lang="es-ES" dirty="0" smtClean="0"/>
              <a:t>• </a:t>
            </a:r>
            <a:r>
              <a:rPr lang="es-ES" dirty="0" err="1"/>
              <a:t>Déle</a:t>
            </a:r>
            <a:r>
              <a:rPr lang="es-ES" dirty="0"/>
              <a:t> al estudiante más tiempo para que termine su libro de trabajo</a:t>
            </a:r>
            <a:r>
              <a:rPr lang="es-ES" dirty="0" smtClean="0"/>
              <a:t>.</a:t>
            </a:r>
          </a:p>
          <a:p>
            <a:r>
              <a:rPr lang="es-ES" dirty="0" smtClean="0"/>
              <a:t>• </a:t>
            </a:r>
            <a:r>
              <a:rPr lang="es-ES" dirty="0"/>
              <a:t>Comuníquese con los padres y trabaje con ellos, intercambie información sobre el progreso de los estudiantes en el hogar, la escuela y la iglesia.</a:t>
            </a:r>
          </a:p>
        </p:txBody>
      </p:sp>
    </p:spTree>
    <p:extLst>
      <p:ext uri="{BB962C8B-B14F-4D97-AF65-F5344CB8AC3E}">
        <p14:creationId xmlns:p14="http://schemas.microsoft.com/office/powerpoint/2010/main" val="2510299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04664"/>
            <a:ext cx="9145016" cy="5909310"/>
          </a:xfrm>
          <a:prstGeom prst="rect">
            <a:avLst/>
          </a:prstGeom>
        </p:spPr>
        <p:txBody>
          <a:bodyPr wrap="square">
            <a:spAutoFit/>
          </a:bodyPr>
          <a:lstStyle/>
          <a:p>
            <a:r>
              <a:rPr lang="es-ES" b="1" dirty="0">
                <a:solidFill>
                  <a:srgbClr val="FF0000"/>
                </a:solidFill>
              </a:rPr>
              <a:t>SUGERENCIAS PARA LOS MAESTROS AL ENSEÑAR A NIÑOS CON </a:t>
            </a:r>
            <a:r>
              <a:rPr lang="es-ES" b="1" dirty="0" smtClean="0">
                <a:solidFill>
                  <a:srgbClr val="FF0000"/>
                </a:solidFill>
              </a:rPr>
              <a:t>NECESIDAES ESPECIALES</a:t>
            </a:r>
            <a:endParaRPr lang="es-ES" b="1" dirty="0">
              <a:solidFill>
                <a:srgbClr val="FF0000"/>
              </a:solidFill>
            </a:endParaRPr>
          </a:p>
          <a:p>
            <a:r>
              <a:rPr lang="es-ES" dirty="0"/>
              <a:t> </a:t>
            </a:r>
          </a:p>
          <a:p>
            <a:r>
              <a:rPr lang="es-ES" dirty="0"/>
              <a:t>1.     Mostrar un acercamiento positivo, utilizando una firmeza amable.</a:t>
            </a:r>
          </a:p>
          <a:p>
            <a:r>
              <a:rPr lang="es-ES" dirty="0"/>
              <a:t> </a:t>
            </a:r>
          </a:p>
          <a:p>
            <a:r>
              <a:rPr lang="es-ES" dirty="0"/>
              <a:t>2.     Siempre debe de estar alegre y sonriendo.</a:t>
            </a:r>
          </a:p>
          <a:p>
            <a:r>
              <a:rPr lang="es-ES" dirty="0"/>
              <a:t> </a:t>
            </a:r>
          </a:p>
          <a:p>
            <a:r>
              <a:rPr lang="es-ES" dirty="0"/>
              <a:t>3.     Siempre presentar con mucho ánimo, la lección, los cantos y versículos, etc.</a:t>
            </a:r>
          </a:p>
          <a:p>
            <a:r>
              <a:rPr lang="es-ES" dirty="0"/>
              <a:t> </a:t>
            </a:r>
          </a:p>
          <a:p>
            <a:r>
              <a:rPr lang="es-ES" dirty="0"/>
              <a:t>4.     Emplear una variedad de métodos de enseñanza, traiga muchas cosas que sus alumnos puedan tocar, mirar, oler, saborear o escuchar. ¡Recuerde es de suma importancia el valor de un trato </a:t>
            </a:r>
            <a:r>
              <a:rPr lang="es-ES" dirty="0" err="1"/>
              <a:t>multisensorial</a:t>
            </a:r>
            <a:r>
              <a:rPr lang="es-ES" dirty="0"/>
              <a:t>!</a:t>
            </a:r>
          </a:p>
          <a:p>
            <a:r>
              <a:rPr lang="es-ES" dirty="0"/>
              <a:t> </a:t>
            </a:r>
          </a:p>
          <a:p>
            <a:r>
              <a:rPr lang="es-ES" dirty="0"/>
              <a:t>5.     Usar palabras sencillas, para que ellos comprendan y entiendan.</a:t>
            </a:r>
          </a:p>
          <a:p>
            <a:r>
              <a:rPr lang="es-ES" dirty="0"/>
              <a:t> </a:t>
            </a:r>
          </a:p>
          <a:p>
            <a:r>
              <a:rPr lang="es-ES" dirty="0"/>
              <a:t>6.     Pronunciar cada palabra con cuidado, porque los alumnos no comprenden con la misma rapidez que nosotros y en otros casos no escuchan bien.</a:t>
            </a:r>
          </a:p>
          <a:p>
            <a:r>
              <a:rPr lang="es-ES" dirty="0"/>
              <a:t> </a:t>
            </a:r>
          </a:p>
          <a:p>
            <a:r>
              <a:rPr lang="es-ES" dirty="0"/>
              <a:t>7.     Cuidado con las palabras difíciles en la historia, cantos, versículos, etc.</a:t>
            </a:r>
          </a:p>
          <a:p>
            <a:r>
              <a:rPr lang="es-ES" dirty="0"/>
              <a:t> </a:t>
            </a:r>
          </a:p>
          <a:p>
            <a:r>
              <a:rPr lang="es-ES" dirty="0"/>
              <a:t>8.     Los alumnos aprenden mediante el empleo de la repetición, así que a repetir, repetir y repetir, no se canse de repetir.</a:t>
            </a:r>
          </a:p>
        </p:txBody>
      </p:sp>
    </p:spTree>
    <p:extLst>
      <p:ext uri="{BB962C8B-B14F-4D97-AF65-F5344CB8AC3E}">
        <p14:creationId xmlns:p14="http://schemas.microsoft.com/office/powerpoint/2010/main" val="3643051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843677"/>
            <a:ext cx="6192688" cy="1477328"/>
          </a:xfrm>
          <a:prstGeom prst="rect">
            <a:avLst/>
          </a:prstGeom>
        </p:spPr>
        <p:txBody>
          <a:bodyPr wrap="square">
            <a:spAutoFit/>
          </a:bodyPr>
          <a:lstStyle/>
          <a:p>
            <a:pPr algn="just"/>
            <a:r>
              <a:rPr lang="es-ES" dirty="0" smtClean="0"/>
              <a:t>Es </a:t>
            </a:r>
            <a:r>
              <a:rPr lang="es-ES" dirty="0"/>
              <a:t>importante recordar que el nivel de captación de las enseñanzas de los niños </a:t>
            </a:r>
            <a:r>
              <a:rPr lang="es-ES" dirty="0" smtClean="0"/>
              <a:t>con necesidades especiales </a:t>
            </a:r>
            <a:r>
              <a:rPr lang="es-ES" dirty="0"/>
              <a:t>es variable, depende mucho de la </a:t>
            </a:r>
            <a:r>
              <a:rPr lang="es-ES" dirty="0" smtClean="0"/>
              <a:t>condición que presenta </a:t>
            </a:r>
            <a:r>
              <a:rPr lang="es-ES" dirty="0"/>
              <a:t>y de la severidad de ella.  Se considera pertinente tener en la primera clase una bienvenida para conocer a los alumnos.  </a:t>
            </a:r>
          </a:p>
        </p:txBody>
      </p:sp>
      <p:pic>
        <p:nvPicPr>
          <p:cNvPr id="5" name="Imagen 4"/>
          <p:cNvPicPr>
            <a:picLocks noChangeAspect="1"/>
          </p:cNvPicPr>
          <p:nvPr/>
        </p:nvPicPr>
        <p:blipFill>
          <a:blip r:embed="rId2"/>
          <a:stretch>
            <a:fillRect/>
          </a:stretch>
        </p:blipFill>
        <p:spPr>
          <a:xfrm>
            <a:off x="-12590" y="-12491"/>
            <a:ext cx="9169179" cy="6882981"/>
          </a:xfrm>
          <a:prstGeom prst="rect">
            <a:avLst/>
          </a:prstGeom>
        </p:spPr>
      </p:pic>
      <p:sp>
        <p:nvSpPr>
          <p:cNvPr id="2" name="1 Rectángulo"/>
          <p:cNvSpPr/>
          <p:nvPr/>
        </p:nvSpPr>
        <p:spPr>
          <a:xfrm>
            <a:off x="2286000" y="2780928"/>
            <a:ext cx="4572000" cy="1477328"/>
          </a:xfrm>
          <a:prstGeom prst="rect">
            <a:avLst/>
          </a:prstGeom>
        </p:spPr>
        <p:txBody>
          <a:bodyPr>
            <a:spAutoFit/>
          </a:bodyPr>
          <a:lstStyle/>
          <a:p>
            <a:r>
              <a:rPr lang="es-ES" b="1" dirty="0">
                <a:solidFill>
                  <a:srgbClr val="00B0F0"/>
                </a:solidFill>
              </a:rPr>
              <a:t>En la clase siguiente desarrollar las historias de la creación, con la finalidad de hacer notar al alumno que Dios hizo todo lo que existe y que lo hizo a él.  La  planeación a desarrollar es la siguiente:</a:t>
            </a:r>
          </a:p>
        </p:txBody>
      </p:sp>
    </p:spTree>
    <p:extLst>
      <p:ext uri="{BB962C8B-B14F-4D97-AF65-F5344CB8AC3E}">
        <p14:creationId xmlns:p14="http://schemas.microsoft.com/office/powerpoint/2010/main" val="3136303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590" y="-12491"/>
            <a:ext cx="9169179" cy="6882981"/>
          </a:xfrm>
          <a:prstGeom prst="rect">
            <a:avLst/>
          </a:prstGeom>
        </p:spPr>
      </p:pic>
      <p:sp>
        <p:nvSpPr>
          <p:cNvPr id="4" name="3 Rectángulo"/>
          <p:cNvSpPr/>
          <p:nvPr/>
        </p:nvSpPr>
        <p:spPr>
          <a:xfrm>
            <a:off x="1259632" y="1142742"/>
            <a:ext cx="6264696" cy="2585323"/>
          </a:xfrm>
          <a:prstGeom prst="rect">
            <a:avLst/>
          </a:prstGeom>
        </p:spPr>
        <p:txBody>
          <a:bodyPr wrap="square">
            <a:spAutoFit/>
          </a:bodyPr>
          <a:lstStyle/>
          <a:p>
            <a:pPr algn="ctr"/>
            <a:r>
              <a:rPr lang="es-ES" b="1" dirty="0" smtClean="0">
                <a:solidFill>
                  <a:srgbClr val="FF0000"/>
                </a:solidFill>
              </a:rPr>
              <a:t>Primer mes – Génesis I (“La Creación”)</a:t>
            </a:r>
          </a:p>
          <a:p>
            <a:endParaRPr lang="es-ES" dirty="0" smtClean="0"/>
          </a:p>
          <a:p>
            <a:r>
              <a:rPr lang="es-ES" dirty="0" smtClean="0"/>
              <a:t>Conocer </a:t>
            </a:r>
            <a:r>
              <a:rPr lang="es-ES" dirty="0" smtClean="0"/>
              <a:t>a los niños asistentes</a:t>
            </a:r>
          </a:p>
          <a:p>
            <a:pPr marL="285750" indent="-285750">
              <a:buFont typeface="Arial" panose="020B0604020202020204" pitchFamily="34" charset="0"/>
              <a:buChar char="•"/>
            </a:pPr>
            <a:r>
              <a:rPr lang="es-ES" dirty="0" smtClean="0"/>
              <a:t>Dios hizo los Cielos, el día, la noche, la tierra y el mar</a:t>
            </a:r>
          </a:p>
          <a:p>
            <a:pPr marL="285750" indent="-285750">
              <a:buFont typeface="Arial" panose="020B0604020202020204" pitchFamily="34" charset="0"/>
              <a:buChar char="•"/>
            </a:pPr>
            <a:r>
              <a:rPr lang="es-ES" dirty="0" smtClean="0"/>
              <a:t>Dios hizo la hierba y los árboles</a:t>
            </a:r>
          </a:p>
          <a:p>
            <a:pPr marL="285750" indent="-285750">
              <a:buFont typeface="Arial" panose="020B0604020202020204" pitchFamily="34" charset="0"/>
              <a:buChar char="•"/>
            </a:pPr>
            <a:r>
              <a:rPr lang="es-ES" dirty="0" smtClean="0"/>
              <a:t>Dios hizo el sol, la luna y las estrellas</a:t>
            </a:r>
          </a:p>
          <a:p>
            <a:pPr marL="285750" indent="-285750">
              <a:buFont typeface="Arial" panose="020B0604020202020204" pitchFamily="34" charset="0"/>
              <a:buChar char="•"/>
            </a:pPr>
            <a:r>
              <a:rPr lang="es-ES" dirty="0" smtClean="0"/>
              <a:t>Dios hizo a los animales</a:t>
            </a:r>
          </a:p>
          <a:p>
            <a:pPr marL="285750" indent="-285750">
              <a:buFont typeface="Arial" panose="020B0604020202020204" pitchFamily="34" charset="0"/>
              <a:buChar char="•"/>
            </a:pPr>
            <a:r>
              <a:rPr lang="es-ES" dirty="0" smtClean="0"/>
              <a:t>Dios hizo al hombre</a:t>
            </a:r>
          </a:p>
          <a:p>
            <a:r>
              <a:rPr lang="es-ES" dirty="0" smtClean="0"/>
              <a:t>Repaso de las lecciones</a:t>
            </a:r>
            <a:endParaRPr lang="es-ES" dirty="0"/>
          </a:p>
        </p:txBody>
      </p:sp>
    </p:spTree>
    <p:extLst>
      <p:ext uri="{BB962C8B-B14F-4D97-AF65-F5344CB8AC3E}">
        <p14:creationId xmlns:p14="http://schemas.microsoft.com/office/powerpoint/2010/main" val="2703555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590" y="-12491"/>
            <a:ext cx="9169179" cy="6882981"/>
          </a:xfrm>
          <a:prstGeom prst="rect">
            <a:avLst/>
          </a:prstGeom>
        </p:spPr>
      </p:pic>
      <p:sp>
        <p:nvSpPr>
          <p:cNvPr id="4" name="3 Rectángulo"/>
          <p:cNvSpPr/>
          <p:nvPr/>
        </p:nvSpPr>
        <p:spPr>
          <a:xfrm>
            <a:off x="1853952" y="1582341"/>
            <a:ext cx="5526360" cy="4247317"/>
          </a:xfrm>
          <a:prstGeom prst="rect">
            <a:avLst/>
          </a:prstGeom>
        </p:spPr>
        <p:txBody>
          <a:bodyPr wrap="square">
            <a:spAutoFit/>
          </a:bodyPr>
          <a:lstStyle/>
          <a:p>
            <a:r>
              <a:rPr lang="es-ES" b="1" dirty="0">
                <a:solidFill>
                  <a:srgbClr val="FF0000"/>
                </a:solidFill>
              </a:rPr>
              <a:t>Segundo mes – Génesis 2 y 3 (“El Hombre en el huerto del Edén” y  “El Pecado”)</a:t>
            </a:r>
          </a:p>
          <a:p>
            <a:r>
              <a:rPr lang="es-ES" dirty="0"/>
              <a:t> </a:t>
            </a:r>
          </a:p>
          <a:p>
            <a:r>
              <a:rPr lang="es-ES" dirty="0"/>
              <a:t>El hombre en el jardín del Edén</a:t>
            </a:r>
          </a:p>
          <a:p>
            <a:r>
              <a:rPr lang="es-ES" dirty="0"/>
              <a:t>El pecado del hombre</a:t>
            </a:r>
          </a:p>
          <a:p>
            <a:r>
              <a:rPr lang="es-ES" dirty="0"/>
              <a:t>Repaso de los capitulo 2 y </a:t>
            </a:r>
            <a:r>
              <a:rPr lang="es-ES" dirty="0" smtClean="0"/>
              <a:t>3</a:t>
            </a:r>
          </a:p>
          <a:p>
            <a:endParaRPr lang="es-ES" dirty="0"/>
          </a:p>
          <a:p>
            <a:r>
              <a:rPr lang="es-ES" b="1" dirty="0">
                <a:solidFill>
                  <a:srgbClr val="FF0000"/>
                </a:solidFill>
              </a:rPr>
              <a:t>NOTA:</a:t>
            </a:r>
            <a:r>
              <a:rPr lang="es-ES" dirty="0"/>
              <a:t> Pedagógicamente está comprobado que recordamos:</a:t>
            </a:r>
          </a:p>
          <a:p>
            <a:r>
              <a:rPr lang="es-ES" dirty="0"/>
              <a:t> </a:t>
            </a:r>
          </a:p>
          <a:p>
            <a:pPr marL="342900" indent="-342900">
              <a:buFont typeface="Arial" panose="020B0604020202020204" pitchFamily="34" charset="0"/>
              <a:buChar char="•"/>
            </a:pPr>
            <a:r>
              <a:rPr lang="es-ES" dirty="0" smtClean="0"/>
              <a:t>10</a:t>
            </a:r>
            <a:r>
              <a:rPr lang="es-ES" dirty="0"/>
              <a:t>% de lo que </a:t>
            </a:r>
            <a:r>
              <a:rPr lang="es-ES" dirty="0" smtClean="0"/>
              <a:t>oímos</a:t>
            </a:r>
          </a:p>
          <a:p>
            <a:pPr marL="342900" indent="-342900">
              <a:buFont typeface="Arial" panose="020B0604020202020204" pitchFamily="34" charset="0"/>
              <a:buChar char="•"/>
            </a:pPr>
            <a:r>
              <a:rPr lang="es-ES" dirty="0" smtClean="0"/>
              <a:t>50</a:t>
            </a:r>
            <a:r>
              <a:rPr lang="es-ES" dirty="0"/>
              <a:t>% de lo que </a:t>
            </a:r>
            <a:r>
              <a:rPr lang="es-ES" dirty="0" smtClean="0"/>
              <a:t>vemos</a:t>
            </a:r>
          </a:p>
          <a:p>
            <a:pPr marL="342900" indent="-342900">
              <a:buFont typeface="Arial" panose="020B0604020202020204" pitchFamily="34" charset="0"/>
              <a:buChar char="•"/>
            </a:pPr>
            <a:r>
              <a:rPr lang="es-ES" dirty="0" smtClean="0"/>
              <a:t>80</a:t>
            </a:r>
            <a:r>
              <a:rPr lang="es-ES" dirty="0"/>
              <a:t>% de lo que </a:t>
            </a:r>
            <a:r>
              <a:rPr lang="es-ES" dirty="0" smtClean="0"/>
              <a:t>decimos</a:t>
            </a:r>
          </a:p>
          <a:p>
            <a:pPr marL="342900" indent="-342900">
              <a:buFont typeface="Arial" panose="020B0604020202020204" pitchFamily="34" charset="0"/>
              <a:buChar char="•"/>
            </a:pPr>
            <a:r>
              <a:rPr lang="es-ES" dirty="0" smtClean="0"/>
              <a:t>90</a:t>
            </a:r>
            <a:r>
              <a:rPr lang="es-ES" dirty="0"/>
              <a:t>% de lo que hacemos</a:t>
            </a:r>
          </a:p>
          <a:p>
            <a:r>
              <a:rPr lang="es-ES" dirty="0"/>
              <a:t> </a:t>
            </a:r>
          </a:p>
        </p:txBody>
      </p:sp>
    </p:spTree>
    <p:extLst>
      <p:ext uri="{BB962C8B-B14F-4D97-AF65-F5344CB8AC3E}">
        <p14:creationId xmlns:p14="http://schemas.microsoft.com/office/powerpoint/2010/main" val="135729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0" y="4233862"/>
            <a:ext cx="727280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dirty="0">
                <a:solidFill>
                  <a:srgbClr val="7030A0"/>
                </a:solidFill>
              </a:rPr>
              <a:t>Aunque a veces es difícil para los niños pequeños entender conceptos complejos sobre el cristianismo, pueden comprender fácilmente el amor. </a:t>
            </a:r>
            <a:endParaRPr lang="es-ES" dirty="0" smtClean="0">
              <a:solidFill>
                <a:srgbClr val="7030A0"/>
              </a:solidFill>
            </a:endParaRPr>
          </a:p>
          <a:p>
            <a:pPr algn="ctr"/>
            <a:r>
              <a:rPr lang="es-ES" dirty="0" smtClean="0">
                <a:solidFill>
                  <a:srgbClr val="7030A0"/>
                </a:solidFill>
              </a:rPr>
              <a:t>Enseña </a:t>
            </a:r>
            <a:r>
              <a:rPr lang="es-ES" dirty="0">
                <a:solidFill>
                  <a:srgbClr val="7030A0"/>
                </a:solidFill>
              </a:rPr>
              <a:t>a los niños que Dios los ama y los hizo especiales. </a:t>
            </a:r>
            <a:endParaRPr lang="es-ES" dirty="0" smtClean="0">
              <a:solidFill>
                <a:srgbClr val="7030A0"/>
              </a:solidFill>
            </a:endParaRPr>
          </a:p>
        </p:txBody>
      </p:sp>
      <p:sp>
        <p:nvSpPr>
          <p:cNvPr id="5" name="4 Rectángulo"/>
          <p:cNvSpPr/>
          <p:nvPr/>
        </p:nvSpPr>
        <p:spPr>
          <a:xfrm>
            <a:off x="1043608" y="836712"/>
            <a:ext cx="712879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2800" b="1" dirty="0" smtClean="0">
                <a:solidFill>
                  <a:srgbClr val="7030A0"/>
                </a:solidFill>
              </a:rPr>
              <a:t>Efesios 2:10: </a:t>
            </a:r>
            <a:r>
              <a:rPr lang="es-ES" sz="2800" b="1" dirty="0">
                <a:solidFill>
                  <a:srgbClr val="7030A0"/>
                </a:solidFill>
              </a:rPr>
              <a:t>"Porque somos hechura suya, creados en Cristo Jesús para buenas obras". </a:t>
            </a:r>
            <a:endParaRPr lang="es-ES" sz="2800" b="1" dirty="0" smtClean="0">
              <a:solidFill>
                <a:srgbClr val="7030A0"/>
              </a:solidFill>
            </a:endParaRPr>
          </a:p>
          <a:p>
            <a:pPr algn="ctr"/>
            <a:r>
              <a:rPr lang="es-ES" sz="1600" b="1" dirty="0" smtClean="0">
                <a:solidFill>
                  <a:srgbClr val="7030A0"/>
                </a:solidFill>
              </a:rPr>
              <a:t>(NVI </a:t>
            </a:r>
            <a:r>
              <a:rPr lang="es-ES" sz="1600" b="1" dirty="0">
                <a:solidFill>
                  <a:srgbClr val="7030A0"/>
                </a:solidFill>
              </a:rPr>
              <a:t>de la </a:t>
            </a:r>
            <a:r>
              <a:rPr lang="es-ES" sz="1600" b="1" dirty="0" smtClean="0">
                <a:solidFill>
                  <a:srgbClr val="7030A0"/>
                </a:solidFill>
              </a:rPr>
              <a:t>Biblia)</a:t>
            </a:r>
            <a:endParaRPr lang="es-ES" sz="1600" b="1" dirty="0">
              <a:solidFill>
                <a:srgbClr val="7030A0"/>
              </a:solidFill>
            </a:endParaRPr>
          </a:p>
        </p:txBody>
      </p:sp>
      <p:sp>
        <p:nvSpPr>
          <p:cNvPr id="6" name="5 Rectángulo"/>
          <p:cNvSpPr/>
          <p:nvPr/>
        </p:nvSpPr>
        <p:spPr>
          <a:xfrm>
            <a:off x="1167408" y="5374957"/>
            <a:ext cx="698477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dirty="0" smtClean="0">
                <a:solidFill>
                  <a:srgbClr val="7030A0"/>
                </a:solidFill>
              </a:rPr>
              <a:t>Dígale </a:t>
            </a:r>
            <a:r>
              <a:rPr lang="es-ES" dirty="0">
                <a:solidFill>
                  <a:srgbClr val="7030A0"/>
                </a:solidFill>
              </a:rPr>
              <a:t>a los niños que Jesús hizo a cada persona única, y por eso siempre debemos respetarnos unos a otros .</a:t>
            </a:r>
          </a:p>
        </p:txBody>
      </p:sp>
    </p:spTree>
    <p:extLst>
      <p:ext uri="{BB962C8B-B14F-4D97-AF65-F5344CB8AC3E}">
        <p14:creationId xmlns:p14="http://schemas.microsoft.com/office/powerpoint/2010/main" val="83282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omp\AppData\Local\Temp\Rar$DI06.119\template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3382"/>
            <a:ext cx="9144000" cy="4647426"/>
          </a:xfrm>
          <a:prstGeom prst="rect">
            <a:avLst/>
          </a:prstGeom>
        </p:spPr>
        <p:txBody>
          <a:bodyPr wrap="square">
            <a:spAutoFit/>
          </a:bodyPr>
          <a:lstStyle/>
          <a:p>
            <a:pPr algn="ctr"/>
            <a:r>
              <a:rPr lang="es-ES" b="1" dirty="0"/>
              <a:t>PLANIFICACIÓN DE LA CLASE</a:t>
            </a:r>
          </a:p>
          <a:p>
            <a:r>
              <a:rPr lang="es-ES" dirty="0"/>
              <a:t> </a:t>
            </a:r>
          </a:p>
          <a:p>
            <a:r>
              <a:rPr lang="es-ES" sz="1600" dirty="0">
                <a:solidFill>
                  <a:srgbClr val="002060"/>
                </a:solidFill>
                <a:latin typeface="Arial" panose="020B0604020202020204" pitchFamily="34" charset="0"/>
                <a:cs typeface="Arial" panose="020B0604020202020204" pitchFamily="34" charset="0"/>
              </a:rPr>
              <a:t>Centro de interés – </a:t>
            </a:r>
            <a:r>
              <a:rPr lang="es-ES" sz="1600" dirty="0" smtClean="0">
                <a:solidFill>
                  <a:srgbClr val="002060"/>
                </a:solidFill>
                <a:latin typeface="Arial" panose="020B0604020202020204" pitchFamily="34" charset="0"/>
                <a:cs typeface="Arial" panose="020B0604020202020204" pitchFamily="34" charset="0"/>
              </a:rPr>
              <a:t>5 </a:t>
            </a:r>
            <a:r>
              <a:rPr lang="es-ES" sz="1600" dirty="0">
                <a:solidFill>
                  <a:srgbClr val="002060"/>
                </a:solidFill>
                <a:latin typeface="Arial" panose="020B0604020202020204" pitchFamily="34" charset="0"/>
                <a:cs typeface="Arial" panose="020B0604020202020204" pitchFamily="34" charset="0"/>
              </a:rPr>
              <a:t>minutos</a:t>
            </a:r>
          </a:p>
          <a:p>
            <a:r>
              <a:rPr lang="es-ES" sz="1600" dirty="0">
                <a:solidFill>
                  <a:srgbClr val="002060"/>
                </a:solidFill>
                <a:latin typeface="Arial" panose="020B0604020202020204" pitchFamily="34" charset="0"/>
                <a:cs typeface="Arial" panose="020B0604020202020204" pitchFamily="34" charset="0"/>
              </a:rPr>
              <a:t> </a:t>
            </a:r>
          </a:p>
          <a:p>
            <a:r>
              <a:rPr lang="es-ES" sz="1600" dirty="0">
                <a:solidFill>
                  <a:srgbClr val="002060"/>
                </a:solidFill>
                <a:latin typeface="Arial" panose="020B0604020202020204" pitchFamily="34" charset="0"/>
                <a:cs typeface="Arial" panose="020B0604020202020204" pitchFamily="34" charset="0"/>
              </a:rPr>
              <a:t>Asistencia y bienvenida – 5 </a:t>
            </a:r>
            <a:r>
              <a:rPr lang="es-ES" sz="1600" dirty="0" smtClean="0">
                <a:solidFill>
                  <a:srgbClr val="002060"/>
                </a:solidFill>
                <a:latin typeface="Arial" panose="020B0604020202020204" pitchFamily="34" charset="0"/>
                <a:cs typeface="Arial" panose="020B0604020202020204" pitchFamily="34" charset="0"/>
              </a:rPr>
              <a:t>minutos</a:t>
            </a:r>
          </a:p>
          <a:p>
            <a:endParaRPr lang="es-ES" sz="1600" dirty="0">
              <a:solidFill>
                <a:srgbClr val="002060"/>
              </a:solidFill>
              <a:latin typeface="Arial" panose="020B0604020202020204" pitchFamily="34" charset="0"/>
              <a:cs typeface="Arial" panose="020B0604020202020204" pitchFamily="34" charset="0"/>
            </a:endParaRPr>
          </a:p>
          <a:p>
            <a:r>
              <a:rPr lang="es-ES" sz="1600" dirty="0">
                <a:solidFill>
                  <a:srgbClr val="002060"/>
                </a:solidFill>
                <a:latin typeface="Arial" panose="020B0604020202020204" pitchFamily="34" charset="0"/>
                <a:cs typeface="Arial" panose="020B0604020202020204" pitchFamily="34" charset="0"/>
              </a:rPr>
              <a:t> Ofrenda y oración – 5 minutos</a:t>
            </a:r>
          </a:p>
          <a:p>
            <a:endParaRPr lang="es-ES" sz="1600" dirty="0">
              <a:solidFill>
                <a:srgbClr val="002060"/>
              </a:solidFill>
              <a:latin typeface="Arial" panose="020B0604020202020204" pitchFamily="34" charset="0"/>
              <a:cs typeface="Arial" panose="020B0604020202020204" pitchFamily="34" charset="0"/>
            </a:endParaRPr>
          </a:p>
          <a:p>
            <a:r>
              <a:rPr lang="es-ES" sz="1600" dirty="0">
                <a:solidFill>
                  <a:srgbClr val="002060"/>
                </a:solidFill>
                <a:latin typeface="Arial" panose="020B0604020202020204" pitchFamily="34" charset="0"/>
                <a:cs typeface="Arial" panose="020B0604020202020204" pitchFamily="34" charset="0"/>
              </a:rPr>
              <a:t>Alabanza – </a:t>
            </a:r>
            <a:r>
              <a:rPr lang="es-ES" sz="1600" dirty="0" smtClean="0">
                <a:solidFill>
                  <a:srgbClr val="002060"/>
                </a:solidFill>
                <a:latin typeface="Arial" panose="020B0604020202020204" pitchFamily="34" charset="0"/>
                <a:cs typeface="Arial" panose="020B0604020202020204" pitchFamily="34" charset="0"/>
              </a:rPr>
              <a:t>5 </a:t>
            </a:r>
            <a:r>
              <a:rPr lang="es-ES" sz="1600" dirty="0">
                <a:solidFill>
                  <a:srgbClr val="002060"/>
                </a:solidFill>
                <a:latin typeface="Arial" panose="020B0604020202020204" pitchFamily="34" charset="0"/>
                <a:cs typeface="Arial" panose="020B0604020202020204" pitchFamily="34" charset="0"/>
              </a:rPr>
              <a:t>minutos</a:t>
            </a:r>
          </a:p>
          <a:p>
            <a:r>
              <a:rPr lang="es-ES" sz="1600" dirty="0">
                <a:solidFill>
                  <a:srgbClr val="002060"/>
                </a:solidFill>
                <a:latin typeface="Arial" panose="020B0604020202020204" pitchFamily="34" charset="0"/>
                <a:cs typeface="Arial" panose="020B0604020202020204" pitchFamily="34" charset="0"/>
              </a:rPr>
              <a:t> </a:t>
            </a:r>
          </a:p>
          <a:p>
            <a:r>
              <a:rPr lang="es-ES" sz="1600" dirty="0">
                <a:solidFill>
                  <a:srgbClr val="002060"/>
                </a:solidFill>
                <a:latin typeface="Arial" panose="020B0604020202020204" pitchFamily="34" charset="0"/>
                <a:cs typeface="Arial" panose="020B0604020202020204" pitchFamily="34" charset="0"/>
              </a:rPr>
              <a:t>Lección bíblica y memorización de texto – </a:t>
            </a:r>
            <a:r>
              <a:rPr lang="es-ES" sz="1600" dirty="0" smtClean="0">
                <a:solidFill>
                  <a:srgbClr val="002060"/>
                </a:solidFill>
                <a:latin typeface="Arial" panose="020B0604020202020204" pitchFamily="34" charset="0"/>
                <a:cs typeface="Arial" panose="020B0604020202020204" pitchFamily="34" charset="0"/>
              </a:rPr>
              <a:t>10 </a:t>
            </a:r>
            <a:r>
              <a:rPr lang="es-ES" sz="1600" dirty="0">
                <a:solidFill>
                  <a:srgbClr val="002060"/>
                </a:solidFill>
                <a:latin typeface="Arial" panose="020B0604020202020204" pitchFamily="34" charset="0"/>
                <a:cs typeface="Arial" panose="020B0604020202020204" pitchFamily="34" charset="0"/>
              </a:rPr>
              <a:t>minutos</a:t>
            </a:r>
          </a:p>
          <a:p>
            <a:r>
              <a:rPr lang="es-ES" sz="1600" dirty="0">
                <a:solidFill>
                  <a:srgbClr val="002060"/>
                </a:solidFill>
                <a:latin typeface="Arial" panose="020B0604020202020204" pitchFamily="34" charset="0"/>
                <a:cs typeface="Arial" panose="020B0604020202020204" pitchFamily="34" charset="0"/>
              </a:rPr>
              <a:t> </a:t>
            </a:r>
          </a:p>
          <a:p>
            <a:r>
              <a:rPr lang="es-ES" sz="1600" dirty="0">
                <a:solidFill>
                  <a:srgbClr val="002060"/>
                </a:solidFill>
                <a:latin typeface="Arial" panose="020B0604020202020204" pitchFamily="34" charset="0"/>
                <a:cs typeface="Arial" panose="020B0604020202020204" pitchFamily="34" charset="0"/>
              </a:rPr>
              <a:t>Actividad </a:t>
            </a:r>
            <a:r>
              <a:rPr lang="es-ES" sz="1600" dirty="0" smtClean="0">
                <a:solidFill>
                  <a:srgbClr val="002060"/>
                </a:solidFill>
                <a:latin typeface="Arial" panose="020B0604020202020204" pitchFamily="34" charset="0"/>
                <a:cs typeface="Arial" panose="020B0604020202020204" pitchFamily="34" charset="0"/>
              </a:rPr>
              <a:t>o </a:t>
            </a:r>
            <a:r>
              <a:rPr lang="es-ES" sz="1600" dirty="0">
                <a:solidFill>
                  <a:srgbClr val="002060"/>
                </a:solidFill>
                <a:latin typeface="Arial" panose="020B0604020202020204" pitchFamily="34" charset="0"/>
                <a:cs typeface="Arial" panose="020B0604020202020204" pitchFamily="34" charset="0"/>
              </a:rPr>
              <a:t>Trabajo manual – </a:t>
            </a:r>
            <a:r>
              <a:rPr lang="es-ES" sz="1600" dirty="0" smtClean="0">
                <a:solidFill>
                  <a:srgbClr val="002060"/>
                </a:solidFill>
                <a:latin typeface="Arial" panose="020B0604020202020204" pitchFamily="34" charset="0"/>
                <a:cs typeface="Arial" panose="020B0604020202020204" pitchFamily="34" charset="0"/>
              </a:rPr>
              <a:t>5 </a:t>
            </a:r>
            <a:r>
              <a:rPr lang="es-ES" sz="1600" dirty="0">
                <a:solidFill>
                  <a:srgbClr val="002060"/>
                </a:solidFill>
                <a:latin typeface="Arial" panose="020B0604020202020204" pitchFamily="34" charset="0"/>
                <a:cs typeface="Arial" panose="020B0604020202020204" pitchFamily="34" charset="0"/>
              </a:rPr>
              <a:t>minutos</a:t>
            </a:r>
          </a:p>
          <a:p>
            <a:r>
              <a:rPr lang="es-ES" sz="1600" dirty="0">
                <a:solidFill>
                  <a:srgbClr val="002060"/>
                </a:solidFill>
                <a:latin typeface="Arial" panose="020B0604020202020204" pitchFamily="34" charset="0"/>
                <a:cs typeface="Arial" panose="020B0604020202020204" pitchFamily="34" charset="0"/>
              </a:rPr>
              <a:t> </a:t>
            </a:r>
          </a:p>
          <a:p>
            <a:r>
              <a:rPr lang="es-ES" sz="1600" dirty="0">
                <a:solidFill>
                  <a:srgbClr val="002060"/>
                </a:solidFill>
                <a:latin typeface="Arial" panose="020B0604020202020204" pitchFamily="34" charset="0"/>
                <a:cs typeface="Arial" panose="020B0604020202020204" pitchFamily="34" charset="0"/>
              </a:rPr>
              <a:t>Refrigerio – </a:t>
            </a:r>
            <a:r>
              <a:rPr lang="es-ES" sz="1600" dirty="0" smtClean="0">
                <a:solidFill>
                  <a:srgbClr val="002060"/>
                </a:solidFill>
                <a:latin typeface="Arial" panose="020B0604020202020204" pitchFamily="34" charset="0"/>
                <a:cs typeface="Arial" panose="020B0604020202020204" pitchFamily="34" charset="0"/>
              </a:rPr>
              <a:t>5 </a:t>
            </a:r>
            <a:r>
              <a:rPr lang="es-ES" sz="1600" dirty="0">
                <a:solidFill>
                  <a:srgbClr val="002060"/>
                </a:solidFill>
                <a:latin typeface="Arial" panose="020B0604020202020204" pitchFamily="34" charset="0"/>
                <a:cs typeface="Arial" panose="020B0604020202020204" pitchFamily="34" charset="0"/>
              </a:rPr>
              <a:t>minutos</a:t>
            </a:r>
          </a:p>
          <a:p>
            <a:r>
              <a:rPr lang="es-ES" sz="1600" dirty="0">
                <a:solidFill>
                  <a:srgbClr val="002060"/>
                </a:solidFill>
                <a:latin typeface="Arial" panose="020B0604020202020204" pitchFamily="34" charset="0"/>
                <a:cs typeface="Arial" panose="020B0604020202020204" pitchFamily="34" charset="0"/>
              </a:rPr>
              <a:t>  </a:t>
            </a:r>
          </a:p>
          <a:p>
            <a:r>
              <a:rPr lang="es-ES" sz="1600" dirty="0">
                <a:solidFill>
                  <a:srgbClr val="002060"/>
                </a:solidFill>
                <a:latin typeface="Arial" panose="020B0604020202020204" pitchFamily="34" charset="0"/>
                <a:cs typeface="Arial" panose="020B0604020202020204" pitchFamily="34" charset="0"/>
              </a:rPr>
              <a:t>Despedida</a:t>
            </a:r>
          </a:p>
          <a:p>
            <a:r>
              <a:rPr lang="es-ES" dirty="0"/>
              <a:t> </a:t>
            </a:r>
          </a:p>
        </p:txBody>
      </p:sp>
    </p:spTree>
    <p:extLst>
      <p:ext uri="{BB962C8B-B14F-4D97-AF65-F5344CB8AC3E}">
        <p14:creationId xmlns:p14="http://schemas.microsoft.com/office/powerpoint/2010/main" val="1244032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988840"/>
            <a:ext cx="593412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36512" y="74411"/>
            <a:ext cx="9144000" cy="6882981"/>
          </a:xfrm>
          <a:prstGeom prst="rect">
            <a:avLst/>
          </a:prstGeom>
        </p:spPr>
      </p:pic>
      <p:sp>
        <p:nvSpPr>
          <p:cNvPr id="5" name="4 Rectángulo"/>
          <p:cNvSpPr/>
          <p:nvPr/>
        </p:nvSpPr>
        <p:spPr>
          <a:xfrm>
            <a:off x="1512168" y="913944"/>
            <a:ext cx="6228184" cy="1938992"/>
          </a:xfrm>
          <a:prstGeom prst="rect">
            <a:avLst/>
          </a:prstGeom>
        </p:spPr>
        <p:txBody>
          <a:bodyPr wrap="square">
            <a:spAutoFit/>
          </a:bodyPr>
          <a:lstStyle/>
          <a:p>
            <a:pPr algn="ctr"/>
            <a:endParaRPr lang="es-ES" sz="6000" b="1" dirty="0">
              <a:solidFill>
                <a:srgbClr val="FF0000"/>
              </a:solidFill>
              <a:latin typeface="Arial Black" panose="020B0A04020102020204" pitchFamily="34" charset="0"/>
              <a:cs typeface="Arial" panose="020B0604020202020204" pitchFamily="34" charset="0"/>
            </a:endParaRPr>
          </a:p>
          <a:p>
            <a:pPr algn="ctr"/>
            <a:r>
              <a:rPr lang="es-ES" sz="6000" b="1" dirty="0">
                <a:solidFill>
                  <a:srgbClr val="FF0000"/>
                </a:solidFill>
                <a:latin typeface="Arial Black" panose="020B0A04020102020204" pitchFamily="34" charset="0"/>
                <a:cs typeface="Arial" panose="020B0604020202020204" pitchFamily="34" charset="0"/>
              </a:rPr>
              <a:t>Sí </a:t>
            </a:r>
            <a:r>
              <a:rPr lang="es-ES" sz="6000" b="1" dirty="0" smtClean="0">
                <a:solidFill>
                  <a:srgbClr val="FF0000"/>
                </a:solidFill>
                <a:latin typeface="Arial Black" panose="020B0A04020102020204" pitchFamily="34" charset="0"/>
                <a:cs typeface="Arial" panose="020B0604020202020204" pitchFamily="34" charset="0"/>
              </a:rPr>
              <a:t>Podemos</a:t>
            </a:r>
            <a:endParaRPr lang="es-ES" sz="6000" b="1"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8550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2590" y="-12491"/>
            <a:ext cx="9169179" cy="6882981"/>
          </a:xfrm>
          <a:prstGeom prst="rect">
            <a:avLst/>
          </a:prstGeom>
        </p:spPr>
      </p:pic>
      <p:sp>
        <p:nvSpPr>
          <p:cNvPr id="5" name="4 Rectángulo"/>
          <p:cNvSpPr/>
          <p:nvPr/>
        </p:nvSpPr>
        <p:spPr>
          <a:xfrm>
            <a:off x="539552" y="1890698"/>
            <a:ext cx="8064896" cy="1754326"/>
          </a:xfrm>
          <a:prstGeom prst="rect">
            <a:avLst/>
          </a:prstGeom>
        </p:spPr>
        <p:txBody>
          <a:bodyPr wrap="square">
            <a:spAutoFit/>
          </a:bodyPr>
          <a:lstStyle/>
          <a:p>
            <a:pPr algn="ctr"/>
            <a:endParaRPr lang="es-ES" sz="3600" b="1" dirty="0">
              <a:solidFill>
                <a:srgbClr val="FF0000"/>
              </a:solidFill>
            </a:endParaRPr>
          </a:p>
          <a:p>
            <a:pPr algn="ctr"/>
            <a:r>
              <a:rPr lang="es-ES" sz="3600" b="1" dirty="0" err="1">
                <a:solidFill>
                  <a:srgbClr val="FF0000"/>
                </a:solidFill>
              </a:rPr>
              <a:t>Tip’s</a:t>
            </a:r>
            <a:r>
              <a:rPr lang="es-ES" sz="3600" b="1" dirty="0">
                <a:solidFill>
                  <a:srgbClr val="FF0000"/>
                </a:solidFill>
              </a:rPr>
              <a:t> para el ministerio de niños con capacidades </a:t>
            </a:r>
            <a:r>
              <a:rPr lang="es-ES" sz="3600" b="1" dirty="0" smtClean="0">
                <a:solidFill>
                  <a:srgbClr val="FF0000"/>
                </a:solidFill>
              </a:rPr>
              <a:t>diferentes</a:t>
            </a:r>
            <a:endParaRPr lang="es-ES" sz="3600" b="1" dirty="0">
              <a:solidFill>
                <a:srgbClr val="FF0000"/>
              </a:solidFill>
            </a:endParaRPr>
          </a:p>
        </p:txBody>
      </p:sp>
    </p:spTree>
    <p:extLst>
      <p:ext uri="{BB962C8B-B14F-4D97-AF65-F5344CB8AC3E}">
        <p14:creationId xmlns:p14="http://schemas.microsoft.com/office/powerpoint/2010/main" val="1740308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8182"/>
          <a:stretch/>
        </p:blipFill>
        <p:spPr bwMode="auto">
          <a:xfrm>
            <a:off x="0" y="0"/>
            <a:ext cx="9144000" cy="423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75919" y="1917302"/>
            <a:ext cx="792163"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4" y="0"/>
            <a:ext cx="792163"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424" y="0"/>
            <a:ext cx="755577"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792163" y="1003950"/>
            <a:ext cx="7452245" cy="5078313"/>
          </a:xfrm>
          <a:prstGeom prst="rect">
            <a:avLst/>
          </a:prstGeom>
        </p:spPr>
        <p:txBody>
          <a:bodyPr wrap="square">
            <a:spAutoFit/>
          </a:bodyPr>
          <a:lstStyle/>
          <a:p>
            <a:pPr marL="285750" indent="-285750">
              <a:buFont typeface="Arial" panose="020B0604020202020204" pitchFamily="34" charset="0"/>
              <a:buChar char="•"/>
            </a:pPr>
            <a:r>
              <a:rPr lang="es-ES" dirty="0">
                <a:solidFill>
                  <a:srgbClr val="FF0000"/>
                </a:solidFill>
              </a:rPr>
              <a:t>No ignore la discapacidad y pretenda que son como los demás niños sin discapacidad.</a:t>
            </a:r>
          </a:p>
          <a:p>
            <a:r>
              <a:rPr lang="es-ES" dirty="0">
                <a:solidFill>
                  <a:srgbClr val="FFC000"/>
                </a:solidFill>
              </a:rPr>
              <a:t>• Esté atento para evitar que otros niños de la clase intimiden a una persona con discapacidad.</a:t>
            </a:r>
          </a:p>
          <a:p>
            <a:r>
              <a:rPr lang="es-ES" dirty="0">
                <a:solidFill>
                  <a:srgbClr val="92D050"/>
                </a:solidFill>
              </a:rPr>
              <a:t>• No haga que la mamá asista.</a:t>
            </a:r>
          </a:p>
          <a:p>
            <a:r>
              <a:rPr lang="es-ES" dirty="0"/>
              <a:t>• Tenga un ayudante para trabajar con los niños con </a:t>
            </a:r>
            <a:r>
              <a:rPr lang="es-ES" dirty="0" smtClean="0"/>
              <a:t>N.E de </a:t>
            </a:r>
            <a:r>
              <a:rPr lang="es-ES" dirty="0"/>
              <a:t>modo que el maestro no tenga que interrumpir la lección.</a:t>
            </a:r>
          </a:p>
          <a:p>
            <a:r>
              <a:rPr lang="es-ES" dirty="0">
                <a:solidFill>
                  <a:srgbClr val="00B0F0"/>
                </a:solidFill>
              </a:rPr>
              <a:t>• Recuerde que las mamás están en una situación muy difícil. </a:t>
            </a:r>
          </a:p>
          <a:p>
            <a:pPr marL="285750" indent="-285750">
              <a:buFont typeface="Arial" panose="020B0604020202020204" pitchFamily="34" charset="0"/>
              <a:buChar char="•"/>
            </a:pPr>
            <a:r>
              <a:rPr lang="es-ES" dirty="0">
                <a:solidFill>
                  <a:srgbClr val="FF0000"/>
                </a:solidFill>
              </a:rPr>
              <a:t>Convenza a todos de que estamos aquí para ayudar, no para criticar</a:t>
            </a:r>
            <a:r>
              <a:rPr lang="es-ES" dirty="0"/>
              <a:t>. </a:t>
            </a:r>
          </a:p>
          <a:p>
            <a:pPr marL="285750" indent="-285750">
              <a:buFont typeface="Arial" panose="020B0604020202020204" pitchFamily="34" charset="0"/>
              <a:buChar char="•"/>
            </a:pPr>
            <a:r>
              <a:rPr lang="es-ES" dirty="0">
                <a:solidFill>
                  <a:srgbClr val="FFC000"/>
                </a:solidFill>
              </a:rPr>
              <a:t>Mantenga sugerencias al mínimo.</a:t>
            </a:r>
          </a:p>
          <a:p>
            <a:r>
              <a:rPr lang="es-ES" dirty="0"/>
              <a:t>• </a:t>
            </a:r>
            <a:r>
              <a:rPr lang="es-ES" dirty="0">
                <a:solidFill>
                  <a:srgbClr val="92D050"/>
                </a:solidFill>
              </a:rPr>
              <a:t>Repita la historia usando diferentes métodos. (Use el mismo material una y otra vez para reforzar, haga posters para la pared, o para enviar a casa con los estudiantes</a:t>
            </a:r>
            <a:r>
              <a:rPr lang="es-ES" dirty="0" smtClean="0">
                <a:solidFill>
                  <a:srgbClr val="92D050"/>
                </a:solidFill>
              </a:rPr>
              <a:t>.)</a:t>
            </a:r>
            <a:endParaRPr lang="es-ES" dirty="0"/>
          </a:p>
          <a:p>
            <a:r>
              <a:rPr lang="es-ES" dirty="0"/>
              <a:t>• Dar descansos frecuentes durante las actividades para permitirles a los niños moverse y </a:t>
            </a:r>
            <a:r>
              <a:rPr lang="es-ES" dirty="0" smtClean="0"/>
              <a:t>concentrarse.</a:t>
            </a:r>
          </a:p>
          <a:p>
            <a:r>
              <a:rPr lang="es-ES" b="1" dirty="0">
                <a:solidFill>
                  <a:srgbClr val="00B0F0"/>
                </a:solidFill>
              </a:rPr>
              <a:t>NO saque al niño de la iglesia, ayúdelo a DISFRUTAR de la iglesia mientras escucha el mismo mensaje de amor de Jesús que estamos compartiendo a todo el </a:t>
            </a:r>
            <a:r>
              <a:rPr lang="es-ES" b="1" dirty="0" smtClean="0">
                <a:solidFill>
                  <a:srgbClr val="00B0F0"/>
                </a:solidFill>
              </a:rPr>
              <a:t>mundo.</a:t>
            </a:r>
            <a:endParaRPr lang="es-VE" b="1" dirty="0">
              <a:solidFill>
                <a:srgbClr val="00B0F0"/>
              </a:solidFill>
            </a:endParaRPr>
          </a:p>
        </p:txBody>
      </p:sp>
    </p:spTree>
    <p:extLst>
      <p:ext uri="{BB962C8B-B14F-4D97-AF65-F5344CB8AC3E}">
        <p14:creationId xmlns:p14="http://schemas.microsoft.com/office/powerpoint/2010/main" val="3652471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827584" y="798959"/>
            <a:ext cx="7560840" cy="3970318"/>
          </a:xfrm>
          <a:prstGeom prst="rect">
            <a:avLst/>
          </a:prstGeom>
        </p:spPr>
        <p:txBody>
          <a:bodyPr wrap="square">
            <a:spAutoFit/>
          </a:bodyPr>
          <a:lstStyle/>
          <a:p>
            <a:r>
              <a:rPr lang="es-ES" dirty="0" smtClean="0">
                <a:solidFill>
                  <a:srgbClr val="FF0000"/>
                </a:solidFill>
              </a:rPr>
              <a:t>Tenga un objeto especial que simbolice el momento de oración y </a:t>
            </a:r>
            <a:r>
              <a:rPr lang="es-ES" dirty="0">
                <a:solidFill>
                  <a:srgbClr val="FF0000"/>
                </a:solidFill>
              </a:rPr>
              <a:t>permita que cada semana un niño </a:t>
            </a:r>
            <a:r>
              <a:rPr lang="es-ES" dirty="0" smtClean="0">
                <a:solidFill>
                  <a:srgbClr val="FF0000"/>
                </a:solidFill>
              </a:rPr>
              <a:t>lo mantenga y </a:t>
            </a:r>
            <a:r>
              <a:rPr lang="es-ES" dirty="0">
                <a:solidFill>
                  <a:srgbClr val="FF0000"/>
                </a:solidFill>
              </a:rPr>
              <a:t>se siente con el niño con N.E como un compañero de oración en el tiempo de la oración. El niño con N.E podrá </a:t>
            </a:r>
            <a:r>
              <a:rPr lang="es-ES" dirty="0" smtClean="0">
                <a:solidFill>
                  <a:srgbClr val="FF0000"/>
                </a:solidFill>
              </a:rPr>
              <a:t>tomar el objeto </a:t>
            </a:r>
            <a:r>
              <a:rPr lang="es-ES" dirty="0">
                <a:solidFill>
                  <a:srgbClr val="FF0000"/>
                </a:solidFill>
              </a:rPr>
              <a:t>y saber que este tiempo es diferente. </a:t>
            </a:r>
          </a:p>
          <a:p>
            <a:pPr marL="285750" indent="-285750">
              <a:buFont typeface="Arial" panose="020B0604020202020204" pitchFamily="34" charset="0"/>
              <a:buChar char="•"/>
            </a:pPr>
            <a:r>
              <a:rPr lang="es-ES" dirty="0">
                <a:solidFill>
                  <a:schemeClr val="tx2">
                    <a:lumMod val="60000"/>
                    <a:lumOff val="40000"/>
                  </a:schemeClr>
                </a:solidFill>
              </a:rPr>
              <a:t>El compañero practicará la empatía y la compasión, y se sentirá muy bien.</a:t>
            </a:r>
          </a:p>
          <a:p>
            <a:r>
              <a:rPr lang="es-ES" dirty="0">
                <a:solidFill>
                  <a:srgbClr val="FFC000"/>
                </a:solidFill>
              </a:rPr>
              <a:t>• Cuando un niño tenga una necesidad específica de moverse, dele </a:t>
            </a:r>
            <a:r>
              <a:rPr lang="es-ES" dirty="0" smtClean="0">
                <a:solidFill>
                  <a:srgbClr val="FFC000"/>
                </a:solidFill>
              </a:rPr>
              <a:t>participación activa durante </a:t>
            </a:r>
            <a:r>
              <a:rPr lang="es-ES" dirty="0">
                <a:solidFill>
                  <a:srgbClr val="FFC000"/>
                </a:solidFill>
              </a:rPr>
              <a:t>la lección, ayúdelos a tratar con sus energías.</a:t>
            </a:r>
          </a:p>
          <a:p>
            <a:r>
              <a:rPr lang="es-ES" dirty="0"/>
              <a:t>• </a:t>
            </a:r>
            <a:r>
              <a:rPr lang="es-ES" dirty="0">
                <a:solidFill>
                  <a:srgbClr val="92D050"/>
                </a:solidFill>
              </a:rPr>
              <a:t>Escuchar música tranquila de adoración durante el tiempo de la manualidad, calma a los niños y mejora la concentración</a:t>
            </a:r>
            <a:r>
              <a:rPr lang="es-ES" dirty="0" smtClean="0">
                <a:solidFill>
                  <a:srgbClr val="92D050"/>
                </a:solidFill>
              </a:rPr>
              <a:t>.</a:t>
            </a:r>
            <a:endParaRPr lang="es-ES" dirty="0"/>
          </a:p>
          <a:p>
            <a:r>
              <a:rPr lang="es-ES" dirty="0"/>
              <a:t>• Muchas veces los padres aun niegan y no admiten la discapacidad. </a:t>
            </a:r>
            <a:r>
              <a:rPr lang="es-ES" dirty="0" smtClean="0"/>
              <a:t> Tenga cuidado como se dirige a la familia y como sea el trato con su hijo con NE.</a:t>
            </a:r>
          </a:p>
          <a:p>
            <a:r>
              <a:rPr lang="es-ES" b="1" dirty="0" smtClean="0">
                <a:solidFill>
                  <a:srgbClr val="FF0000"/>
                </a:solidFill>
              </a:rPr>
              <a:t>NO </a:t>
            </a:r>
            <a:r>
              <a:rPr lang="es-ES" b="1" dirty="0">
                <a:solidFill>
                  <a:srgbClr val="FF0000"/>
                </a:solidFill>
              </a:rPr>
              <a:t>INTENTE DIAGNOSTICAR A UN NIÑO. SU ROL ES EL DE ANIMAR A LOS PADRES; EL ROL DE DIAGNOSTICAR LA CONDICIÓN DEL NIÑO, ES DEL ESPECIALISTA.</a:t>
            </a:r>
            <a:endParaRPr lang="es-ES" b="1" dirty="0">
              <a:solidFill>
                <a:srgbClr val="FF0000"/>
              </a:solidFill>
            </a:endParaRPr>
          </a:p>
        </p:txBody>
      </p:sp>
    </p:spTree>
    <p:extLst>
      <p:ext uri="{BB962C8B-B14F-4D97-AF65-F5344CB8AC3E}">
        <p14:creationId xmlns:p14="http://schemas.microsoft.com/office/powerpoint/2010/main" val="783748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590" y="-12491"/>
            <a:ext cx="9169179" cy="6882981"/>
          </a:xfrm>
          <a:prstGeom prst="rect">
            <a:avLst/>
          </a:prstGeom>
        </p:spPr>
      </p:pic>
      <p:sp>
        <p:nvSpPr>
          <p:cNvPr id="4" name="Rectángulo 3"/>
          <p:cNvSpPr/>
          <p:nvPr/>
        </p:nvSpPr>
        <p:spPr>
          <a:xfrm>
            <a:off x="899592" y="2551837"/>
            <a:ext cx="7344816" cy="1754326"/>
          </a:xfrm>
          <a:prstGeom prst="rect">
            <a:avLst/>
          </a:prstGeom>
        </p:spPr>
        <p:txBody>
          <a:bodyPr wrap="square">
            <a:spAutoFit/>
          </a:bodyPr>
          <a:lstStyle/>
          <a:p>
            <a:r>
              <a:rPr lang="es-ES" b="1" dirty="0">
                <a:latin typeface="Arial Black" panose="020B0A04020102020204" pitchFamily="34" charset="0"/>
              </a:rPr>
              <a:t>Entrene a sus ayudantes en cosas específicas de los niños de su clase. </a:t>
            </a:r>
            <a:endParaRPr lang="es-ES" b="1" dirty="0" smtClean="0">
              <a:latin typeface="Arial Black" panose="020B0A04020102020204" pitchFamily="34" charset="0"/>
            </a:endParaRPr>
          </a:p>
          <a:p>
            <a:r>
              <a:rPr lang="es-ES" b="1" dirty="0" smtClean="0">
                <a:solidFill>
                  <a:srgbClr val="FF0000"/>
                </a:solidFill>
                <a:latin typeface="Arial Black" panose="020B0A04020102020204" pitchFamily="34" charset="0"/>
              </a:rPr>
              <a:t>Cada </a:t>
            </a:r>
            <a:r>
              <a:rPr lang="es-ES" b="1" dirty="0">
                <a:solidFill>
                  <a:srgbClr val="FF0000"/>
                </a:solidFill>
                <a:latin typeface="Arial Black" panose="020B0A04020102020204" pitchFamily="34" charset="0"/>
              </a:rPr>
              <a:t>niño y cada discapacidad </a:t>
            </a:r>
            <a:r>
              <a:rPr lang="es-ES" b="1" dirty="0" smtClean="0">
                <a:solidFill>
                  <a:srgbClr val="FF0000"/>
                </a:solidFill>
                <a:latin typeface="Arial Black" panose="020B0A04020102020204" pitchFamily="34" charset="0"/>
              </a:rPr>
              <a:t>son </a:t>
            </a:r>
            <a:r>
              <a:rPr lang="es-ES" b="1" dirty="0">
                <a:solidFill>
                  <a:srgbClr val="FF0000"/>
                </a:solidFill>
                <a:latin typeface="Arial Black" panose="020B0A04020102020204" pitchFamily="34" charset="0"/>
              </a:rPr>
              <a:t>diferentes. Infórmese… y muéstrele a la gente de todos los colores, tamaños y </a:t>
            </a:r>
            <a:r>
              <a:rPr lang="es-ES" b="1" dirty="0" smtClean="0">
                <a:solidFill>
                  <a:srgbClr val="FF0000"/>
                </a:solidFill>
                <a:latin typeface="Arial Black" panose="020B0A04020102020204" pitchFamily="34" charset="0"/>
              </a:rPr>
              <a:t>discapacidad… </a:t>
            </a:r>
          </a:p>
          <a:p>
            <a:r>
              <a:rPr lang="es-ES" dirty="0" smtClean="0">
                <a:solidFill>
                  <a:srgbClr val="FF0000"/>
                </a:solidFill>
                <a:latin typeface="Arial Black" panose="020B0A04020102020204" pitchFamily="34" charset="0"/>
              </a:rPr>
              <a:t>el </a:t>
            </a:r>
            <a:r>
              <a:rPr lang="es-ES" dirty="0">
                <a:solidFill>
                  <a:srgbClr val="FF0000"/>
                </a:solidFill>
                <a:latin typeface="Arial Black" panose="020B0A04020102020204" pitchFamily="34" charset="0"/>
              </a:rPr>
              <a:t>AMOR de CRISTO.</a:t>
            </a:r>
            <a:endParaRPr lang="es-E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71631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36712"/>
            <a:ext cx="7560840" cy="5184576"/>
          </a:xfrm>
          <a:prstGeom prst="rect">
            <a:avLst/>
          </a:prstGeom>
          <a:effectLst>
            <a:glow rad="1905000">
              <a:schemeClr val="tx1">
                <a:lumMod val="95000"/>
                <a:lumOff val="5000"/>
                <a:alpha val="98000"/>
              </a:schemeClr>
            </a:glow>
            <a:softEdge rad="12700"/>
          </a:effectLst>
        </p:spPr>
      </p:pic>
      <p:sp>
        <p:nvSpPr>
          <p:cNvPr id="4" name="3 CuadroTexto"/>
          <p:cNvSpPr txBox="1"/>
          <p:nvPr/>
        </p:nvSpPr>
        <p:spPr>
          <a:xfrm>
            <a:off x="1766584" y="5508521"/>
            <a:ext cx="5610831" cy="584775"/>
          </a:xfrm>
          <a:prstGeom prst="rect">
            <a:avLst/>
          </a:prstGeom>
          <a:noFill/>
        </p:spPr>
        <p:txBody>
          <a:bodyPr wrap="none" rtlCol="0">
            <a:spAutoFit/>
          </a:bodyPr>
          <a:lstStyle/>
          <a:p>
            <a:pPr algn="ctr"/>
            <a:r>
              <a:rPr lang="es-ES" sz="3200" dirty="0" smtClean="0">
                <a:solidFill>
                  <a:srgbClr val="FFFF00"/>
                </a:solidFill>
                <a:latin typeface="Ravie" panose="04040805050809020602" pitchFamily="82" charset="0"/>
              </a:rPr>
              <a:t>Echemos un vistazo</a:t>
            </a:r>
            <a:endParaRPr lang="es-ES" sz="3200" dirty="0">
              <a:solidFill>
                <a:srgbClr val="FFFF00"/>
              </a:solidFill>
              <a:latin typeface="Ravie" panose="04040805050809020602" pitchFamily="82" charset="0"/>
            </a:endParaRPr>
          </a:p>
        </p:txBody>
      </p:sp>
    </p:spTree>
    <p:extLst>
      <p:ext uri="{BB962C8B-B14F-4D97-AF65-F5344CB8AC3E}">
        <p14:creationId xmlns:p14="http://schemas.microsoft.com/office/powerpoint/2010/main" val="1538057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comp\AppData\Local\Temp\Rar$DI31.926\template_internal2.jpg"/>
          <p:cNvPicPr>
            <a:picLocks noChangeAspect="1" noChangeArrowheads="1"/>
          </p:cNvPicPr>
          <p:nvPr/>
        </p:nvPicPr>
        <p:blipFill rotWithShape="1">
          <a:blip r:embed="rId3">
            <a:extLst>
              <a:ext uri="{28A0092B-C50C-407E-A947-70E740481C1C}">
                <a14:useLocalDpi xmlns:a14="http://schemas.microsoft.com/office/drawing/2010/main" val="0"/>
              </a:ext>
            </a:extLst>
          </a:blip>
          <a:srcRect l="77727" t="61212"/>
          <a:stretch/>
        </p:blipFill>
        <p:spPr bwMode="auto">
          <a:xfrm>
            <a:off x="6545232" y="4197927"/>
            <a:ext cx="1771184" cy="182336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073281" y="519063"/>
            <a:ext cx="3082895" cy="461665"/>
          </a:xfrm>
          <a:prstGeom prst="rect">
            <a:avLst/>
          </a:prstGeom>
        </p:spPr>
        <p:txBody>
          <a:bodyPr wrap="none">
            <a:spAutoFit/>
          </a:bodyPr>
          <a:lstStyle/>
          <a:p>
            <a:r>
              <a:rPr lang="es-ES" sz="2400" b="1" dirty="0" smtClean="0">
                <a:solidFill>
                  <a:srgbClr val="FF0000"/>
                </a:solidFill>
                <a:latin typeface="Comic Sans MS" panose="030F0702030302020204" pitchFamily="66" charset="0"/>
              </a:rPr>
              <a:t>Discapacidad </a:t>
            </a:r>
            <a:r>
              <a:rPr lang="es-ES" sz="2400" b="1" dirty="0">
                <a:solidFill>
                  <a:srgbClr val="FF0000"/>
                </a:solidFill>
                <a:latin typeface="Comic Sans MS" panose="030F0702030302020204" pitchFamily="66" charset="0"/>
              </a:rPr>
              <a:t>Visual</a:t>
            </a:r>
          </a:p>
        </p:txBody>
      </p:sp>
      <p:sp>
        <p:nvSpPr>
          <p:cNvPr id="2" name="1 Rectángulo"/>
          <p:cNvSpPr/>
          <p:nvPr/>
        </p:nvSpPr>
        <p:spPr>
          <a:xfrm>
            <a:off x="878066" y="1124744"/>
            <a:ext cx="7438350" cy="4247317"/>
          </a:xfrm>
          <a:prstGeom prst="rect">
            <a:avLst/>
          </a:prstGeom>
        </p:spPr>
        <p:txBody>
          <a:bodyPr wrap="square">
            <a:spAutoFit/>
          </a:bodyPr>
          <a:lstStyle/>
          <a:p>
            <a:pPr algn="just" fontAlgn="base"/>
            <a:r>
              <a:rPr lang="es-ES" dirty="0" smtClean="0">
                <a:latin typeface="Comic Sans MS" panose="030F0702030302020204" pitchFamily="66" charset="0"/>
              </a:rPr>
              <a:t>De acuerdo a </a:t>
            </a:r>
            <a:r>
              <a:rPr lang="es-ES" dirty="0">
                <a:latin typeface="Comic Sans MS" panose="030F0702030302020204" pitchFamily="66" charset="0"/>
              </a:rPr>
              <a:t>la Clasificación Internacional de Enfermedades (</a:t>
            </a:r>
            <a:r>
              <a:rPr lang="es-ES" dirty="0" smtClean="0">
                <a:latin typeface="Comic Sans MS" panose="030F0702030302020204" pitchFamily="66" charset="0"/>
              </a:rPr>
              <a:t>CIE-10) la </a:t>
            </a:r>
            <a:r>
              <a:rPr lang="es-ES" dirty="0">
                <a:latin typeface="Comic Sans MS" panose="030F0702030302020204" pitchFamily="66" charset="0"/>
              </a:rPr>
              <a:t>función visual se subdivide en cuatro niveles</a:t>
            </a:r>
            <a:r>
              <a:rPr lang="es-ES" dirty="0" smtClean="0">
                <a:latin typeface="Comic Sans MS" panose="030F0702030302020204" pitchFamily="66" charset="0"/>
              </a:rPr>
              <a:t>:</a:t>
            </a:r>
          </a:p>
          <a:p>
            <a:pPr algn="just" fontAlgn="base"/>
            <a:endParaRPr lang="es-ES" dirty="0">
              <a:latin typeface="Comic Sans MS" panose="030F0702030302020204" pitchFamily="66" charset="0"/>
            </a:endParaRPr>
          </a:p>
          <a:p>
            <a:pPr marL="285750" indent="-285750" algn="just" fontAlgn="base">
              <a:buFont typeface="Arial" panose="020B0604020202020204" pitchFamily="34" charset="0"/>
              <a:buChar char="•"/>
            </a:pPr>
            <a:r>
              <a:rPr lang="es-ES" b="1" dirty="0">
                <a:solidFill>
                  <a:schemeClr val="accent1">
                    <a:lumMod val="75000"/>
                  </a:schemeClr>
                </a:solidFill>
                <a:latin typeface="Comic Sans MS" panose="030F0702030302020204" pitchFamily="66" charset="0"/>
              </a:rPr>
              <a:t>visión normal;</a:t>
            </a:r>
          </a:p>
          <a:p>
            <a:pPr marL="285750" indent="-285750" algn="just" fontAlgn="base">
              <a:buFont typeface="Arial" panose="020B0604020202020204" pitchFamily="34" charset="0"/>
              <a:buChar char="•"/>
            </a:pPr>
            <a:r>
              <a:rPr lang="es-ES" b="1" dirty="0">
                <a:solidFill>
                  <a:schemeClr val="accent1">
                    <a:lumMod val="75000"/>
                  </a:schemeClr>
                </a:solidFill>
                <a:latin typeface="Comic Sans MS" panose="030F0702030302020204" pitchFamily="66" charset="0"/>
              </a:rPr>
              <a:t>discapacidad visual moderada;</a:t>
            </a:r>
          </a:p>
          <a:p>
            <a:pPr marL="285750" indent="-285750" algn="just" fontAlgn="base">
              <a:buFont typeface="Arial" panose="020B0604020202020204" pitchFamily="34" charset="0"/>
              <a:buChar char="•"/>
            </a:pPr>
            <a:r>
              <a:rPr lang="es-ES" b="1" dirty="0">
                <a:solidFill>
                  <a:schemeClr val="accent1">
                    <a:lumMod val="75000"/>
                  </a:schemeClr>
                </a:solidFill>
                <a:latin typeface="Comic Sans MS" panose="030F0702030302020204" pitchFamily="66" charset="0"/>
              </a:rPr>
              <a:t>discapacidad visual grave;</a:t>
            </a:r>
          </a:p>
          <a:p>
            <a:pPr marL="285750" indent="-285750" algn="just" fontAlgn="base">
              <a:buFont typeface="Arial" panose="020B0604020202020204" pitchFamily="34" charset="0"/>
              <a:buChar char="•"/>
            </a:pPr>
            <a:r>
              <a:rPr lang="es-ES" b="1" dirty="0">
                <a:solidFill>
                  <a:schemeClr val="accent1">
                    <a:lumMod val="75000"/>
                  </a:schemeClr>
                </a:solidFill>
                <a:latin typeface="Comic Sans MS" panose="030F0702030302020204" pitchFamily="66" charset="0"/>
              </a:rPr>
              <a:t>ceguera</a:t>
            </a:r>
            <a:r>
              <a:rPr lang="es-ES" b="1" dirty="0" smtClean="0">
                <a:solidFill>
                  <a:schemeClr val="accent1">
                    <a:lumMod val="75000"/>
                  </a:schemeClr>
                </a:solidFill>
                <a:latin typeface="Comic Sans MS" panose="030F0702030302020204" pitchFamily="66" charset="0"/>
              </a:rPr>
              <a:t>.</a:t>
            </a:r>
          </a:p>
          <a:p>
            <a:pPr algn="just" fontAlgn="base"/>
            <a:endParaRPr lang="es-ES" dirty="0">
              <a:latin typeface="Comic Sans MS" panose="030F0702030302020204" pitchFamily="66" charset="0"/>
            </a:endParaRPr>
          </a:p>
          <a:p>
            <a:pPr algn="just" fontAlgn="base"/>
            <a:endParaRPr lang="es-ES" dirty="0">
              <a:latin typeface="Comic Sans MS" panose="030F0702030302020204" pitchFamily="66" charset="0"/>
            </a:endParaRPr>
          </a:p>
          <a:p>
            <a:pPr algn="just" fontAlgn="base">
              <a:lnSpc>
                <a:spcPct val="150000"/>
              </a:lnSpc>
            </a:pPr>
            <a:r>
              <a:rPr lang="es-ES" dirty="0">
                <a:latin typeface="Comic Sans MS" panose="030F0702030302020204" pitchFamily="66" charset="0"/>
              </a:rPr>
              <a:t>La discapacidad visual moderada y la discapacidad visual grave </a:t>
            </a:r>
            <a:endParaRPr lang="es-ES" dirty="0" smtClean="0">
              <a:latin typeface="Comic Sans MS" panose="030F0702030302020204" pitchFamily="66" charset="0"/>
            </a:endParaRPr>
          </a:p>
          <a:p>
            <a:pPr algn="just" fontAlgn="base">
              <a:lnSpc>
                <a:spcPct val="150000"/>
              </a:lnSpc>
            </a:pPr>
            <a:r>
              <a:rPr lang="es-ES" dirty="0" smtClean="0">
                <a:latin typeface="Comic Sans MS" panose="030F0702030302020204" pitchFamily="66" charset="0"/>
              </a:rPr>
              <a:t>se </a:t>
            </a:r>
            <a:r>
              <a:rPr lang="es-ES" dirty="0">
                <a:latin typeface="Comic Sans MS" panose="030F0702030302020204" pitchFamily="66" charset="0"/>
              </a:rPr>
              <a:t>reagrupan comúnmente bajo el término «baja visión »; </a:t>
            </a:r>
            <a:endParaRPr lang="es-ES" dirty="0" smtClean="0">
              <a:latin typeface="Comic Sans MS" panose="030F0702030302020204" pitchFamily="66" charset="0"/>
            </a:endParaRPr>
          </a:p>
          <a:p>
            <a:pPr algn="just" fontAlgn="base">
              <a:lnSpc>
                <a:spcPct val="150000"/>
              </a:lnSpc>
            </a:pPr>
            <a:r>
              <a:rPr lang="es-ES" dirty="0" smtClean="0">
                <a:latin typeface="Comic Sans MS" panose="030F0702030302020204" pitchFamily="66" charset="0"/>
              </a:rPr>
              <a:t>la </a:t>
            </a:r>
            <a:r>
              <a:rPr lang="es-ES" dirty="0">
                <a:latin typeface="Comic Sans MS" panose="030F0702030302020204" pitchFamily="66" charset="0"/>
              </a:rPr>
              <a:t>baja visión y la ceguera representan conjuntamente </a:t>
            </a:r>
            <a:endParaRPr lang="es-ES" dirty="0" smtClean="0">
              <a:latin typeface="Comic Sans MS" panose="030F0702030302020204" pitchFamily="66" charset="0"/>
            </a:endParaRPr>
          </a:p>
          <a:p>
            <a:pPr algn="just" fontAlgn="base">
              <a:lnSpc>
                <a:spcPct val="150000"/>
              </a:lnSpc>
            </a:pPr>
            <a:r>
              <a:rPr lang="es-ES" dirty="0" smtClean="0">
                <a:latin typeface="Comic Sans MS" panose="030F0702030302020204" pitchFamily="66" charset="0"/>
              </a:rPr>
              <a:t>el </a:t>
            </a:r>
            <a:r>
              <a:rPr lang="es-ES" dirty="0">
                <a:latin typeface="Comic Sans MS" panose="030F0702030302020204" pitchFamily="66" charset="0"/>
              </a:rPr>
              <a:t>total de casos de discapacidad visual.</a:t>
            </a:r>
          </a:p>
        </p:txBody>
      </p:sp>
    </p:spTree>
    <p:extLst>
      <p:ext uri="{BB962C8B-B14F-4D97-AF65-F5344CB8AC3E}">
        <p14:creationId xmlns:p14="http://schemas.microsoft.com/office/powerpoint/2010/main" val="1053967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954640" y="1502782"/>
            <a:ext cx="7145752" cy="2862322"/>
          </a:xfrm>
          <a:prstGeom prst="rect">
            <a:avLst/>
          </a:prstGeom>
        </p:spPr>
        <p:txBody>
          <a:bodyPr wrap="square">
            <a:spAutoFit/>
          </a:bodyPr>
          <a:lstStyle/>
          <a:p>
            <a:pPr algn="just"/>
            <a:r>
              <a:rPr lang="es-ES" dirty="0" smtClean="0">
                <a:latin typeface="Comic Sans MS" panose="030F0702030302020204" pitchFamily="66" charset="0"/>
              </a:rPr>
              <a:t>• </a:t>
            </a:r>
            <a:r>
              <a:rPr lang="es-ES" dirty="0">
                <a:solidFill>
                  <a:srgbClr val="0070C0"/>
                </a:solidFill>
                <a:latin typeface="Comic Sans MS" panose="030F0702030302020204" pitchFamily="66" charset="0"/>
              </a:rPr>
              <a:t>Siente al niño en la parte delantera de la clase para que vea lo mejor posible. </a:t>
            </a:r>
            <a:endParaRPr lang="es-ES" dirty="0" smtClean="0">
              <a:solidFill>
                <a:srgbClr val="0070C0"/>
              </a:solidFill>
              <a:latin typeface="Comic Sans MS" panose="030F0702030302020204" pitchFamily="66" charset="0"/>
            </a:endParaRPr>
          </a:p>
          <a:p>
            <a:pPr algn="just"/>
            <a:r>
              <a:rPr lang="es-ES" dirty="0" smtClean="0">
                <a:latin typeface="Comic Sans MS" panose="030F0702030302020204" pitchFamily="66" charset="0"/>
              </a:rPr>
              <a:t>• </a:t>
            </a:r>
            <a:r>
              <a:rPr lang="es-ES" dirty="0">
                <a:solidFill>
                  <a:srgbClr val="C00000"/>
                </a:solidFill>
                <a:latin typeface="Comic Sans MS" panose="030F0702030302020204" pitchFamily="66" charset="0"/>
              </a:rPr>
              <a:t>Proporcionar las páginas con la letra tan grande como sea necesario. </a:t>
            </a:r>
            <a:endParaRPr lang="es-ES" dirty="0" smtClean="0">
              <a:solidFill>
                <a:srgbClr val="C00000"/>
              </a:solidFill>
              <a:latin typeface="Comic Sans MS" panose="030F0702030302020204" pitchFamily="66" charset="0"/>
            </a:endParaRPr>
          </a:p>
          <a:p>
            <a:pPr algn="just"/>
            <a:r>
              <a:rPr lang="es-ES" dirty="0" smtClean="0">
                <a:latin typeface="Comic Sans MS" panose="030F0702030302020204" pitchFamily="66" charset="0"/>
              </a:rPr>
              <a:t>• </a:t>
            </a:r>
            <a:r>
              <a:rPr lang="es-ES" dirty="0">
                <a:solidFill>
                  <a:srgbClr val="0070C0"/>
                </a:solidFill>
                <a:latin typeface="Comic Sans MS" panose="030F0702030302020204" pitchFamily="66" charset="0"/>
              </a:rPr>
              <a:t>Utilice más recursos de audio en la clase, la Biblia en audio o música. </a:t>
            </a:r>
            <a:endParaRPr lang="es-ES" dirty="0" smtClean="0">
              <a:solidFill>
                <a:srgbClr val="0070C0"/>
              </a:solidFill>
              <a:latin typeface="Comic Sans MS" panose="030F0702030302020204" pitchFamily="66" charset="0"/>
            </a:endParaRPr>
          </a:p>
          <a:p>
            <a:pPr algn="just"/>
            <a:r>
              <a:rPr lang="es-ES" dirty="0" smtClean="0">
                <a:latin typeface="Comic Sans MS" panose="030F0702030302020204" pitchFamily="66" charset="0"/>
              </a:rPr>
              <a:t>• </a:t>
            </a:r>
            <a:r>
              <a:rPr lang="es-ES" dirty="0">
                <a:solidFill>
                  <a:srgbClr val="C00000"/>
                </a:solidFill>
                <a:latin typeface="Comic Sans MS" panose="030F0702030302020204" pitchFamily="66" charset="0"/>
              </a:rPr>
              <a:t>Proporcionar un asistente o un adulto para que ayude a conducirlos cuando sea necesario. </a:t>
            </a:r>
            <a:endParaRPr lang="es-ES" dirty="0" smtClean="0">
              <a:solidFill>
                <a:srgbClr val="C00000"/>
              </a:solidFill>
              <a:latin typeface="Comic Sans MS" panose="030F0702030302020204" pitchFamily="66" charset="0"/>
            </a:endParaRPr>
          </a:p>
          <a:p>
            <a:pPr algn="just"/>
            <a:r>
              <a:rPr lang="es-ES" dirty="0" smtClean="0">
                <a:solidFill>
                  <a:srgbClr val="0070C0"/>
                </a:solidFill>
                <a:latin typeface="Comic Sans MS" panose="030F0702030302020204" pitchFamily="66" charset="0"/>
              </a:rPr>
              <a:t>• </a:t>
            </a:r>
            <a:r>
              <a:rPr lang="es-ES" dirty="0">
                <a:solidFill>
                  <a:srgbClr val="0070C0"/>
                </a:solidFill>
                <a:latin typeface="Comic Sans MS" panose="030F0702030302020204" pitchFamily="66" charset="0"/>
              </a:rPr>
              <a:t>Recuerde que </a:t>
            </a:r>
            <a:r>
              <a:rPr lang="es-ES" dirty="0" smtClean="0">
                <a:solidFill>
                  <a:srgbClr val="0070C0"/>
                </a:solidFill>
                <a:latin typeface="Comic Sans MS" panose="030F0702030302020204" pitchFamily="66" charset="0"/>
              </a:rPr>
              <a:t>la discapacidad visual </a:t>
            </a:r>
            <a:r>
              <a:rPr lang="es-ES" dirty="0">
                <a:solidFill>
                  <a:srgbClr val="0070C0"/>
                </a:solidFill>
                <a:latin typeface="Comic Sans MS" panose="030F0702030302020204" pitchFamily="66" charset="0"/>
              </a:rPr>
              <a:t>no le afectan a las personas la capacidad intelectual o la habilidad de aprender. </a:t>
            </a:r>
          </a:p>
        </p:txBody>
      </p:sp>
      <p:sp>
        <p:nvSpPr>
          <p:cNvPr id="4" name="3 Rectángulo"/>
          <p:cNvSpPr/>
          <p:nvPr/>
        </p:nvSpPr>
        <p:spPr>
          <a:xfrm>
            <a:off x="1331640" y="560874"/>
            <a:ext cx="6175475" cy="707886"/>
          </a:xfrm>
          <a:prstGeom prst="rect">
            <a:avLst/>
          </a:prstGeom>
        </p:spPr>
        <p:txBody>
          <a:bodyPr wrap="square">
            <a:spAutoFit/>
          </a:bodyPr>
          <a:lstStyle/>
          <a:p>
            <a:pPr algn="ctr"/>
            <a:r>
              <a:rPr lang="es-ES" sz="2000" b="1" i="1" dirty="0">
                <a:solidFill>
                  <a:srgbClr val="FF0000"/>
                </a:solidFill>
                <a:latin typeface="Comic Sans MS" panose="030F0702030302020204" pitchFamily="66" charset="0"/>
              </a:rPr>
              <a:t>¿Qué puedes hacer como maestro de Escuela Sabática??? </a:t>
            </a:r>
            <a:r>
              <a:rPr lang="es-ES" sz="2000" b="1" i="1" dirty="0" smtClean="0">
                <a:solidFill>
                  <a:srgbClr val="FF0000"/>
                </a:solidFill>
                <a:latin typeface="Comic Sans MS" panose="030F0702030302020204" pitchFamily="66" charset="0"/>
              </a:rPr>
              <a:t> </a:t>
            </a:r>
            <a:endParaRPr lang="es-ES" sz="2000" b="1"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71184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979712" y="12680"/>
            <a:ext cx="4572000" cy="646331"/>
          </a:xfrm>
          <a:prstGeom prst="rect">
            <a:avLst/>
          </a:prstGeom>
        </p:spPr>
        <p:txBody>
          <a:bodyPr>
            <a:spAutoFit/>
          </a:bodyPr>
          <a:lstStyle/>
          <a:p>
            <a:pPr algn="ctr"/>
            <a:endParaRPr lang="es-ES" b="1" dirty="0">
              <a:solidFill>
                <a:srgbClr val="FF0000"/>
              </a:solidFill>
              <a:latin typeface="Comic Sans MS" panose="030F0702030302020204" pitchFamily="66" charset="0"/>
            </a:endParaRPr>
          </a:p>
          <a:p>
            <a:pPr algn="ctr"/>
            <a:r>
              <a:rPr lang="es-ES" b="1" dirty="0" smtClean="0">
                <a:solidFill>
                  <a:srgbClr val="FF0000"/>
                </a:solidFill>
                <a:latin typeface="Comic Sans MS" panose="030F0702030302020204" pitchFamily="66" charset="0"/>
              </a:rPr>
              <a:t>Discapacidad Auditiva</a:t>
            </a:r>
            <a:endParaRPr lang="es-ES" b="1" dirty="0">
              <a:solidFill>
                <a:srgbClr val="FF0000"/>
              </a:solidFill>
              <a:latin typeface="Comic Sans MS" panose="030F0702030302020204" pitchFamily="66" charset="0"/>
            </a:endParaRPr>
          </a:p>
        </p:txBody>
      </p:sp>
      <p:sp>
        <p:nvSpPr>
          <p:cNvPr id="2" name="1 Rectángulo"/>
          <p:cNvSpPr/>
          <p:nvPr/>
        </p:nvSpPr>
        <p:spPr>
          <a:xfrm>
            <a:off x="755576" y="836712"/>
            <a:ext cx="7560840" cy="2308324"/>
          </a:xfrm>
          <a:prstGeom prst="rect">
            <a:avLst/>
          </a:prstGeom>
        </p:spPr>
        <p:txBody>
          <a:bodyPr wrap="square">
            <a:spAutoFit/>
          </a:bodyPr>
          <a:lstStyle/>
          <a:p>
            <a:r>
              <a:rPr lang="es-ES" dirty="0">
                <a:latin typeface="Comic Sans MS" panose="030F0702030302020204" pitchFamily="66" charset="0"/>
              </a:rPr>
              <a:t>Se dice que alguien sufre pérdida de audición cuando no es capaz de oír tan bien como una persona cuyo sentido del oído es normal, es decir, cuyo umbral de audición en ambos oídos es igual o superior a 25 dB. </a:t>
            </a:r>
            <a:endParaRPr lang="es-ES" dirty="0" smtClean="0">
              <a:latin typeface="Comic Sans MS" panose="030F0702030302020204" pitchFamily="66" charset="0"/>
            </a:endParaRPr>
          </a:p>
          <a:p>
            <a:endParaRPr lang="es-ES" dirty="0" smtClean="0">
              <a:latin typeface="Comic Sans MS" panose="030F0702030302020204" pitchFamily="66" charset="0"/>
            </a:endParaRPr>
          </a:p>
          <a:p>
            <a:pPr algn="just"/>
            <a:r>
              <a:rPr lang="es-ES" dirty="0" smtClean="0">
                <a:latin typeface="Comic Sans MS" panose="030F0702030302020204" pitchFamily="66" charset="0"/>
              </a:rPr>
              <a:t>La </a:t>
            </a:r>
            <a:r>
              <a:rPr lang="es-ES" dirty="0">
                <a:latin typeface="Comic Sans MS" panose="030F0702030302020204" pitchFamily="66" charset="0"/>
              </a:rPr>
              <a:t>pérdida de audición puede ser leve, moderada, grave o profunda. Afecta a uno o ambos oídos y entraña dificultades para oír una conversación o sonidos fuertes.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08538"/>
            <a:ext cx="3137068" cy="313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068960"/>
            <a:ext cx="343217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399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365104"/>
            <a:ext cx="435597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827583" y="548680"/>
            <a:ext cx="7560841" cy="3970318"/>
          </a:xfrm>
          <a:prstGeom prst="rect">
            <a:avLst/>
          </a:prstGeom>
        </p:spPr>
        <p:txBody>
          <a:bodyPr wrap="square">
            <a:spAutoFit/>
          </a:bodyPr>
          <a:lstStyle/>
          <a:p>
            <a:endParaRPr lang="es-ES" dirty="0" smtClean="0">
              <a:latin typeface="Comic Sans MS" panose="030F0702030302020204" pitchFamily="66" charset="0"/>
            </a:endParaRPr>
          </a:p>
          <a:p>
            <a:pPr marL="285750" indent="-285750">
              <a:buFont typeface="Arial" panose="020B0604020202020204" pitchFamily="34" charset="0"/>
              <a:buChar char="•"/>
            </a:pPr>
            <a:r>
              <a:rPr lang="es-ES" b="1" i="1" dirty="0" smtClean="0">
                <a:solidFill>
                  <a:srgbClr val="FFC000"/>
                </a:solidFill>
                <a:latin typeface="Comic Sans MS" panose="030F0702030302020204" pitchFamily="66" charset="0"/>
              </a:rPr>
              <a:t>INVOLUCRAR  A TODA LA IGLESIA.</a:t>
            </a:r>
          </a:p>
          <a:p>
            <a:pPr marL="285750" indent="-285750">
              <a:buFont typeface="Arial" panose="020B0604020202020204" pitchFamily="34" charset="0"/>
              <a:buChar char="•"/>
            </a:pPr>
            <a:r>
              <a:rPr lang="es-ES" b="1" u="sng" dirty="0" smtClean="0">
                <a:solidFill>
                  <a:srgbClr val="FF0000"/>
                </a:solidFill>
                <a:latin typeface="Comic Sans MS" panose="030F0702030302020204" pitchFamily="66" charset="0"/>
              </a:rPr>
              <a:t>Haga el esfuerzo por capacitarse y capacitar a su equipo.</a:t>
            </a:r>
          </a:p>
          <a:p>
            <a:pPr marL="285750" indent="-285750">
              <a:buFont typeface="Arial" panose="020B0604020202020204" pitchFamily="34" charset="0"/>
              <a:buChar char="•"/>
            </a:pPr>
            <a:r>
              <a:rPr lang="es-ES" dirty="0">
                <a:solidFill>
                  <a:srgbClr val="0070C0"/>
                </a:solidFill>
                <a:latin typeface="Comic Sans MS" panose="030F0702030302020204" pitchFamily="66" charset="0"/>
              </a:rPr>
              <a:t>Encuentre un intérprete para esos niños que necesitan el lengua de señas venezolana</a:t>
            </a:r>
            <a:r>
              <a:rPr lang="es-ES" dirty="0" smtClean="0">
                <a:solidFill>
                  <a:srgbClr val="0070C0"/>
                </a:solidFill>
                <a:latin typeface="Comic Sans MS" panose="030F0702030302020204" pitchFamily="66" charset="0"/>
              </a:rPr>
              <a:t>.</a:t>
            </a:r>
            <a:endParaRPr lang="es-ES" b="1" i="1" dirty="0" smtClean="0">
              <a:solidFill>
                <a:srgbClr val="0070C0"/>
              </a:solidFill>
              <a:latin typeface="Comic Sans MS" panose="030F0702030302020204" pitchFamily="66" charset="0"/>
            </a:endParaRPr>
          </a:p>
          <a:p>
            <a:r>
              <a:rPr lang="es-ES" dirty="0" smtClean="0">
                <a:solidFill>
                  <a:srgbClr val="00B050"/>
                </a:solidFill>
                <a:latin typeface="Comic Sans MS" panose="030F0702030302020204" pitchFamily="66" charset="0"/>
              </a:rPr>
              <a:t>• Siente al niño (a) </a:t>
            </a:r>
            <a:r>
              <a:rPr lang="es-ES" dirty="0">
                <a:solidFill>
                  <a:srgbClr val="00B050"/>
                </a:solidFill>
                <a:latin typeface="Comic Sans MS" panose="030F0702030302020204" pitchFamily="66" charset="0"/>
              </a:rPr>
              <a:t>en la parte delantera de la clase para facilitar la lectura de labios</a:t>
            </a:r>
            <a:r>
              <a:rPr lang="es-ES" dirty="0" smtClean="0">
                <a:solidFill>
                  <a:srgbClr val="00B050"/>
                </a:solidFill>
                <a:latin typeface="Comic Sans MS" panose="030F0702030302020204" pitchFamily="66" charset="0"/>
              </a:rPr>
              <a:t>.</a:t>
            </a:r>
          </a:p>
          <a:p>
            <a:r>
              <a:rPr lang="es-ES" dirty="0" smtClean="0">
                <a:latin typeface="Comic Sans MS" panose="030F0702030302020204" pitchFamily="66" charset="0"/>
              </a:rPr>
              <a:t>• </a:t>
            </a:r>
            <a:r>
              <a:rPr lang="es-ES" dirty="0">
                <a:solidFill>
                  <a:srgbClr val="7030A0"/>
                </a:solidFill>
                <a:latin typeface="Comic Sans MS" panose="030F0702030302020204" pitchFamily="66" charset="0"/>
              </a:rPr>
              <a:t>Que alguien le ayude al estudiante a tomar nota o continuar con algo en lo que se pudo haber equivocado</a:t>
            </a:r>
            <a:r>
              <a:rPr lang="es-ES" dirty="0" smtClean="0">
                <a:solidFill>
                  <a:srgbClr val="7030A0"/>
                </a:solidFill>
                <a:latin typeface="Comic Sans MS" panose="030F0702030302020204" pitchFamily="66" charset="0"/>
              </a:rPr>
              <a:t>.</a:t>
            </a:r>
          </a:p>
          <a:p>
            <a:r>
              <a:rPr lang="es-ES" dirty="0" smtClean="0">
                <a:solidFill>
                  <a:srgbClr val="FFC000"/>
                </a:solidFill>
                <a:latin typeface="Comic Sans MS" panose="030F0702030302020204" pitchFamily="66" charset="0"/>
              </a:rPr>
              <a:t>• </a:t>
            </a:r>
            <a:r>
              <a:rPr lang="es-ES" dirty="0">
                <a:solidFill>
                  <a:srgbClr val="FFC000"/>
                </a:solidFill>
                <a:latin typeface="Comic Sans MS" panose="030F0702030302020204" pitchFamily="66" charset="0"/>
              </a:rPr>
              <a:t>Recuerde que la pérdida auditiva </a:t>
            </a:r>
            <a:r>
              <a:rPr lang="es-ES" dirty="0" smtClean="0">
                <a:solidFill>
                  <a:srgbClr val="FFC000"/>
                </a:solidFill>
                <a:latin typeface="Comic Sans MS" panose="030F0702030302020204" pitchFamily="66" charset="0"/>
              </a:rPr>
              <a:t> </a:t>
            </a:r>
            <a:r>
              <a:rPr lang="es-ES" dirty="0">
                <a:solidFill>
                  <a:srgbClr val="FFC000"/>
                </a:solidFill>
                <a:latin typeface="Comic Sans MS" panose="030F0702030302020204" pitchFamily="66" charset="0"/>
              </a:rPr>
              <a:t>no afectan a las personas en su capacidad intelectual o habilidad de aprender</a:t>
            </a:r>
            <a:r>
              <a:rPr lang="es-ES" dirty="0" smtClean="0">
                <a:solidFill>
                  <a:srgbClr val="FFC000"/>
                </a:solidFill>
                <a:latin typeface="Comic Sans MS" panose="030F0702030302020204" pitchFamily="66" charset="0"/>
              </a:rPr>
              <a:t>.</a:t>
            </a:r>
          </a:p>
          <a:p>
            <a:pPr marL="285750" indent="-285750">
              <a:buFont typeface="Arial" panose="020B0604020202020204" pitchFamily="34" charset="0"/>
              <a:buChar char="•"/>
            </a:pPr>
            <a:r>
              <a:rPr lang="es-ES" b="1" u="sng" dirty="0" smtClean="0">
                <a:solidFill>
                  <a:srgbClr val="FF0000"/>
                </a:solidFill>
                <a:latin typeface="Comic Sans MS" panose="030F0702030302020204" pitchFamily="66" charset="0"/>
              </a:rPr>
              <a:t>Aprenda y enseñe cantos en L.S.V. </a:t>
            </a:r>
          </a:p>
          <a:p>
            <a:pPr marL="285750" indent="-285750">
              <a:buFont typeface="Arial" panose="020B0604020202020204" pitchFamily="34" charset="0"/>
              <a:buChar char="•"/>
            </a:pPr>
            <a:r>
              <a:rPr lang="es-ES" dirty="0" smtClean="0">
                <a:solidFill>
                  <a:srgbClr val="0070C0"/>
                </a:solidFill>
                <a:latin typeface="Comic Sans MS" panose="030F0702030302020204" pitchFamily="66" charset="0"/>
              </a:rPr>
              <a:t>Use durante toda la clase laminas, imágenes y apoyo visual (todo, absolutamente todo debe llevar subtítulos).</a:t>
            </a:r>
            <a:endParaRPr lang="es-ES" dirty="0">
              <a:solidFill>
                <a:srgbClr val="0070C0"/>
              </a:solidFill>
              <a:latin typeface="Comic Sans MS" panose="030F0702030302020204" pitchFamily="66" charset="0"/>
            </a:endParaRPr>
          </a:p>
        </p:txBody>
      </p:sp>
      <p:sp>
        <p:nvSpPr>
          <p:cNvPr id="4" name="3 Rectángulo"/>
          <p:cNvSpPr/>
          <p:nvPr/>
        </p:nvSpPr>
        <p:spPr>
          <a:xfrm>
            <a:off x="1872208" y="0"/>
            <a:ext cx="5220072" cy="646331"/>
          </a:xfrm>
          <a:prstGeom prst="rect">
            <a:avLst/>
          </a:prstGeom>
        </p:spPr>
        <p:txBody>
          <a:bodyPr wrap="square">
            <a:spAutoFit/>
          </a:bodyPr>
          <a:lstStyle/>
          <a:p>
            <a:pPr algn="ctr"/>
            <a:r>
              <a:rPr lang="es-ES" b="1" dirty="0">
                <a:solidFill>
                  <a:srgbClr val="FF0000"/>
                </a:solidFill>
                <a:latin typeface="Comic Sans MS" panose="030F0702030302020204" pitchFamily="66" charset="0"/>
              </a:rPr>
              <a:t>¿Qué puedes hacer como maestro de Escuela Sabática?</a:t>
            </a:r>
          </a:p>
        </p:txBody>
      </p:sp>
    </p:spTree>
    <p:extLst>
      <p:ext uri="{BB962C8B-B14F-4D97-AF65-F5344CB8AC3E}">
        <p14:creationId xmlns:p14="http://schemas.microsoft.com/office/powerpoint/2010/main" val="3048235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27584" y="671691"/>
            <a:ext cx="7488832" cy="3139321"/>
          </a:xfrm>
          <a:prstGeom prst="rect">
            <a:avLst/>
          </a:prstGeom>
        </p:spPr>
        <p:txBody>
          <a:bodyPr wrap="square">
            <a:spAutoFit/>
          </a:bodyPr>
          <a:lstStyle/>
          <a:p>
            <a:endParaRPr lang="es-ES" dirty="0"/>
          </a:p>
          <a:p>
            <a:r>
              <a:rPr lang="es-ES" i="1" dirty="0"/>
              <a:t>La discapacidad intelectual es un término usado cuando una persona tiene ciertas limitaciones en el funcionamiento mental y en habilidades como la comunicación, el cuidado así mismo y el socializar. Estas limitaciones le causan al niño aprender y desarrollarse más lentos que un niño normal. </a:t>
            </a:r>
            <a:r>
              <a:rPr lang="es-ES" dirty="0"/>
              <a:t>Los niños con discapacidad intelectual (a veces llamada discapacidad intelectiva o retraso mental) pueden tomar más tiempo para aprender a hablar, caminar y cuidar de sus necesidades personales, tales como, vestirse o comer. Ellos tienen </a:t>
            </a:r>
            <a:r>
              <a:rPr lang="es-ES" dirty="0" smtClean="0"/>
              <a:t>dificultad</a:t>
            </a:r>
            <a:r>
              <a:rPr lang="es-ES" dirty="0"/>
              <a:t> </a:t>
            </a:r>
            <a:r>
              <a:rPr lang="es-ES" dirty="0" smtClean="0"/>
              <a:t>para </a:t>
            </a:r>
            <a:r>
              <a:rPr lang="es-ES" dirty="0" smtClean="0"/>
              <a:t>aprender tanto </a:t>
            </a:r>
            <a:r>
              <a:rPr lang="es-ES" dirty="0"/>
              <a:t>en la escuela y en la iglesia. Van a aprender, pero les tomará más tiempo. Puede haber algunas cosas que no </a:t>
            </a:r>
            <a:r>
              <a:rPr lang="es-ES" dirty="0" smtClean="0"/>
              <a:t>puedan aprender. </a:t>
            </a:r>
            <a:endParaRPr lang="es-ES" dirty="0"/>
          </a:p>
        </p:txBody>
      </p:sp>
      <p:sp>
        <p:nvSpPr>
          <p:cNvPr id="5" name="4 Rectángulo"/>
          <p:cNvSpPr/>
          <p:nvPr/>
        </p:nvSpPr>
        <p:spPr>
          <a:xfrm>
            <a:off x="2286000" y="116632"/>
            <a:ext cx="4572000" cy="954107"/>
          </a:xfrm>
          <a:prstGeom prst="rect">
            <a:avLst/>
          </a:prstGeom>
        </p:spPr>
        <p:txBody>
          <a:bodyPr>
            <a:spAutoFit/>
          </a:bodyPr>
          <a:lstStyle/>
          <a:p>
            <a:pPr algn="ctr"/>
            <a:endParaRPr lang="es-ES" sz="2800" dirty="0">
              <a:solidFill>
                <a:srgbClr val="FF0000"/>
              </a:solidFill>
            </a:endParaRPr>
          </a:p>
          <a:p>
            <a:pPr algn="ctr"/>
            <a:r>
              <a:rPr lang="es-ES" sz="2800" dirty="0">
                <a:solidFill>
                  <a:srgbClr val="FF0000"/>
                </a:solidFill>
              </a:rPr>
              <a:t>Discapacidad </a:t>
            </a:r>
            <a:r>
              <a:rPr lang="es-ES" sz="2800" dirty="0" smtClean="0">
                <a:solidFill>
                  <a:srgbClr val="FF0000"/>
                </a:solidFill>
              </a:rPr>
              <a:t>Intelectual</a:t>
            </a:r>
            <a:endParaRPr lang="es-ES"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261" y="3645024"/>
            <a:ext cx="3252817" cy="232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722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259632" y="1305341"/>
            <a:ext cx="6552728" cy="5047536"/>
          </a:xfrm>
          <a:prstGeom prst="rect">
            <a:avLst/>
          </a:prstGeom>
        </p:spPr>
        <p:txBody>
          <a:bodyPr wrap="square">
            <a:spAutoFit/>
          </a:bodyPr>
          <a:lstStyle/>
          <a:p>
            <a:r>
              <a:rPr lang="es-ES" sz="1600" dirty="0" smtClean="0">
                <a:solidFill>
                  <a:schemeClr val="accent6">
                    <a:lumMod val="75000"/>
                  </a:schemeClr>
                </a:solidFill>
              </a:rPr>
              <a:t>•¡</a:t>
            </a:r>
            <a:r>
              <a:rPr lang="es-ES" sz="1600" dirty="0">
                <a:solidFill>
                  <a:schemeClr val="accent6">
                    <a:lumMod val="75000"/>
                  </a:schemeClr>
                </a:solidFill>
              </a:rPr>
              <a:t>Reconozca que usted puede hacer una gran diferencia en la vida de los estudiantes! </a:t>
            </a:r>
            <a:endParaRPr lang="es-ES" sz="1600" dirty="0" smtClean="0">
              <a:solidFill>
                <a:schemeClr val="accent6">
                  <a:lumMod val="75000"/>
                </a:schemeClr>
              </a:solidFill>
            </a:endParaRPr>
          </a:p>
          <a:p>
            <a:pPr marL="285750" indent="-285750">
              <a:buFont typeface="Arial" panose="020B0604020202020204" pitchFamily="34" charset="0"/>
              <a:buChar char="•"/>
            </a:pPr>
            <a:r>
              <a:rPr lang="es-ES" sz="1600" dirty="0" smtClean="0">
                <a:solidFill>
                  <a:srgbClr val="0070C0"/>
                </a:solidFill>
              </a:rPr>
              <a:t>Descubra </a:t>
            </a:r>
            <a:r>
              <a:rPr lang="es-ES" sz="1600" dirty="0">
                <a:solidFill>
                  <a:srgbClr val="0070C0"/>
                </a:solidFill>
              </a:rPr>
              <a:t>cuáles son los puntos fuertes e intereses de los estudiantes, y haga hincapié en ello. </a:t>
            </a:r>
            <a:endParaRPr lang="es-ES" sz="1600" dirty="0" smtClean="0">
              <a:solidFill>
                <a:srgbClr val="0070C0"/>
              </a:solidFill>
            </a:endParaRPr>
          </a:p>
          <a:p>
            <a:pPr marL="285750" indent="-285750">
              <a:buFont typeface="Arial" panose="020B0604020202020204" pitchFamily="34" charset="0"/>
              <a:buChar char="•"/>
            </a:pPr>
            <a:r>
              <a:rPr lang="es-ES" sz="1600" dirty="0" smtClean="0">
                <a:solidFill>
                  <a:srgbClr val="00B050"/>
                </a:solidFill>
              </a:rPr>
              <a:t>Cree </a:t>
            </a:r>
            <a:r>
              <a:rPr lang="es-ES" sz="1600" dirty="0">
                <a:solidFill>
                  <a:srgbClr val="00B050"/>
                </a:solidFill>
              </a:rPr>
              <a:t>oportunidades para éxito</a:t>
            </a:r>
            <a:r>
              <a:rPr lang="es-ES" sz="1600" dirty="0" smtClean="0">
                <a:solidFill>
                  <a:srgbClr val="00B050"/>
                </a:solidFill>
              </a:rPr>
              <a:t>.</a:t>
            </a:r>
          </a:p>
          <a:p>
            <a:pPr marL="285750" indent="-285750">
              <a:buFont typeface="Arial" panose="020B0604020202020204" pitchFamily="34" charset="0"/>
              <a:buChar char="•"/>
            </a:pPr>
            <a:r>
              <a:rPr lang="es-ES" sz="1600" dirty="0"/>
              <a:t>Sea lo más definido posible. </a:t>
            </a:r>
          </a:p>
          <a:p>
            <a:pPr marL="285750" indent="-285750">
              <a:buFont typeface="Arial" panose="020B0604020202020204" pitchFamily="34" charset="0"/>
              <a:buChar char="•"/>
            </a:pPr>
            <a:r>
              <a:rPr lang="es-ES" sz="1600" dirty="0">
                <a:solidFill>
                  <a:srgbClr val="FFC000"/>
                </a:solidFill>
              </a:rPr>
              <a:t>Muéstreles lo que quiere decir en lugar de solo dar instrucciones verbales. </a:t>
            </a:r>
          </a:p>
          <a:p>
            <a:pPr marL="285750" indent="-285750">
              <a:buFont typeface="Arial" panose="020B0604020202020204" pitchFamily="34" charset="0"/>
              <a:buChar char="•"/>
            </a:pPr>
            <a:r>
              <a:rPr lang="es-ES" sz="1600" dirty="0">
                <a:solidFill>
                  <a:srgbClr val="7030A0"/>
                </a:solidFill>
              </a:rPr>
              <a:t>Muestre imágenes para las instrucciones, y proporcióneles a los estudiantes materiales y experiencias prácticas.</a:t>
            </a:r>
          </a:p>
          <a:p>
            <a:pPr marL="285750" indent="-285750">
              <a:buFont typeface="Arial" panose="020B0604020202020204" pitchFamily="34" charset="0"/>
              <a:buChar char="•"/>
            </a:pPr>
            <a:r>
              <a:rPr lang="es-ES" sz="1600" dirty="0">
                <a:solidFill>
                  <a:srgbClr val="FF0000"/>
                </a:solidFill>
              </a:rPr>
              <a:t>Descansos más largos, las nuevas actividades en pasos pequeños.</a:t>
            </a:r>
          </a:p>
          <a:p>
            <a:pPr marL="285750" indent="-285750">
              <a:buFont typeface="Arial" panose="020B0604020202020204" pitchFamily="34" charset="0"/>
              <a:buChar char="•"/>
            </a:pPr>
            <a:r>
              <a:rPr lang="es-ES" sz="1600" dirty="0">
                <a:solidFill>
                  <a:schemeClr val="accent6">
                    <a:lumMod val="75000"/>
                  </a:schemeClr>
                </a:solidFill>
              </a:rPr>
              <a:t>Muéstreles los pasos. </a:t>
            </a:r>
          </a:p>
          <a:p>
            <a:pPr marL="285750" indent="-285750">
              <a:buFont typeface="Arial" panose="020B0604020202020204" pitchFamily="34" charset="0"/>
              <a:buChar char="•"/>
            </a:pPr>
            <a:r>
              <a:rPr lang="es-ES" sz="1600" dirty="0">
                <a:solidFill>
                  <a:srgbClr val="0070C0"/>
                </a:solidFill>
              </a:rPr>
              <a:t>Pídale al estudiante que realice los pasos, uno a la vez. </a:t>
            </a:r>
          </a:p>
          <a:p>
            <a:pPr marL="285750" indent="-285750">
              <a:buFont typeface="Arial" panose="020B0604020202020204" pitchFamily="34" charset="0"/>
              <a:buChar char="•"/>
            </a:pPr>
            <a:r>
              <a:rPr lang="es-ES" sz="1600" dirty="0">
                <a:solidFill>
                  <a:srgbClr val="00B050"/>
                </a:solidFill>
              </a:rPr>
              <a:t>Proporcióneles la ayuda necesaria.</a:t>
            </a:r>
          </a:p>
          <a:p>
            <a:pPr marL="285750" indent="-285750">
              <a:buFont typeface="Arial" panose="020B0604020202020204" pitchFamily="34" charset="0"/>
              <a:buChar char="•"/>
            </a:pPr>
            <a:r>
              <a:rPr lang="es-ES" sz="1600" dirty="0"/>
              <a:t>Enseñe a los estudiantes las habilidades de vida, tale como, viviendo diariamente, socializar en la iglesia, la conciencia laboral y la exploración.</a:t>
            </a:r>
          </a:p>
          <a:p>
            <a:pPr marL="285750" indent="-285750">
              <a:buFont typeface="Arial" panose="020B0604020202020204" pitchFamily="34" charset="0"/>
              <a:buChar char="•"/>
            </a:pPr>
            <a:r>
              <a:rPr lang="es-ES" sz="1600" dirty="0">
                <a:solidFill>
                  <a:srgbClr val="FFC000"/>
                </a:solidFill>
              </a:rPr>
              <a:t>Involucrar a los estudiantes en actividades de grupo.</a:t>
            </a:r>
          </a:p>
          <a:p>
            <a:pPr marL="285750" indent="-285750">
              <a:buFont typeface="Arial" panose="020B0604020202020204" pitchFamily="34" charset="0"/>
              <a:buChar char="•"/>
            </a:pPr>
            <a:r>
              <a:rPr lang="es-ES" sz="1600" dirty="0">
                <a:solidFill>
                  <a:srgbClr val="7030A0"/>
                </a:solidFill>
              </a:rPr>
              <a:t>Trabajar con los padres, intercambiando información con ellos periódicamente acerca de qué está haciendo su estudiante en la iglesia. </a:t>
            </a:r>
            <a:endParaRPr lang="es-ES" sz="1600" dirty="0"/>
          </a:p>
          <a:p>
            <a:endParaRPr lang="es-ES" sz="1600" dirty="0">
              <a:solidFill>
                <a:srgbClr val="00B050"/>
              </a:solidFill>
            </a:endParaRPr>
          </a:p>
        </p:txBody>
      </p:sp>
      <p:sp>
        <p:nvSpPr>
          <p:cNvPr id="3" name="2 Rectángulo"/>
          <p:cNvSpPr/>
          <p:nvPr/>
        </p:nvSpPr>
        <p:spPr>
          <a:xfrm>
            <a:off x="1907704" y="548680"/>
            <a:ext cx="5256584" cy="830997"/>
          </a:xfrm>
          <a:prstGeom prst="rect">
            <a:avLst/>
          </a:prstGeom>
        </p:spPr>
        <p:txBody>
          <a:bodyPr wrap="square">
            <a:spAutoFit/>
          </a:bodyPr>
          <a:lstStyle/>
          <a:p>
            <a:pPr algn="ctr"/>
            <a:r>
              <a:rPr lang="es-ES" sz="2400" b="1" i="1" dirty="0" smtClean="0">
                <a:solidFill>
                  <a:srgbClr val="FF0000"/>
                </a:solidFill>
              </a:rPr>
              <a:t>¿</a:t>
            </a:r>
            <a:r>
              <a:rPr lang="es-ES" sz="2400" b="1" i="1" dirty="0">
                <a:solidFill>
                  <a:srgbClr val="FF0000"/>
                </a:solidFill>
              </a:rPr>
              <a:t>Qué puedes hacer como maestro de Escuela Sabática???</a:t>
            </a:r>
          </a:p>
        </p:txBody>
      </p:sp>
    </p:spTree>
    <p:extLst>
      <p:ext uri="{BB962C8B-B14F-4D97-AF65-F5344CB8AC3E}">
        <p14:creationId xmlns:p14="http://schemas.microsoft.com/office/powerpoint/2010/main" val="756842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537</TotalTime>
  <Words>1918</Words>
  <Application>Microsoft Office PowerPoint</Application>
  <PresentationFormat>Presentación en pantalla (4:3)</PresentationFormat>
  <Paragraphs>203</Paragraphs>
  <Slides>25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Arial</vt:lpstr>
      <vt:lpstr>Arial Black</vt:lpstr>
      <vt:lpstr>Calibri</vt:lpstr>
      <vt:lpstr>Cartoon</vt:lpstr>
      <vt:lpstr>Comic Sans MS</vt:lpstr>
      <vt:lpstr>Ginga&gt;</vt:lpstr>
      <vt:lpstr>Hand Of Sean</vt:lpstr>
      <vt:lpstr>Ravie</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dc:creator>
  <cp:lastModifiedBy>Giorgin Ruiz</cp:lastModifiedBy>
  <cp:revision>168</cp:revision>
  <dcterms:created xsi:type="dcterms:W3CDTF">2016-10-21T21:03:40Z</dcterms:created>
  <dcterms:modified xsi:type="dcterms:W3CDTF">2016-10-29T18:00:34Z</dcterms:modified>
</cp:coreProperties>
</file>